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2" r:id="rId2"/>
  </p:sldMasterIdLst>
  <p:notesMasterIdLst>
    <p:notesMasterId r:id="rId14"/>
  </p:notesMasterIdLst>
  <p:handoutMasterIdLst>
    <p:handoutMasterId r:id="rId15"/>
  </p:handoutMasterIdLst>
  <p:sldIdLst>
    <p:sldId id="259" r:id="rId3"/>
    <p:sldId id="257" r:id="rId4"/>
    <p:sldId id="271" r:id="rId5"/>
    <p:sldId id="272" r:id="rId6"/>
    <p:sldId id="274" r:id="rId7"/>
    <p:sldId id="273" r:id="rId8"/>
    <p:sldId id="275" r:id="rId9"/>
    <p:sldId id="276" r:id="rId10"/>
    <p:sldId id="280" r:id="rId11"/>
    <p:sldId id="278" r:id="rId12"/>
    <p:sldId id="258" r:id="rId13"/>
  </p:sldIdLst>
  <p:sldSz cx="12192000" cy="6858000"/>
  <p:notesSz cx="6797675" cy="9926638"/>
  <p:defaultTextStyle>
    <a:defPPr>
      <a:defRPr lang="hu-H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A600"/>
    <a:srgbClr val="000000"/>
    <a:srgbClr val="65A2C1"/>
    <a:srgbClr val="BAD5E3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4" d="100"/>
          <a:sy n="74" d="100"/>
        </p:scale>
        <p:origin x="-58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9674AA-8572-4E8F-84F8-18CE2DA68879}" type="datetimeFigureOut">
              <a:rPr lang="el-GR" smtClean="0"/>
              <a:t>11/6/2019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3A1934-91C1-4EA8-9B13-108F2C32D073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9498149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Élőfej hely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3" name="Dátum helye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3E146B-76CA-448D-B4D9-CB20DCFBDCB4}" type="datetimeFigureOut">
              <a:rPr lang="hu-HU" smtClean="0"/>
              <a:t>2019. 06. 11.</a:t>
            </a:fld>
            <a:endParaRPr lang="hu-HU"/>
          </a:p>
        </p:txBody>
      </p:sp>
      <p:sp>
        <p:nvSpPr>
          <p:cNvPr id="4" name="Diakép helye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hu-HU"/>
          </a:p>
        </p:txBody>
      </p:sp>
      <p:sp>
        <p:nvSpPr>
          <p:cNvPr id="5" name="Jegyzetek helye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43FE42-2B79-4B7F-891A-34F333CBD0A4}" type="slidenum">
              <a:rPr lang="hu-HU" smtClean="0"/>
              <a:t>‹#›</a:t>
            </a:fld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2017314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ím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2278" y="0"/>
            <a:ext cx="9050216" cy="4525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68106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4162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15551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3195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2922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646632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90398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82945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7684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40302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90129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hu-HU" dirty="0"/>
              <a:t>Heading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hu-HU" dirty="0" err="1"/>
              <a:t>Bullet</a:t>
            </a:r>
            <a:r>
              <a:rPr lang="hu-HU" dirty="0"/>
              <a:t> </a:t>
            </a:r>
            <a:r>
              <a:rPr lang="hu-HU" dirty="0" err="1"/>
              <a:t>point</a:t>
            </a:r>
            <a:r>
              <a:rPr lang="hu-HU" dirty="0"/>
              <a:t> </a:t>
            </a:r>
            <a:r>
              <a:rPr lang="hu-HU" dirty="0" err="1"/>
              <a:t>level</a:t>
            </a:r>
            <a:r>
              <a:rPr lang="hu-HU" dirty="0"/>
              <a:t> 1</a:t>
            </a:r>
          </a:p>
          <a:p>
            <a:pPr lvl="1"/>
            <a:r>
              <a:rPr lang="hu-HU" dirty="0" err="1"/>
              <a:t>Level</a:t>
            </a:r>
            <a:r>
              <a:rPr lang="hu-HU" dirty="0"/>
              <a:t> 2</a:t>
            </a:r>
          </a:p>
          <a:p>
            <a:pPr lvl="2"/>
            <a:r>
              <a:rPr lang="hu-HU" dirty="0" err="1"/>
              <a:t>Level</a:t>
            </a:r>
            <a:r>
              <a:rPr lang="hu-HU" dirty="0"/>
              <a:t> 3</a:t>
            </a:r>
          </a:p>
          <a:p>
            <a:pPr lvl="3"/>
            <a:r>
              <a:rPr lang="hu-HU" dirty="0" err="1"/>
              <a:t>Level</a:t>
            </a:r>
            <a:r>
              <a:rPr lang="hu-HU" dirty="0"/>
              <a:t> 4</a:t>
            </a:r>
          </a:p>
          <a:p>
            <a:pPr lvl="4"/>
            <a:r>
              <a:rPr lang="hu-HU" dirty="0" err="1"/>
              <a:t>Level</a:t>
            </a:r>
            <a:r>
              <a:rPr lang="hu-HU" dirty="0"/>
              <a:t> 5</a:t>
            </a:r>
          </a:p>
        </p:txBody>
      </p:sp>
      <p:sp>
        <p:nvSpPr>
          <p:cNvPr id="7" name="Élőláb helye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 dirty="0"/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421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2731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78827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1909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7" name="Kép 6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43374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3175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5" name="Szöveg helye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7" name="Dátum helye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8" name="Élőláb helye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9" name="Dia számának helye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10" name="Kép 9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50867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</a:p>
        </p:txBody>
      </p:sp>
      <p:sp>
        <p:nvSpPr>
          <p:cNvPr id="3" name="Dátum helye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5" name="Dia számának helye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6" name="Kép 5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70615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3" name="Élőláb helye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4" name="Dia számának helye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5" name="Kép 4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8818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232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Kép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hu-HU"/>
              <a:t>Mintacím szerkesztése</a:t>
            </a:r>
          </a:p>
        </p:txBody>
      </p:sp>
      <p:sp>
        <p:nvSpPr>
          <p:cNvPr id="3" name="Kép helye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hu-HU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Dátum helye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endParaRPr lang="hu-HU"/>
          </a:p>
        </p:txBody>
      </p:sp>
      <p:sp>
        <p:nvSpPr>
          <p:cNvPr id="6" name="Élőláb helye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sp>
        <p:nvSpPr>
          <p:cNvPr id="7" name="Dia számának helye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5BB393-2225-4BC7-AE02-FEA713AE39AD}" type="slidenum">
              <a:rPr lang="hu-HU" smtClean="0"/>
              <a:t>‹#›</a:t>
            </a:fld>
            <a:endParaRPr lang="hu-HU"/>
          </a:p>
        </p:txBody>
      </p:sp>
      <p:pic>
        <p:nvPicPr>
          <p:cNvPr id="8" name="Kép 7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615727"/>
            <a:ext cx="2575783" cy="12574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5187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 t="-39000" b="-3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hely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hu-HU" dirty="0"/>
              <a:t>Heading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hu-HU" dirty="0"/>
              <a:t>Mintaszöveg szerkesztése</a:t>
            </a:r>
          </a:p>
          <a:p>
            <a:pPr lvl="1"/>
            <a:r>
              <a:rPr lang="hu-HU" dirty="0"/>
              <a:t>Második szint</a:t>
            </a:r>
          </a:p>
          <a:p>
            <a:pPr lvl="2"/>
            <a:r>
              <a:rPr lang="hu-HU" dirty="0"/>
              <a:t>Harmadik szint</a:t>
            </a:r>
          </a:p>
          <a:p>
            <a:pPr lvl="3"/>
            <a:r>
              <a:rPr lang="hu-HU" dirty="0"/>
              <a:t>Negyedik szint</a:t>
            </a:r>
          </a:p>
          <a:p>
            <a:pPr lvl="4"/>
            <a:r>
              <a:rPr lang="hu-HU" dirty="0"/>
              <a:t>Ötödik szint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20613" y="5738019"/>
            <a:ext cx="1311275" cy="877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11900"/>
            <a:ext cx="4114800" cy="365125"/>
          </a:xfrm>
          <a:prstGeom prst="rect">
            <a:avLst/>
          </a:prstGeom>
        </p:spPr>
        <p:txBody>
          <a:bodyPr/>
          <a:lstStyle>
            <a:lvl1pPr algn="ctr">
              <a:defRPr sz="120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smtClean="0"/>
              <a:t>G. Bonas, EaP PLUS Conference, Brussels, June 2019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2242913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hu-HU" sz="4400" b="1" kern="1200" dirty="0">
          <a:solidFill>
            <a:srgbClr val="65A2C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65A2C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65A2C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65A2C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5A2C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65A2C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hu-H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D89184-CF3E-44F9-9593-410F24EE92E1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86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hyperlink" Target="mailto:george.bonas@ceriss.eu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jpe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zövegdoboz 3"/>
          <p:cNvSpPr txBox="1"/>
          <p:nvPr/>
        </p:nvSpPr>
        <p:spPr>
          <a:xfrm>
            <a:off x="1820562" y="3511355"/>
            <a:ext cx="841083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kern="1200" dirty="0" err="1" smtClean="0">
                <a:solidFill>
                  <a:srgbClr val="DAA600"/>
                </a:solidFill>
                <a:latin typeface="+mn-lt"/>
                <a:ea typeface="+mn-ea"/>
                <a:cs typeface="+mn-cs"/>
              </a:rPr>
              <a:t>EaP</a:t>
            </a:r>
            <a:r>
              <a:rPr lang="en-US" sz="4000" b="1" kern="1200" dirty="0" smtClean="0">
                <a:solidFill>
                  <a:srgbClr val="DAA600"/>
                </a:solidFill>
                <a:latin typeface="+mn-lt"/>
                <a:ea typeface="+mn-ea"/>
                <a:cs typeface="+mn-cs"/>
              </a:rPr>
              <a:t> PLUS Project highlights</a:t>
            </a:r>
          </a:p>
          <a:p>
            <a:pPr algn="ctr"/>
            <a:r>
              <a:rPr lang="en-US" sz="4000" b="1" dirty="0" smtClean="0">
                <a:solidFill>
                  <a:srgbClr val="DAA600"/>
                </a:solidFill>
              </a:rPr>
              <a:t>Supporting policy and researchers</a:t>
            </a:r>
            <a:endParaRPr lang="hu-HU" sz="4000" b="1" kern="1200" dirty="0">
              <a:solidFill>
                <a:srgbClr val="DAA600"/>
              </a:solidFill>
            </a:endParaRPr>
          </a:p>
        </p:txBody>
      </p:sp>
      <p:sp>
        <p:nvSpPr>
          <p:cNvPr id="5" name="Szövegdoboz 4"/>
          <p:cNvSpPr txBox="1"/>
          <p:nvPr/>
        </p:nvSpPr>
        <p:spPr>
          <a:xfrm>
            <a:off x="5797448" y="4827294"/>
            <a:ext cx="387582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kern="1200" dirty="0" smtClean="0">
                <a:solidFill>
                  <a:srgbClr val="DAA600"/>
                </a:solidFill>
                <a:latin typeface="+mn-lt"/>
                <a:ea typeface="+mn-ea"/>
                <a:cs typeface="+mn-cs"/>
              </a:rPr>
              <a:t>Dr. George Bonas</a:t>
            </a:r>
            <a:endParaRPr lang="hu-HU" sz="2800" b="1" kern="1200" dirty="0">
              <a:solidFill>
                <a:srgbClr val="DAA600"/>
              </a:solidFill>
              <a:latin typeface="+mn-lt"/>
              <a:ea typeface="+mn-ea"/>
              <a:cs typeface="+mn-cs"/>
            </a:endParaRPr>
          </a:p>
          <a:p>
            <a:pPr algn="ctr"/>
            <a:r>
              <a:rPr lang="en-US" sz="2400" b="1" kern="1200" dirty="0" err="1" smtClean="0">
                <a:solidFill>
                  <a:srgbClr val="DAA600"/>
                </a:solidFill>
                <a:latin typeface="+mn-lt"/>
                <a:ea typeface="+mn-ea"/>
                <a:cs typeface="+mn-cs"/>
              </a:rPr>
              <a:t>EaP</a:t>
            </a:r>
            <a:r>
              <a:rPr lang="en-US" sz="2400" b="1" kern="1200" dirty="0" smtClean="0">
                <a:solidFill>
                  <a:srgbClr val="DAA600"/>
                </a:solidFill>
                <a:latin typeface="+mn-lt"/>
                <a:ea typeface="+mn-ea"/>
                <a:cs typeface="+mn-cs"/>
              </a:rPr>
              <a:t> PLUS Coordinator</a:t>
            </a:r>
            <a:endParaRPr lang="hu-HU" sz="2400" b="1" kern="1200" dirty="0">
              <a:solidFill>
                <a:srgbClr val="DAA600"/>
              </a:solidFill>
              <a:latin typeface="+mn-lt"/>
              <a:ea typeface="+mn-ea"/>
              <a:cs typeface="+mn-cs"/>
            </a:endParaRPr>
          </a:p>
        </p:txBody>
      </p:sp>
      <p:pic>
        <p:nvPicPr>
          <p:cNvPr id="8" name="Picture 7" descr="C:\Users\gB\Documents\CeRISS\LOGO_CeRISS.pn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689" y="5786446"/>
            <a:ext cx="2378075" cy="810895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5280345" y="5809246"/>
            <a:ext cx="522881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i="1" dirty="0" err="1" smtClean="0"/>
              <a:t>EaP</a:t>
            </a:r>
            <a:r>
              <a:rPr lang="en-US" i="1" dirty="0" smtClean="0"/>
              <a:t> PLUS is </a:t>
            </a:r>
            <a:r>
              <a:rPr lang="en-US" i="1" dirty="0"/>
              <a:t>a project funded under </a:t>
            </a:r>
            <a:r>
              <a:rPr lang="en-US" i="1" dirty="0" smtClean="0"/>
              <a:t>the European </a:t>
            </a:r>
            <a:r>
              <a:rPr lang="en-US" i="1" dirty="0"/>
              <a:t>Framework </a:t>
            </a:r>
            <a:r>
              <a:rPr lang="en-US" i="1" dirty="0" err="1"/>
              <a:t>Programme</a:t>
            </a:r>
            <a:r>
              <a:rPr lang="en-US" i="1" dirty="0"/>
              <a:t> </a:t>
            </a:r>
            <a:r>
              <a:rPr lang="en-US" i="1" dirty="0" smtClean="0"/>
              <a:t>for Research  and Innovation H2020 – Grant Agreement </a:t>
            </a:r>
            <a:r>
              <a:rPr lang="fr-FR" i="1" dirty="0"/>
              <a:t>692471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947296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solidFill>
                  <a:srgbClr val="FFC000">
                    <a:lumMod val="75000"/>
                  </a:srgbClr>
                </a:solidFill>
              </a:rPr>
              <a:t>In conclusion…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b="1" dirty="0">
                <a:solidFill>
                  <a:prstClr val="black"/>
                </a:solidFill>
              </a:rPr>
              <a:t>Our project and consortium </a:t>
            </a:r>
            <a:r>
              <a:rPr lang="en-US" b="1" dirty="0">
                <a:solidFill>
                  <a:srgbClr val="FFC000">
                    <a:lumMod val="75000"/>
                  </a:srgbClr>
                </a:solidFill>
              </a:rPr>
              <a:t>accompanied </a:t>
            </a:r>
            <a:r>
              <a:rPr lang="en-US" b="1" dirty="0">
                <a:solidFill>
                  <a:prstClr val="black"/>
                </a:solidFill>
              </a:rPr>
              <a:t>the EU-</a:t>
            </a:r>
            <a:r>
              <a:rPr lang="en-US" b="1" dirty="0" err="1">
                <a:solidFill>
                  <a:prstClr val="black"/>
                </a:solidFill>
              </a:rPr>
              <a:t>EaP</a:t>
            </a:r>
            <a:r>
              <a:rPr lang="en-US" b="1" dirty="0">
                <a:solidFill>
                  <a:prstClr val="black"/>
                </a:solidFill>
              </a:rPr>
              <a:t> STI cooperation and in particular the </a:t>
            </a:r>
            <a:r>
              <a:rPr lang="en-US" b="1" dirty="0">
                <a:solidFill>
                  <a:srgbClr val="FFC000">
                    <a:lumMod val="75000"/>
                  </a:srgbClr>
                </a:solidFill>
              </a:rPr>
              <a:t>Association</a:t>
            </a:r>
            <a:r>
              <a:rPr lang="en-US" b="1" dirty="0">
                <a:solidFill>
                  <a:prstClr val="black"/>
                </a:solidFill>
              </a:rPr>
              <a:t> to H2020</a:t>
            </a:r>
          </a:p>
          <a:p>
            <a:pPr lvl="0"/>
            <a:r>
              <a:rPr lang="en-US" b="1" dirty="0" smtClean="0">
                <a:solidFill>
                  <a:prstClr val="black"/>
                </a:solidFill>
              </a:rPr>
              <a:t>Worked </a:t>
            </a:r>
            <a:r>
              <a:rPr lang="en-US" b="1" dirty="0">
                <a:solidFill>
                  <a:prstClr val="black"/>
                </a:solidFill>
              </a:rPr>
              <a:t>closely with the EC, policy makers, researchers and innovators</a:t>
            </a:r>
          </a:p>
          <a:p>
            <a:pPr lvl="0">
              <a:buFont typeface="Wingdings" panose="05000000000000000000" pitchFamily="2" charset="2"/>
              <a:buChar char="Ø"/>
            </a:pPr>
            <a:r>
              <a:rPr lang="en-US" b="1" dirty="0">
                <a:solidFill>
                  <a:prstClr val="black"/>
                </a:solidFill>
              </a:rPr>
              <a:t>We put on the table our </a:t>
            </a:r>
            <a:r>
              <a:rPr lang="en-US" b="1" dirty="0">
                <a:solidFill>
                  <a:srgbClr val="7030A0"/>
                </a:solidFill>
              </a:rPr>
              <a:t>Recommendations</a:t>
            </a:r>
            <a:r>
              <a:rPr lang="en-US" b="1" dirty="0">
                <a:solidFill>
                  <a:prstClr val="black"/>
                </a:solidFill>
              </a:rPr>
              <a:t> and we trigger </a:t>
            </a:r>
          </a:p>
          <a:p>
            <a:pPr marL="0" lvl="0" indent="0">
              <a:buNone/>
            </a:pPr>
            <a:r>
              <a:rPr lang="en-US" b="1" dirty="0">
                <a:solidFill>
                  <a:prstClr val="black"/>
                </a:solidFill>
              </a:rPr>
              <a:t>    today’s discussion with you to see together…</a:t>
            </a:r>
            <a:endParaRPr lang="el-GR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 dirty="0"/>
          </a:p>
        </p:txBody>
      </p:sp>
      <p:sp>
        <p:nvSpPr>
          <p:cNvPr id="5" name="TextBox 4"/>
          <p:cNvSpPr txBox="1"/>
          <p:nvPr/>
        </p:nvSpPr>
        <p:spPr>
          <a:xfrm>
            <a:off x="4930588" y="4960844"/>
            <a:ext cx="289835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1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</a:rPr>
              <a:t>…‘Beyond 2020’</a:t>
            </a:r>
            <a:endParaRPr kumimoji="0" lang="el-GR" sz="3200" b="1" i="1" u="none" strike="noStrike" kern="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90" y="4234956"/>
            <a:ext cx="2681060" cy="2071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5528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18811" y="1008123"/>
            <a:ext cx="11085053" cy="152867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hu-HU" dirty="0" smtClean="0"/>
              <a:t>Thank </a:t>
            </a:r>
            <a:r>
              <a:rPr lang="hu-HU" dirty="0"/>
              <a:t>you for your attention!</a:t>
            </a:r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5486390" y="2851221"/>
            <a:ext cx="4615512" cy="1794268"/>
          </a:xfrm>
        </p:spPr>
        <p:txBody>
          <a:bodyPr>
            <a:normAutofit lnSpcReduction="10000"/>
          </a:bodyPr>
          <a:lstStyle/>
          <a:p>
            <a:pPr algn="r"/>
            <a:r>
              <a:rPr lang="en-US" sz="2800" b="1" dirty="0" smtClean="0">
                <a:solidFill>
                  <a:srgbClr val="DAA600"/>
                </a:solidFill>
              </a:rPr>
              <a:t>Dr. George Bonas</a:t>
            </a:r>
            <a:endParaRPr lang="hu-HU" sz="2800" b="1" dirty="0">
              <a:solidFill>
                <a:srgbClr val="DAA600"/>
              </a:solidFill>
            </a:endParaRPr>
          </a:p>
          <a:p>
            <a:pPr algn="r"/>
            <a:r>
              <a:rPr lang="en-US" b="1" dirty="0" err="1" smtClean="0">
                <a:solidFill>
                  <a:srgbClr val="DAA600"/>
                </a:solidFill>
              </a:rPr>
              <a:t>CeRISS</a:t>
            </a:r>
            <a:r>
              <a:rPr lang="en-US" b="1" dirty="0" smtClean="0">
                <a:solidFill>
                  <a:srgbClr val="DAA600"/>
                </a:solidFill>
              </a:rPr>
              <a:t>, Athens, Greece</a:t>
            </a:r>
          </a:p>
          <a:p>
            <a:pPr algn="r"/>
            <a:r>
              <a:rPr lang="en-US" b="1" dirty="0" smtClean="0">
                <a:solidFill>
                  <a:schemeClr val="accent2"/>
                </a:solidFill>
                <a:hlinkClick r:id="rId2"/>
              </a:rPr>
              <a:t>george.bonas@ceriss.eu</a:t>
            </a:r>
            <a:endParaRPr lang="en-US" b="1" dirty="0" smtClean="0">
              <a:solidFill>
                <a:schemeClr val="accent2"/>
              </a:solidFill>
            </a:endParaRPr>
          </a:p>
          <a:p>
            <a:pPr algn="r"/>
            <a:r>
              <a:rPr lang="en-US" b="1" dirty="0" smtClean="0">
                <a:solidFill>
                  <a:srgbClr val="DAA600"/>
                </a:solidFill>
              </a:rPr>
              <a:t>www.eap-plus.eu</a:t>
            </a:r>
            <a:endParaRPr lang="hu-HU" b="1" dirty="0">
              <a:solidFill>
                <a:srgbClr val="DAA6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82097" y="6013622"/>
            <a:ext cx="75376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You may find us on               </a:t>
            </a:r>
            <a:endParaRPr lang="el-GR" dirty="0"/>
          </a:p>
        </p:txBody>
      </p:sp>
      <p:pic>
        <p:nvPicPr>
          <p:cNvPr id="1026" name="Picture 2" descr="Image result for facebook logo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9955" y="5810637"/>
            <a:ext cx="791776" cy="791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twitter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6771" y="5818874"/>
            <a:ext cx="775301" cy="775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12072" y="5838719"/>
            <a:ext cx="719137" cy="719137"/>
          </a:xfrm>
          <a:prstGeom prst="rect">
            <a:avLst/>
          </a:prstGeom>
        </p:spPr>
      </p:pic>
      <p:pic>
        <p:nvPicPr>
          <p:cNvPr id="1032" name="Picture 8" descr="Image result for youtube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748" y="5838719"/>
            <a:ext cx="907058" cy="544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Image result for researchgate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7345" y="5838719"/>
            <a:ext cx="572317" cy="57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56823" y="5010758"/>
            <a:ext cx="11311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i="1" dirty="0" err="1" smtClean="0"/>
              <a:t>EaP</a:t>
            </a:r>
            <a:r>
              <a:rPr lang="en-US" i="1" dirty="0" smtClean="0"/>
              <a:t> PLUS is </a:t>
            </a:r>
            <a:r>
              <a:rPr lang="en-US" i="1" dirty="0"/>
              <a:t>a project funded under </a:t>
            </a:r>
            <a:r>
              <a:rPr lang="en-US" i="1" dirty="0" smtClean="0"/>
              <a:t>the European </a:t>
            </a:r>
            <a:r>
              <a:rPr lang="en-US" i="1" dirty="0"/>
              <a:t>Framework </a:t>
            </a:r>
            <a:r>
              <a:rPr lang="en-US" i="1" dirty="0" err="1"/>
              <a:t>Programme</a:t>
            </a:r>
            <a:r>
              <a:rPr lang="en-US" i="1" dirty="0"/>
              <a:t> </a:t>
            </a:r>
            <a:r>
              <a:rPr lang="en-US" i="1" dirty="0" smtClean="0"/>
              <a:t>for Research  and Innovation H2020</a:t>
            </a:r>
          </a:p>
          <a:p>
            <a:pPr algn="r"/>
            <a:r>
              <a:rPr lang="en-US" i="1" dirty="0" smtClean="0"/>
              <a:t>Grant Agreement </a:t>
            </a:r>
            <a:r>
              <a:rPr lang="fr-FR" i="1" dirty="0"/>
              <a:t>692471</a:t>
            </a:r>
            <a:endParaRPr lang="en-US" i="1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19" y="311263"/>
            <a:ext cx="1751641" cy="597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191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3"/>
          <p:cNvSpPr txBox="1">
            <a:spLocks/>
          </p:cNvSpPr>
          <p:nvPr/>
        </p:nvSpPr>
        <p:spPr>
          <a:xfrm>
            <a:off x="1186301" y="264922"/>
            <a:ext cx="9778314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The </a:t>
            </a:r>
            <a:r>
              <a:rPr kumimoji="0" lang="en-US" sz="4000" b="1" i="0" u="none" strike="noStrike" kern="1200" cap="none" spc="-100" normalizeH="0" baseline="0" noProof="0" dirty="0" err="1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EaP</a:t>
            </a:r>
            <a:r>
              <a:rPr kumimoji="0" lang="en-US" sz="4000" b="1" i="0" u="none" strike="noStrike" kern="1200" cap="none" spc="-10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> PLUS project</a:t>
            </a:r>
            <a:endParaRPr kumimoji="0" lang="el-GR" sz="4000" b="1" i="0" u="none" strike="noStrike" kern="1200" cap="none" spc="-10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Arial"/>
              <a:ea typeface="+mj-ea"/>
              <a:cs typeface="+mj-cs"/>
            </a:endParaRPr>
          </a:p>
        </p:txBody>
      </p:sp>
      <p:sp>
        <p:nvSpPr>
          <p:cNvPr id="9" name="Content Placeholder 4"/>
          <p:cNvSpPr txBox="1">
            <a:spLocks/>
          </p:cNvSpPr>
          <p:nvPr/>
        </p:nvSpPr>
        <p:spPr>
          <a:xfrm>
            <a:off x="1095632" y="1404263"/>
            <a:ext cx="9778314" cy="4146658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1828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1200"/>
              </a:spcAft>
            </a:pPr>
            <a:r>
              <a:rPr lang="en-US" sz="3200" b="1" dirty="0" smtClean="0">
                <a:latin typeface="Arial Narrow" panose="020B0606020202030204" pitchFamily="34" charset="0"/>
              </a:rPr>
              <a:t> A 3-year long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Coordination &amp; Support Action </a:t>
            </a:r>
            <a:r>
              <a:rPr lang="en-US" sz="3200" b="1" dirty="0" smtClean="0">
                <a:latin typeface="Arial Narrow" panose="020B0606020202030204" pitchFamily="34" charset="0"/>
              </a:rPr>
              <a:t>dedicated to the EU – EaP STI cooperation </a:t>
            </a:r>
          </a:p>
          <a:p>
            <a:pPr>
              <a:spcAft>
                <a:spcPts val="1200"/>
              </a:spcAft>
            </a:pPr>
            <a:r>
              <a:rPr lang="en-US" sz="3200" b="1" dirty="0" smtClean="0">
                <a:latin typeface="Arial Narrow" panose="020B0606020202030204" pitchFamily="34" charset="0"/>
              </a:rPr>
              <a:t>Builds on previous projects addressing the region </a:t>
            </a:r>
            <a:r>
              <a:rPr lang="en-US" sz="3200" dirty="0" smtClean="0">
                <a:latin typeface="Arial Narrow" panose="020B0606020202030204" pitchFamily="34" charset="0"/>
              </a:rPr>
              <a:t>(</a:t>
            </a:r>
            <a:r>
              <a:rPr lang="en-US" sz="3200" dirty="0" err="1" smtClean="0">
                <a:latin typeface="Arial Narrow" panose="020B0606020202030204" pitchFamily="34" charset="0"/>
              </a:rPr>
              <a:t>IncoNet</a:t>
            </a:r>
            <a:r>
              <a:rPr lang="en-US" sz="3200" dirty="0" smtClean="0">
                <a:latin typeface="Arial Narrow" panose="020B0606020202030204" pitchFamily="34" charset="0"/>
              </a:rPr>
              <a:t> </a:t>
            </a:r>
            <a:r>
              <a:rPr lang="en-US" sz="3200" dirty="0" err="1" smtClean="0">
                <a:latin typeface="Arial Narrow" panose="020B0606020202030204" pitchFamily="34" charset="0"/>
              </a:rPr>
              <a:t>EaP</a:t>
            </a:r>
            <a:r>
              <a:rPr lang="en-US" sz="3200" dirty="0" smtClean="0">
                <a:latin typeface="Arial Narrow" panose="020B0606020202030204" pitchFamily="34" charset="0"/>
              </a:rPr>
              <a:t>, </a:t>
            </a:r>
            <a:r>
              <a:rPr lang="en-US" sz="3200" dirty="0" err="1" smtClean="0">
                <a:latin typeface="Arial Narrow" panose="020B0606020202030204" pitchFamily="34" charset="0"/>
              </a:rPr>
              <a:t>Bilat</a:t>
            </a:r>
            <a:r>
              <a:rPr lang="en-US" sz="3200" dirty="0" smtClean="0">
                <a:latin typeface="Arial Narrow" panose="020B0606020202030204" pitchFamily="34" charset="0"/>
              </a:rPr>
              <a:t>, BS-</a:t>
            </a:r>
            <a:r>
              <a:rPr lang="en-US" sz="3200" dirty="0" err="1" smtClean="0">
                <a:latin typeface="Arial Narrow" panose="020B0606020202030204" pitchFamily="34" charset="0"/>
              </a:rPr>
              <a:t>Eranet</a:t>
            </a:r>
            <a:r>
              <a:rPr lang="en-US" sz="3200" dirty="0" smtClean="0">
                <a:latin typeface="Arial Narrow" panose="020B0606020202030204" pitchFamily="34" charset="0"/>
              </a:rPr>
              <a:t>, BSH, etc.)</a:t>
            </a:r>
            <a:r>
              <a:rPr lang="en-US" sz="3200" b="1" dirty="0" smtClean="0">
                <a:latin typeface="Arial Narrow" panose="020B0606020202030204" pitchFamily="34" charset="0"/>
              </a:rPr>
              <a:t> </a:t>
            </a:r>
          </a:p>
          <a:p>
            <a:pPr>
              <a:spcAft>
                <a:spcPts val="1200"/>
              </a:spcAft>
            </a:pPr>
            <a:r>
              <a:rPr lang="en-US" sz="3200" b="1" dirty="0" smtClean="0">
                <a:latin typeface="Arial Narrow" panose="020B0606020202030204" pitchFamily="34" charset="0"/>
              </a:rPr>
              <a:t>Includes partners from </a:t>
            </a:r>
            <a:r>
              <a:rPr lang="en-US" sz="3200" b="1" dirty="0" err="1" smtClean="0">
                <a:latin typeface="Arial Narrow" panose="020B0606020202030204" pitchFamily="34" charset="0"/>
              </a:rPr>
              <a:t>EaP</a:t>
            </a:r>
            <a:r>
              <a:rPr lang="en-US" sz="3200" b="1" dirty="0" smtClean="0">
                <a:latin typeface="Arial Narrow" panose="020B0606020202030204" pitchFamily="34" charset="0"/>
              </a:rPr>
              <a:t> countries and from several EU MS</a:t>
            </a:r>
          </a:p>
          <a:p>
            <a:pPr>
              <a:spcAft>
                <a:spcPts val="1200"/>
              </a:spcAft>
            </a:pPr>
            <a:r>
              <a:rPr lang="en-US" sz="3200" b="1" dirty="0" err="1" smtClean="0">
                <a:latin typeface="Arial Narrow" panose="020B0606020202030204" pitchFamily="34" charset="0"/>
              </a:rPr>
              <a:t>EaP</a:t>
            </a:r>
            <a:r>
              <a:rPr lang="en-US" sz="3200" b="1" dirty="0" smtClean="0">
                <a:latin typeface="Arial Narrow" panose="020B0606020202030204" pitchFamily="34" charset="0"/>
              </a:rPr>
              <a:t> PLUS: </a:t>
            </a:r>
            <a:r>
              <a:rPr lang="en-US" sz="3200" b="1" dirty="0" smtClean="0">
                <a:solidFill>
                  <a:schemeClr val="accent4">
                    <a:lumMod val="75000"/>
                  </a:schemeClr>
                </a:solidFill>
                <a:latin typeface="Arial Narrow" panose="020B0606020202030204" pitchFamily="34" charset="0"/>
              </a:rPr>
              <a:t>a multi-level support action…</a:t>
            </a:r>
          </a:p>
          <a:p>
            <a:endParaRPr lang="en-US" sz="2800" b="1" dirty="0" smtClean="0">
              <a:latin typeface="Arial Narrow" panose="020B0606020202030204" pitchFamily="34" charset="0"/>
            </a:endParaRPr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 dirty="0"/>
          </a:p>
        </p:txBody>
      </p:sp>
    </p:spTree>
    <p:extLst>
      <p:ext uri="{BB962C8B-B14F-4D97-AF65-F5344CB8AC3E}">
        <p14:creationId xmlns:p14="http://schemas.microsoft.com/office/powerpoint/2010/main" val="301256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228" y="2882614"/>
            <a:ext cx="2351314" cy="11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649186" y="881731"/>
            <a:ext cx="3894363" cy="2465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Supporting EU – </a:t>
            </a:r>
            <a:r>
              <a:rPr lang="en-US" b="1" dirty="0" err="1" smtClean="0">
                <a:solidFill>
                  <a:srgbClr val="FFC000"/>
                </a:solidFill>
              </a:rPr>
              <a:t>EaP</a:t>
            </a:r>
            <a:r>
              <a:rPr lang="en-US" b="1" dirty="0" smtClean="0">
                <a:solidFill>
                  <a:srgbClr val="FFC000"/>
                </a:solidFill>
              </a:rPr>
              <a:t> Policy Dialogue</a:t>
            </a:r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l-GR" b="1" dirty="0"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727371" y="881731"/>
            <a:ext cx="3559629" cy="2465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Working with Researchers and Innovators</a:t>
            </a: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l-GR" b="1" dirty="0">
              <a:solidFill>
                <a:srgbClr val="FFC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833264" y="4269933"/>
            <a:ext cx="2522764" cy="18888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Performing studies and analyses</a:t>
            </a:r>
          </a:p>
          <a:p>
            <a:pPr algn="ctr"/>
            <a:endParaRPr lang="el-GR" b="1" dirty="0"/>
          </a:p>
        </p:txBody>
      </p:sp>
      <p:sp>
        <p:nvSpPr>
          <p:cNvPr id="7" name="Curved Up Arrow 6"/>
          <p:cNvSpPr/>
          <p:nvPr/>
        </p:nvSpPr>
        <p:spPr>
          <a:xfrm flipH="1">
            <a:off x="3110592" y="3436521"/>
            <a:ext cx="5396591" cy="1289957"/>
          </a:xfrm>
          <a:prstGeom prst="curvedUpArrow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00600" y="2767693"/>
            <a:ext cx="2555428" cy="1298121"/>
          </a:xfrm>
          <a:prstGeom prst="rect">
            <a:avLst/>
          </a:prstGeom>
          <a:noFill/>
          <a:ln w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23" y="1894115"/>
            <a:ext cx="2135288" cy="115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244" y="2008394"/>
            <a:ext cx="1114427" cy="111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520" y="179617"/>
            <a:ext cx="9846129" cy="5633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broader context: Association to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H2020 of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4 out of 6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EaP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countries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184" y="5362712"/>
            <a:ext cx="1110661" cy="74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urved Down Arrow 7"/>
          <p:cNvSpPr/>
          <p:nvPr/>
        </p:nvSpPr>
        <p:spPr>
          <a:xfrm>
            <a:off x="5119007" y="938903"/>
            <a:ext cx="1992086" cy="359228"/>
          </a:xfrm>
          <a:prstGeom prst="curved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496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Working with Researchers and 				Innovators</a:t>
            </a:r>
            <a:endParaRPr lang="el-GR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2038351"/>
            <a:ext cx="10515600" cy="4351338"/>
          </a:xfrm>
        </p:spPr>
        <p:txBody>
          <a:bodyPr/>
          <a:lstStyle/>
          <a:p>
            <a:r>
              <a:rPr lang="en-US" b="1" dirty="0" smtClean="0"/>
              <a:t>Organization of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Info Days </a:t>
            </a:r>
            <a:r>
              <a:rPr lang="en-US" b="1" dirty="0" smtClean="0"/>
              <a:t>(&gt;10), of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Webinars</a:t>
            </a:r>
            <a:r>
              <a:rPr lang="en-US" b="1" dirty="0" smtClean="0"/>
              <a:t> (&gt;12), of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‘Diaspora workshops’ </a:t>
            </a:r>
            <a:r>
              <a:rPr lang="en-US" b="1" dirty="0" smtClean="0"/>
              <a:t>(5)</a:t>
            </a:r>
          </a:p>
          <a:p>
            <a:r>
              <a:rPr lang="en-US" b="1" dirty="0" smtClean="0"/>
              <a:t>Providing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‘Grants for Networking’</a:t>
            </a:r>
            <a:r>
              <a:rPr lang="en-US" b="1" dirty="0" smtClean="0"/>
              <a:t> with EU researchers</a:t>
            </a:r>
          </a:p>
          <a:p>
            <a:r>
              <a:rPr lang="en-US" b="1" dirty="0" smtClean="0"/>
              <a:t>Providing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Grants to </a:t>
            </a:r>
            <a:r>
              <a:rPr lang="en-US" b="1" dirty="0" err="1" smtClean="0">
                <a:solidFill>
                  <a:schemeClr val="accent4">
                    <a:lumMod val="75000"/>
                  </a:schemeClr>
                </a:solidFill>
              </a:rPr>
              <a:t>EaP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 Clusters </a:t>
            </a:r>
            <a:r>
              <a:rPr lang="en-US" b="1" dirty="0" smtClean="0"/>
              <a:t>to network with EU</a:t>
            </a:r>
          </a:p>
          <a:p>
            <a:r>
              <a:rPr lang="en-US" b="1" dirty="0" smtClean="0"/>
              <a:t>Promoting the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concept of European Technology Platforms </a:t>
            </a:r>
            <a:r>
              <a:rPr lang="en-US" b="1" dirty="0" smtClean="0"/>
              <a:t>in the </a:t>
            </a:r>
            <a:r>
              <a:rPr lang="en-US" b="1" dirty="0" err="1" smtClean="0"/>
              <a:t>EaP</a:t>
            </a:r>
            <a:r>
              <a:rPr lang="en-US" b="1" dirty="0" smtClean="0"/>
              <a:t> countries</a:t>
            </a:r>
          </a:p>
          <a:p>
            <a:r>
              <a:rPr lang="en-US" b="1" dirty="0"/>
              <a:t>Organizing a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Training for Technology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Managers</a:t>
            </a:r>
            <a:endParaRPr lang="en-US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Oval 4"/>
          <p:cNvSpPr/>
          <p:nvPr/>
        </p:nvSpPr>
        <p:spPr>
          <a:xfrm>
            <a:off x="555171" y="167346"/>
            <a:ext cx="2539093" cy="1624705"/>
          </a:xfrm>
          <a:prstGeom prst="ellipse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l-GR" sz="1800" b="1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6474" y="370319"/>
            <a:ext cx="1136878" cy="11534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 descr="C:\Users\gB\AppData\Local\Microsoft\Windows\INetCache\IE\ELFCDZSC\technology_by_art_of_kawaii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698" y="4576470"/>
            <a:ext cx="2359512" cy="1474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30501" y="5853946"/>
            <a:ext cx="2743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(</a:t>
            </a:r>
            <a:r>
              <a:rPr lang="en-US" u="sng" dirty="0" smtClean="0"/>
              <a:t>Note</a:t>
            </a:r>
            <a:r>
              <a:rPr lang="en-US" dirty="0" smtClean="0"/>
              <a:t>: before our training!)</a:t>
            </a:r>
            <a:endParaRPr lang="el-GR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9484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Training for Technology Managers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Minsk, Belarus, 11-13March 2019</a:t>
            </a:r>
            <a:endParaRPr lang="el-GR" dirty="0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01" y="1659391"/>
            <a:ext cx="7932963" cy="50326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25543" y="1661417"/>
            <a:ext cx="3766457" cy="28248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1501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>
                    <a:lumMod val="75000"/>
                  </a:srgbClr>
                </a:solidFill>
              </a:rPr>
              <a:t>			Supporting the EU – </a:t>
            </a:r>
            <a:r>
              <a:rPr lang="en-US" b="1" dirty="0" err="1" smtClean="0">
                <a:solidFill>
                  <a:srgbClr val="FFC000">
                    <a:lumMod val="75000"/>
                  </a:srgbClr>
                </a:solidFill>
              </a:rPr>
              <a:t>EaP</a:t>
            </a:r>
            <a:r>
              <a:rPr lang="en-US" b="1" dirty="0" smtClean="0">
                <a:solidFill>
                  <a:srgbClr val="FFC000">
                    <a:lumMod val="75000"/>
                  </a:srgbClr>
                </a:solidFill>
              </a:rPr>
              <a:t> Policy 				Dialogue in STI</a:t>
            </a:r>
            <a:endParaRPr lang="el-GR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200" y="2029725"/>
            <a:ext cx="4933950" cy="4351338"/>
          </a:xfrm>
        </p:spPr>
        <p:txBody>
          <a:bodyPr/>
          <a:lstStyle/>
          <a:p>
            <a:r>
              <a:rPr lang="en-US" b="1" dirty="0" smtClean="0"/>
              <a:t>Active participation in all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meetings</a:t>
            </a:r>
            <a:r>
              <a:rPr lang="en-US" b="1" dirty="0" smtClean="0"/>
              <a:t> of the ‘EU-</a:t>
            </a:r>
            <a:r>
              <a:rPr lang="en-US" b="1" dirty="0" err="1" smtClean="0"/>
              <a:t>EaP</a:t>
            </a:r>
            <a:r>
              <a:rPr lang="en-US" b="1" dirty="0" smtClean="0"/>
              <a:t> Panel on R&amp;I’ </a:t>
            </a:r>
            <a:r>
              <a:rPr lang="en-US" dirty="0" smtClean="0"/>
              <a:t>(+ follow-up actions)</a:t>
            </a:r>
          </a:p>
          <a:p>
            <a:endParaRPr lang="en-US" b="1" dirty="0" smtClean="0"/>
          </a:p>
          <a:p>
            <a:r>
              <a:rPr lang="en-US" b="1" dirty="0" smtClean="0"/>
              <a:t>As well as in all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annual Panel Events</a:t>
            </a:r>
          </a:p>
          <a:p>
            <a:endParaRPr lang="el-GR" b="1" dirty="0"/>
          </a:p>
        </p:txBody>
      </p:sp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5812971" y="1825625"/>
            <a:ext cx="6074229" cy="4351338"/>
          </a:xfrm>
        </p:spPr>
        <p:txBody>
          <a:bodyPr/>
          <a:lstStyle/>
          <a:p>
            <a:r>
              <a:rPr lang="en-US" dirty="0" smtClean="0"/>
              <a:t>6</a:t>
            </a:r>
            <a:r>
              <a:rPr lang="en-US" baseline="30000" dirty="0" smtClean="0"/>
              <a:t>th</a:t>
            </a:r>
            <a:r>
              <a:rPr lang="en-US" dirty="0" smtClean="0"/>
              <a:t> Panel meeting, Brussels, Dec. 2018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fr-FR" dirty="0" smtClean="0"/>
              <a:t>‘EU4Innovation</a:t>
            </a:r>
            <a:r>
              <a:rPr lang="fr-FR" dirty="0"/>
              <a:t>: </a:t>
            </a:r>
            <a:r>
              <a:rPr lang="fr-FR" dirty="0" err="1"/>
              <a:t>Fostering</a:t>
            </a:r>
            <a:r>
              <a:rPr lang="fr-FR" dirty="0"/>
              <a:t> </a:t>
            </a:r>
            <a:r>
              <a:rPr lang="fr-FR" dirty="0" err="1"/>
              <a:t>Research-Industry</a:t>
            </a:r>
            <a:r>
              <a:rPr lang="fr-FR" dirty="0"/>
              <a:t> </a:t>
            </a:r>
            <a:r>
              <a:rPr lang="fr-FR" dirty="0" smtClean="0"/>
              <a:t>Links’, </a:t>
            </a:r>
            <a:r>
              <a:rPr lang="fr-FR" dirty="0" err="1" smtClean="0"/>
              <a:t>Tbilisi</a:t>
            </a:r>
            <a:r>
              <a:rPr lang="fr-FR" dirty="0" smtClean="0"/>
              <a:t>, Oct. 2018</a:t>
            </a:r>
            <a:endParaRPr lang="el-G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11" y="109992"/>
            <a:ext cx="2554288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76" y="435317"/>
            <a:ext cx="1854200" cy="100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520" y="4844631"/>
            <a:ext cx="5114701" cy="1613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1943" y="2220684"/>
            <a:ext cx="4607378" cy="1518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892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FFC000">
                    <a:lumMod val="75000"/>
                  </a:srgbClr>
                </a:solidFill>
              </a:rPr>
              <a:t>			Supporting the EU – </a:t>
            </a:r>
            <a:r>
              <a:rPr lang="en-US" b="1" dirty="0" err="1" smtClean="0">
                <a:solidFill>
                  <a:srgbClr val="FFC000">
                    <a:lumMod val="75000"/>
                  </a:srgbClr>
                </a:solidFill>
              </a:rPr>
              <a:t>EaP</a:t>
            </a:r>
            <a:r>
              <a:rPr lang="en-US" b="1" dirty="0" smtClean="0">
                <a:solidFill>
                  <a:srgbClr val="FFC000">
                    <a:lumMod val="75000"/>
                  </a:srgbClr>
                </a:solidFill>
              </a:rPr>
              <a:t> Policy 				Dialogue in STI</a:t>
            </a:r>
            <a:endParaRPr lang="el-GR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1"/>
          </p:nvPr>
        </p:nvSpPr>
        <p:spPr>
          <a:xfrm>
            <a:off x="838199" y="1825625"/>
            <a:ext cx="5415643" cy="4351338"/>
          </a:xfrm>
        </p:spPr>
        <p:txBody>
          <a:bodyPr/>
          <a:lstStyle/>
          <a:p>
            <a:r>
              <a:rPr lang="en-US" b="1" dirty="0" smtClean="0"/>
              <a:t>Conference </a:t>
            </a:r>
            <a:r>
              <a:rPr lang="hu-HU" b="1" dirty="0">
                <a:solidFill>
                  <a:schemeClr val="accent4">
                    <a:lumMod val="75000"/>
                  </a:schemeClr>
                </a:solidFill>
              </a:rPr>
              <a:t>‘Sharing experiences from the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A</a:t>
            </a:r>
            <a:r>
              <a:rPr lang="hu-HU" b="1" dirty="0" smtClean="0">
                <a:solidFill>
                  <a:schemeClr val="accent4">
                    <a:lumMod val="75000"/>
                  </a:schemeClr>
                </a:solidFill>
              </a:rPr>
              <a:t>ssociation </a:t>
            </a:r>
            <a:r>
              <a:rPr lang="hu-HU" b="1" dirty="0">
                <a:solidFill>
                  <a:schemeClr val="accent4">
                    <a:lumMod val="75000"/>
                  </a:schemeClr>
                </a:solidFill>
              </a:rPr>
              <a:t>to H2020</a:t>
            </a:r>
            <a:r>
              <a:rPr lang="hu-HU" b="1" dirty="0" smtClean="0">
                <a:solidFill>
                  <a:schemeClr val="accent4">
                    <a:lumMod val="75000"/>
                  </a:schemeClr>
                </a:solidFill>
              </a:rPr>
              <a:t>’</a:t>
            </a:r>
            <a:r>
              <a:rPr lang="en-US" b="1" dirty="0" smtClean="0"/>
              <a:t> </a:t>
            </a:r>
            <a:r>
              <a:rPr lang="en-US" dirty="0" smtClean="0"/>
              <a:t>Chisinau/MD, May 2017</a:t>
            </a:r>
            <a:endParaRPr lang="en-US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en-US" b="1" dirty="0" smtClean="0"/>
              <a:t>Training </a:t>
            </a:r>
            <a:r>
              <a:rPr lang="en-US" b="1" dirty="0"/>
              <a:t>for </a:t>
            </a:r>
            <a:r>
              <a:rPr lang="en-US" b="1" dirty="0" err="1">
                <a:solidFill>
                  <a:schemeClr val="accent4">
                    <a:lumMod val="75000"/>
                  </a:schemeClr>
                </a:solidFill>
              </a:rPr>
              <a:t>Programme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 Committee members </a:t>
            </a:r>
            <a:r>
              <a:rPr lang="en-US" b="1" dirty="0"/>
              <a:t>from Associated </a:t>
            </a:r>
            <a:r>
              <a:rPr lang="en-US" b="1" dirty="0" err="1"/>
              <a:t>EaP</a:t>
            </a:r>
            <a:r>
              <a:rPr lang="en-US" b="1" dirty="0"/>
              <a:t> </a:t>
            </a:r>
            <a:r>
              <a:rPr lang="en-US" b="1" dirty="0" smtClean="0"/>
              <a:t>countries</a:t>
            </a:r>
          </a:p>
          <a:p>
            <a:pPr marL="0" indent="0">
              <a:buNone/>
            </a:pPr>
            <a:r>
              <a:rPr lang="en-US" b="1" dirty="0" smtClean="0"/>
              <a:t>   </a:t>
            </a:r>
            <a:r>
              <a:rPr lang="en-US" dirty="0" smtClean="0"/>
              <a:t>Kiev, March 2018</a:t>
            </a:r>
          </a:p>
          <a:p>
            <a:r>
              <a:rPr lang="en-US" b="1" dirty="0" smtClean="0"/>
              <a:t>Organization of the ‘</a:t>
            </a:r>
            <a:r>
              <a:rPr lang="en-US" b="1" dirty="0" err="1" smtClean="0"/>
              <a:t>EaP</a:t>
            </a:r>
            <a:r>
              <a:rPr lang="en-US" b="1" dirty="0" smtClean="0"/>
              <a:t> </a:t>
            </a:r>
            <a:r>
              <a:rPr lang="en-US" b="1" dirty="0"/>
              <a:t>PLUS </a:t>
            </a:r>
            <a:r>
              <a:rPr lang="en-US" b="1" dirty="0">
                <a:solidFill>
                  <a:schemeClr val="accent4">
                    <a:lumMod val="75000"/>
                  </a:schemeClr>
                </a:solidFill>
              </a:rPr>
              <a:t>High-Level Seminars on </a:t>
            </a:r>
            <a:r>
              <a:rPr lang="en-US" b="1" dirty="0" smtClean="0">
                <a:solidFill>
                  <a:schemeClr val="accent4">
                    <a:lumMod val="75000"/>
                  </a:schemeClr>
                </a:solidFill>
              </a:rPr>
              <a:t>R&amp;I Policy</a:t>
            </a:r>
            <a:r>
              <a:rPr lang="en-US" dirty="0" smtClean="0"/>
              <a:t>’, Vienna &amp; Athens, Fall 2017</a:t>
            </a:r>
            <a:endParaRPr lang="el-G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211" y="109992"/>
            <a:ext cx="2554288" cy="163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976" y="435317"/>
            <a:ext cx="1854200" cy="1001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157980"/>
            <a:ext cx="5181600" cy="16866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807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				</a:t>
            </a:r>
            <a:r>
              <a:rPr lang="en-US" b="1" dirty="0" smtClean="0">
                <a:solidFill>
                  <a:srgbClr val="7030A0"/>
                </a:solidFill>
              </a:rPr>
              <a:t>Performing studies and 						analyses</a:t>
            </a:r>
            <a:endParaRPr lang="el-GR" b="1" dirty="0">
              <a:solidFill>
                <a:srgbClr val="7030A0"/>
              </a:solidFill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2363525"/>
            <a:ext cx="10515600" cy="4351338"/>
          </a:xfrm>
        </p:spPr>
        <p:txBody>
          <a:bodyPr/>
          <a:lstStyle/>
          <a:p>
            <a:r>
              <a:rPr lang="en-US" b="1" dirty="0" smtClean="0"/>
              <a:t>EU-</a:t>
            </a:r>
            <a:r>
              <a:rPr lang="en-US" b="1" dirty="0" err="1" smtClean="0"/>
              <a:t>EaP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co-patenting</a:t>
            </a:r>
            <a:r>
              <a:rPr lang="en-US" b="1" dirty="0" smtClean="0"/>
              <a:t> analysis </a:t>
            </a:r>
          </a:p>
          <a:p>
            <a:r>
              <a:rPr lang="en-US" b="1" dirty="0" smtClean="0"/>
              <a:t>Review on </a:t>
            </a:r>
            <a:r>
              <a:rPr lang="en-US" b="1" dirty="0" smtClean="0">
                <a:solidFill>
                  <a:srgbClr val="7030A0"/>
                </a:solidFill>
              </a:rPr>
              <a:t>Clusters in the </a:t>
            </a:r>
            <a:r>
              <a:rPr lang="en-US" b="1" dirty="0" err="1" smtClean="0">
                <a:solidFill>
                  <a:srgbClr val="7030A0"/>
                </a:solidFill>
              </a:rPr>
              <a:t>EaP</a:t>
            </a:r>
            <a:r>
              <a:rPr lang="en-US" b="1" dirty="0" smtClean="0">
                <a:solidFill>
                  <a:srgbClr val="7030A0"/>
                </a:solidFill>
              </a:rPr>
              <a:t> countries</a:t>
            </a:r>
          </a:p>
          <a:p>
            <a:r>
              <a:rPr lang="en-US" b="1" dirty="0" smtClean="0"/>
              <a:t>EU-</a:t>
            </a:r>
            <a:r>
              <a:rPr lang="en-US" b="1" dirty="0" err="1" smtClean="0"/>
              <a:t>EaP</a:t>
            </a:r>
            <a:r>
              <a:rPr lang="en-US" b="1" dirty="0" smtClean="0"/>
              <a:t> </a:t>
            </a:r>
            <a:r>
              <a:rPr lang="en-US" b="1" dirty="0" smtClean="0">
                <a:solidFill>
                  <a:srgbClr val="7030A0"/>
                </a:solidFill>
              </a:rPr>
              <a:t>S&amp;T cooperation Barometer</a:t>
            </a:r>
          </a:p>
          <a:p>
            <a:r>
              <a:rPr lang="en-US" b="1" dirty="0" smtClean="0">
                <a:solidFill>
                  <a:srgbClr val="7030A0"/>
                </a:solidFill>
              </a:rPr>
              <a:t>Fact-finding missions </a:t>
            </a:r>
            <a:r>
              <a:rPr lang="en-US" b="1" dirty="0" smtClean="0"/>
              <a:t>to all </a:t>
            </a:r>
            <a:r>
              <a:rPr lang="en-US" b="1" dirty="0" err="1" smtClean="0"/>
              <a:t>EaP</a:t>
            </a:r>
            <a:r>
              <a:rPr lang="en-US" b="1" dirty="0" smtClean="0"/>
              <a:t> countries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STI Policy </a:t>
            </a:r>
            <a:r>
              <a:rPr lang="fr-FR" b="1" dirty="0" err="1" smtClean="0">
                <a:solidFill>
                  <a:schemeClr val="accent2">
                    <a:lumMod val="75000"/>
                  </a:schemeClr>
                </a:solidFill>
              </a:rPr>
              <a:t>recommendations</a:t>
            </a:r>
            <a:r>
              <a:rPr lang="fr-FR" b="1" dirty="0" smtClean="0">
                <a:solidFill>
                  <a:schemeClr val="accent2">
                    <a:lumMod val="75000"/>
                  </a:schemeClr>
                </a:solidFill>
              </a:rPr>
              <a:t>:“</a:t>
            </a:r>
            <a:r>
              <a:rPr lang="fr-FR" b="1" i="1" dirty="0">
                <a:solidFill>
                  <a:schemeClr val="accent2">
                    <a:lumMod val="75000"/>
                  </a:schemeClr>
                </a:solidFill>
              </a:rPr>
              <a:t>EU-</a:t>
            </a:r>
            <a:r>
              <a:rPr lang="fr-FR" b="1" i="1" dirty="0" err="1">
                <a:solidFill>
                  <a:schemeClr val="accent2">
                    <a:lumMod val="75000"/>
                  </a:schemeClr>
                </a:solidFill>
              </a:rPr>
              <a:t>EaP</a:t>
            </a:r>
            <a:r>
              <a:rPr lang="fr-FR" b="1" i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b="1" i="1" dirty="0" err="1">
                <a:solidFill>
                  <a:schemeClr val="accent2">
                    <a:lumMod val="75000"/>
                  </a:schemeClr>
                </a:solidFill>
              </a:rPr>
              <a:t>beyond</a:t>
            </a:r>
            <a:r>
              <a:rPr lang="fr-FR" b="1" i="1" dirty="0">
                <a:solidFill>
                  <a:schemeClr val="accent2">
                    <a:lumMod val="75000"/>
                  </a:schemeClr>
                </a:solidFill>
              </a:rPr>
              <a:t> 2020</a:t>
            </a:r>
            <a:r>
              <a:rPr lang="fr-FR" b="1" dirty="0">
                <a:solidFill>
                  <a:schemeClr val="accent2">
                    <a:lumMod val="75000"/>
                  </a:schemeClr>
                </a:solidFill>
              </a:rPr>
              <a:t>”</a:t>
            </a:r>
          </a:p>
          <a:p>
            <a:endParaRPr lang="el-GR" dirty="0"/>
          </a:p>
        </p:txBody>
      </p:sp>
      <p:pic>
        <p:nvPicPr>
          <p:cNvPr id="6147" name="Picture 3" descr="C:\Users\gB\AppData\Local\Microsoft\Windows\INetCache\IE\ZQCLGBMP\_30books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7458" y="431040"/>
            <a:ext cx="1855695" cy="1233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gB\AppData\Local\Microsoft\Windows\INetCache\IE\S45UNSTO\old_book_png_by_absurdwordpreferred-d2xq9yc[1]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38566" y="4175293"/>
            <a:ext cx="3209364" cy="24064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>
                <a:solidFill>
                  <a:prstClr val="black">
                    <a:tint val="75000"/>
                  </a:prstClr>
                </a:solidFill>
              </a:rPr>
              <a:t>G. Bonas, EaP PLUS Conference, Brussels, June 2019</a:t>
            </a:r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7642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fr-FR" smtClean="0"/>
              <a:t>G. Bonas, EaP PLUS Conference, Brussels, June 2019</a:t>
            </a:r>
            <a:endParaRPr lang="hu-H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1228" y="2882614"/>
            <a:ext cx="2351314" cy="118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Oval 2"/>
          <p:cNvSpPr/>
          <p:nvPr/>
        </p:nvSpPr>
        <p:spPr>
          <a:xfrm>
            <a:off x="1649186" y="881731"/>
            <a:ext cx="3894363" cy="2465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Supporting EU – </a:t>
            </a:r>
            <a:r>
              <a:rPr lang="en-US" b="1" dirty="0" err="1" smtClean="0">
                <a:solidFill>
                  <a:srgbClr val="FFC000"/>
                </a:solidFill>
              </a:rPr>
              <a:t>EaP</a:t>
            </a:r>
            <a:r>
              <a:rPr lang="en-US" b="1" dirty="0" smtClean="0">
                <a:solidFill>
                  <a:srgbClr val="FFC000"/>
                </a:solidFill>
              </a:rPr>
              <a:t> Policy Dialogue</a:t>
            </a:r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l-GR" b="1" dirty="0">
              <a:solidFill>
                <a:srgbClr val="FFC000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6727371" y="881731"/>
            <a:ext cx="3559629" cy="24656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FFC000"/>
                </a:solidFill>
              </a:rPr>
              <a:t>Working with Researchers and Innovators</a:t>
            </a: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n-US" b="1" dirty="0">
              <a:solidFill>
                <a:srgbClr val="FFC000"/>
              </a:solidFill>
            </a:endParaRPr>
          </a:p>
          <a:p>
            <a:pPr algn="ctr"/>
            <a:endParaRPr lang="en-US" b="1" dirty="0" smtClean="0">
              <a:solidFill>
                <a:srgbClr val="FFC000"/>
              </a:solidFill>
            </a:endParaRPr>
          </a:p>
          <a:p>
            <a:pPr algn="ctr"/>
            <a:endParaRPr lang="el-GR" b="1" dirty="0">
              <a:solidFill>
                <a:srgbClr val="FFC000"/>
              </a:solidFill>
            </a:endParaRPr>
          </a:p>
        </p:txBody>
      </p:sp>
      <p:sp>
        <p:nvSpPr>
          <p:cNvPr id="5" name="Rounded Rectangle 4"/>
          <p:cNvSpPr/>
          <p:nvPr/>
        </p:nvSpPr>
        <p:spPr>
          <a:xfrm>
            <a:off x="4833264" y="4269933"/>
            <a:ext cx="2522764" cy="18888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/>
              <a:t>Performing studies and analyses</a:t>
            </a:r>
          </a:p>
          <a:p>
            <a:pPr algn="ctr"/>
            <a:endParaRPr lang="el-GR" b="1" dirty="0"/>
          </a:p>
        </p:txBody>
      </p:sp>
      <p:sp>
        <p:nvSpPr>
          <p:cNvPr id="7" name="Curved Up Arrow 6"/>
          <p:cNvSpPr/>
          <p:nvPr/>
        </p:nvSpPr>
        <p:spPr>
          <a:xfrm flipH="1">
            <a:off x="3110592" y="3436521"/>
            <a:ext cx="5396591" cy="1289957"/>
          </a:xfrm>
          <a:prstGeom prst="curvedUpArrow">
            <a:avLst/>
          </a:prstGeom>
          <a:solidFill>
            <a:srgbClr val="FFC0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800600" y="2767693"/>
            <a:ext cx="2555428" cy="1298121"/>
          </a:xfrm>
          <a:prstGeom prst="rect">
            <a:avLst/>
          </a:prstGeom>
          <a:noFill/>
          <a:ln w="1270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8723" y="1894115"/>
            <a:ext cx="2135288" cy="115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13244" y="2008394"/>
            <a:ext cx="1114427" cy="11144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Rectangle 9"/>
          <p:cNvSpPr/>
          <p:nvPr/>
        </p:nvSpPr>
        <p:spPr>
          <a:xfrm>
            <a:off x="1069520" y="179617"/>
            <a:ext cx="9846129" cy="56333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The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broader context: Association to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H2020 of 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4 out of 6 </a:t>
            </a:r>
            <a:r>
              <a:rPr lang="en-US" b="1" dirty="0" err="1">
                <a:solidFill>
                  <a:schemeClr val="accent2">
                    <a:lumMod val="75000"/>
                  </a:schemeClr>
                </a:solidFill>
              </a:rPr>
              <a:t>EaP</a:t>
            </a:r>
            <a:r>
              <a:rPr lang="en-US" b="1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n-US" b="1" dirty="0" smtClean="0">
                <a:solidFill>
                  <a:schemeClr val="accent2">
                    <a:lumMod val="75000"/>
                  </a:schemeClr>
                </a:solidFill>
              </a:rPr>
              <a:t>countries</a:t>
            </a:r>
            <a:endParaRPr 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184" y="5362712"/>
            <a:ext cx="1110661" cy="740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Curved Down Arrow 7"/>
          <p:cNvSpPr/>
          <p:nvPr/>
        </p:nvSpPr>
        <p:spPr>
          <a:xfrm>
            <a:off x="5119007" y="938903"/>
            <a:ext cx="1992086" cy="359228"/>
          </a:xfrm>
          <a:prstGeom prst="curvedDownArrow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l-G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035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-té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</TotalTime>
  <Words>546</Words>
  <Application>Microsoft Office PowerPoint</Application>
  <PresentationFormat>Custom</PresentationFormat>
  <Paragraphs>83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1_Office-téma</vt:lpstr>
      <vt:lpstr>Office Theme</vt:lpstr>
      <vt:lpstr>PowerPoint Presentation</vt:lpstr>
      <vt:lpstr>PowerPoint Presentation</vt:lpstr>
      <vt:lpstr>PowerPoint Presentation</vt:lpstr>
      <vt:lpstr>   Working with Researchers and     Innovators</vt:lpstr>
      <vt:lpstr>Training for Technology Managers Minsk, Belarus, 11-13March 2019</vt:lpstr>
      <vt:lpstr>   Supporting the EU – EaP Policy     Dialogue in STI</vt:lpstr>
      <vt:lpstr>   Supporting the EU – EaP Policy     Dialogue in STI</vt:lpstr>
      <vt:lpstr>    Performing studies and       analyses</vt:lpstr>
      <vt:lpstr>PowerPoint Presentation</vt:lpstr>
      <vt:lpstr>In conclusion…</vt:lpstr>
      <vt:lpstr>    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PowerPoint-bemutató</dc:title>
  <dc:creator>András</dc:creator>
  <cp:lastModifiedBy>gB</cp:lastModifiedBy>
  <cp:revision>66</cp:revision>
  <cp:lastPrinted>2019-06-07T10:13:19Z</cp:lastPrinted>
  <dcterms:created xsi:type="dcterms:W3CDTF">2016-11-29T20:08:21Z</dcterms:created>
  <dcterms:modified xsi:type="dcterms:W3CDTF">2019-06-10T22:20:00Z</dcterms:modified>
</cp:coreProperties>
</file>