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9" r:id="rId2"/>
    <p:sldId id="257" r:id="rId3"/>
    <p:sldId id="260" r:id="rId4"/>
    <p:sldId id="261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6" r:id="rId19"/>
  </p:sldIdLst>
  <p:sldSz cx="12192000" cy="6858000"/>
  <p:notesSz cx="6858000" cy="9144000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48F01"/>
    <a:srgbClr val="65A2C1"/>
    <a:srgbClr val="BAD5E3"/>
    <a:srgbClr val="0000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8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munkalap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hu-H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Munka1!$B$1</c:f>
              <c:strCache>
                <c:ptCount val="1"/>
                <c:pt idx="0">
                  <c:v>Értékesítés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Munka1!$A$2:$A$6</c:f>
              <c:strCache>
                <c:ptCount val="4"/>
                <c:pt idx="0">
                  <c:v>1. negyedév</c:v>
                </c:pt>
                <c:pt idx="1">
                  <c:v>2. negyedév</c:v>
                </c:pt>
                <c:pt idx="2">
                  <c:v>0</c:v>
                </c:pt>
                <c:pt idx="3">
                  <c:v>0</c:v>
                </c:pt>
              </c:strCache>
            </c:strRef>
          </c:cat>
          <c:val>
            <c:numRef>
              <c:f>Munka1!$B$2:$B$6</c:f>
              <c:numCache>
                <c:formatCode>General</c:formatCode>
                <c:ptCount val="5"/>
                <c:pt idx="0">
                  <c:v>33</c:v>
                </c:pt>
                <c:pt idx="1">
                  <c:v>77</c:v>
                </c:pt>
                <c:pt idx="2">
                  <c:v>0</c:v>
                </c:pt>
                <c:pt idx="3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hu-H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3E146B-76CA-448D-B4D9-CB20DCFBDCB4}" type="datetimeFigureOut">
              <a:rPr lang="hu-HU" smtClean="0"/>
              <a:t>2019.06.10.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43FE42-2B79-4B7F-891A-34F333CBD0A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17314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278" y="0"/>
            <a:ext cx="9050216" cy="452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10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hu-HU"/>
              <a:t>Name / Institution</a:t>
            </a: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5BB393-2225-4BC7-AE02-FEA713AE39AD}" type="slidenum">
              <a:rPr lang="hu-HU" smtClean="0"/>
              <a:t>‹#›</a:t>
            </a:fld>
            <a:endParaRPr lang="hu-HU"/>
          </a:p>
        </p:txBody>
      </p:sp>
      <p:pic>
        <p:nvPicPr>
          <p:cNvPr id="7" name="Kép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5727"/>
            <a:ext cx="2575783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416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hu-HU"/>
              <a:t>Name / Institution</a:t>
            </a: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5BB393-2225-4BC7-AE02-FEA713AE39AD}" type="slidenum">
              <a:rPr lang="hu-HU" smtClean="0"/>
              <a:t>‹#›</a:t>
            </a:fld>
            <a:endParaRPr lang="hu-HU"/>
          </a:p>
        </p:txBody>
      </p:sp>
      <p:pic>
        <p:nvPicPr>
          <p:cNvPr id="7" name="Kép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5727"/>
            <a:ext cx="2575783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555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hu-HU" dirty="0"/>
              <a:t>Heading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hu-HU" dirty="0" err="1"/>
              <a:t>Bullet</a:t>
            </a:r>
            <a:r>
              <a:rPr lang="hu-HU" dirty="0"/>
              <a:t> </a:t>
            </a:r>
            <a:r>
              <a:rPr lang="hu-HU" dirty="0" err="1"/>
              <a:t>point</a:t>
            </a:r>
            <a:r>
              <a:rPr lang="hu-HU" dirty="0"/>
              <a:t> </a:t>
            </a:r>
            <a:r>
              <a:rPr lang="hu-HU" dirty="0" err="1"/>
              <a:t>level</a:t>
            </a:r>
            <a:r>
              <a:rPr lang="hu-HU" dirty="0"/>
              <a:t> 1</a:t>
            </a:r>
          </a:p>
          <a:p>
            <a:pPr lvl="1"/>
            <a:r>
              <a:rPr lang="hu-HU" dirty="0" err="1"/>
              <a:t>Level</a:t>
            </a:r>
            <a:r>
              <a:rPr lang="hu-HU" dirty="0"/>
              <a:t> 2</a:t>
            </a:r>
          </a:p>
          <a:p>
            <a:pPr lvl="2"/>
            <a:r>
              <a:rPr lang="hu-HU" dirty="0" err="1"/>
              <a:t>Level</a:t>
            </a:r>
            <a:r>
              <a:rPr lang="hu-HU" dirty="0"/>
              <a:t> 3</a:t>
            </a:r>
          </a:p>
          <a:p>
            <a:pPr lvl="3"/>
            <a:r>
              <a:rPr lang="hu-HU" dirty="0" err="1"/>
              <a:t>Level</a:t>
            </a:r>
            <a:r>
              <a:rPr lang="hu-HU" dirty="0"/>
              <a:t> 4</a:t>
            </a:r>
          </a:p>
          <a:p>
            <a:pPr lvl="4"/>
            <a:r>
              <a:rPr lang="hu-HU" dirty="0" err="1"/>
              <a:t>Level</a:t>
            </a:r>
            <a:r>
              <a:rPr lang="hu-HU" dirty="0"/>
              <a:t> 5</a:t>
            </a:r>
          </a:p>
        </p:txBody>
      </p:sp>
      <p:sp>
        <p:nvSpPr>
          <p:cNvPr id="7" name="Élőláb helye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hu-HU"/>
              <a:t>Name / Institution</a:t>
            </a:r>
            <a:endParaRPr lang="hu-HU" dirty="0"/>
          </a:p>
        </p:txBody>
      </p:sp>
      <p:pic>
        <p:nvPicPr>
          <p:cNvPr id="5" name="Kép 4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5727"/>
            <a:ext cx="2575783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4213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hu-HU"/>
              <a:t>Name / Institution</a:t>
            </a:r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5BB393-2225-4BC7-AE02-FEA713AE39AD}" type="slidenum">
              <a:rPr lang="hu-HU" smtClean="0"/>
              <a:t>‹#›</a:t>
            </a:fld>
            <a:endParaRPr lang="hu-HU"/>
          </a:p>
        </p:txBody>
      </p:sp>
      <p:pic>
        <p:nvPicPr>
          <p:cNvPr id="7" name="Kép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5727"/>
            <a:ext cx="2575783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337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hu-HU"/>
              <a:t>Name / Institution</a:t>
            </a: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5BB393-2225-4BC7-AE02-FEA713AE39AD}" type="slidenum">
              <a:rPr lang="hu-HU" smtClean="0"/>
              <a:t>‹#›</a:t>
            </a:fld>
            <a:endParaRPr lang="hu-HU"/>
          </a:p>
        </p:txBody>
      </p:sp>
      <p:pic>
        <p:nvPicPr>
          <p:cNvPr id="8" name="Kép 7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5727"/>
            <a:ext cx="2575783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175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hu-HU"/>
              <a:t>Name / Institution</a:t>
            </a:r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5BB393-2225-4BC7-AE02-FEA713AE39AD}" type="slidenum">
              <a:rPr lang="hu-HU" smtClean="0"/>
              <a:t>‹#›</a:t>
            </a:fld>
            <a:endParaRPr lang="hu-HU"/>
          </a:p>
        </p:txBody>
      </p:sp>
      <p:pic>
        <p:nvPicPr>
          <p:cNvPr id="10" name="Kép 9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5727"/>
            <a:ext cx="2575783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086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hu-HU"/>
              <a:t>Name / Institution</a:t>
            </a:r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5BB393-2225-4BC7-AE02-FEA713AE39AD}" type="slidenum">
              <a:rPr lang="hu-HU" smtClean="0"/>
              <a:t>‹#›</a:t>
            </a:fld>
            <a:endParaRPr lang="hu-HU"/>
          </a:p>
        </p:txBody>
      </p:sp>
      <p:pic>
        <p:nvPicPr>
          <p:cNvPr id="6" name="Kép 5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5727"/>
            <a:ext cx="2575783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061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hu-HU"/>
              <a:t>Name / Institution</a:t>
            </a:r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5BB393-2225-4BC7-AE02-FEA713AE39AD}" type="slidenum">
              <a:rPr lang="hu-HU" smtClean="0"/>
              <a:t>‹#›</a:t>
            </a:fld>
            <a:endParaRPr lang="hu-HU"/>
          </a:p>
        </p:txBody>
      </p:sp>
      <p:pic>
        <p:nvPicPr>
          <p:cNvPr id="5" name="Kép 4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5727"/>
            <a:ext cx="2575783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818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hu-HU"/>
              <a:t>Name / Institution</a:t>
            </a: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5BB393-2225-4BC7-AE02-FEA713AE39AD}" type="slidenum">
              <a:rPr lang="hu-HU" smtClean="0"/>
              <a:t>‹#›</a:t>
            </a:fld>
            <a:endParaRPr lang="hu-HU"/>
          </a:p>
        </p:txBody>
      </p:sp>
      <p:pic>
        <p:nvPicPr>
          <p:cNvPr id="8" name="Kép 7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5727"/>
            <a:ext cx="2575783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232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hu-HU"/>
              <a:t>Name / Institution</a:t>
            </a:r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5BB393-2225-4BC7-AE02-FEA713AE39AD}" type="slidenum">
              <a:rPr lang="hu-HU" smtClean="0"/>
              <a:t>‹#›</a:t>
            </a:fld>
            <a:endParaRPr lang="hu-HU"/>
          </a:p>
        </p:txBody>
      </p:sp>
      <p:pic>
        <p:nvPicPr>
          <p:cNvPr id="8" name="Kép 7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5727"/>
            <a:ext cx="2575783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187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Heading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613" y="5738019"/>
            <a:ext cx="1311275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11900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hu-HU" dirty="0" err="1"/>
              <a:t>Name</a:t>
            </a:r>
            <a:r>
              <a:rPr lang="hu-HU" dirty="0"/>
              <a:t> / </a:t>
            </a:r>
            <a:r>
              <a:rPr lang="hu-HU" dirty="0" err="1"/>
              <a:t>Institution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42913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lang="hu-HU" sz="4400" b="1" kern="1200" dirty="0">
          <a:solidFill>
            <a:srgbClr val="65A2C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65A2C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65A2C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65A2C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65A2C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65A2C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mailto:enkoyan@yahoo.com" TargetMode="External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mailto:h.bandarenka@bsuir.by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/>
          <p:cNvSpPr txBox="1"/>
          <p:nvPr/>
        </p:nvSpPr>
        <p:spPr>
          <a:xfrm>
            <a:off x="132284" y="3692466"/>
            <a:ext cx="1159552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48F01"/>
                </a:solidFill>
              </a:rPr>
              <a:t>The </a:t>
            </a:r>
            <a:r>
              <a:rPr lang="en-US" sz="3600" b="1" dirty="0" err="1" smtClean="0">
                <a:solidFill>
                  <a:srgbClr val="F48F01"/>
                </a:solidFill>
              </a:rPr>
              <a:t>EaP</a:t>
            </a:r>
            <a:r>
              <a:rPr lang="en-US" sz="3600" b="1" dirty="0" smtClean="0">
                <a:solidFill>
                  <a:srgbClr val="F48F01"/>
                </a:solidFill>
              </a:rPr>
              <a:t> PLUS </a:t>
            </a:r>
            <a:r>
              <a:rPr lang="en-GB" sz="3600" b="1" dirty="0" smtClean="0">
                <a:solidFill>
                  <a:srgbClr val="F48F01"/>
                </a:solidFill>
              </a:rPr>
              <a:t>Grant scheme </a:t>
            </a:r>
            <a:r>
              <a:rPr lang="en-GB" sz="3600" b="1" dirty="0">
                <a:solidFill>
                  <a:srgbClr val="F48F01"/>
                </a:solidFill>
              </a:rPr>
              <a:t>for </a:t>
            </a:r>
            <a:r>
              <a:rPr lang="en-GB" sz="3600" b="1" dirty="0" smtClean="0">
                <a:solidFill>
                  <a:srgbClr val="F48F01"/>
                </a:solidFill>
              </a:rPr>
              <a:t>networking</a:t>
            </a:r>
          </a:p>
        </p:txBody>
      </p:sp>
      <p:sp>
        <p:nvSpPr>
          <p:cNvPr id="5" name="Szövegdoboz 4"/>
          <p:cNvSpPr txBox="1"/>
          <p:nvPr/>
        </p:nvSpPr>
        <p:spPr>
          <a:xfrm>
            <a:off x="4184184" y="4882712"/>
            <a:ext cx="36424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400" b="1" kern="1200" dirty="0">
                <a:solidFill>
                  <a:srgbClr val="65A2C1"/>
                </a:solidFill>
                <a:latin typeface="+mn-lt"/>
                <a:ea typeface="+mn-ea"/>
                <a:cs typeface="+mn-cs"/>
              </a:rPr>
              <a:t>Dávid </a:t>
            </a:r>
            <a:r>
              <a:rPr lang="hu-HU" sz="2400" b="1" kern="1200" dirty="0" smtClean="0">
                <a:solidFill>
                  <a:srgbClr val="65A2C1"/>
                </a:solidFill>
                <a:latin typeface="+mn-lt"/>
                <a:ea typeface="+mn-ea"/>
                <a:cs typeface="+mn-cs"/>
              </a:rPr>
              <a:t>Margit</a:t>
            </a:r>
            <a:r>
              <a:rPr lang="en-US" sz="2400" b="1" kern="1200" dirty="0" smtClean="0">
                <a:solidFill>
                  <a:srgbClr val="65A2C1"/>
                </a:solidFill>
                <a:latin typeface="+mn-lt"/>
                <a:ea typeface="+mn-ea"/>
                <a:cs typeface="+mn-cs"/>
              </a:rPr>
              <a:t> – Task leader</a:t>
            </a:r>
            <a:endParaRPr lang="hu-HU" sz="2400" b="1" kern="1200" dirty="0">
              <a:solidFill>
                <a:srgbClr val="65A2C1"/>
              </a:solidFill>
              <a:latin typeface="+mn-lt"/>
              <a:ea typeface="+mn-ea"/>
              <a:cs typeface="+mn-cs"/>
            </a:endParaRPr>
          </a:p>
          <a:p>
            <a:pPr algn="ctr"/>
            <a:r>
              <a:rPr lang="hu-HU" sz="2400" b="1" kern="1200" dirty="0">
                <a:solidFill>
                  <a:srgbClr val="65A2C1"/>
                </a:solidFill>
                <a:latin typeface="+mn-lt"/>
                <a:ea typeface="+mn-ea"/>
                <a:cs typeface="+mn-cs"/>
              </a:rPr>
              <a:t>RCISD</a:t>
            </a:r>
          </a:p>
        </p:txBody>
      </p:sp>
      <p:sp>
        <p:nvSpPr>
          <p:cNvPr id="6" name="Szövegdoboz 5"/>
          <p:cNvSpPr txBox="1"/>
          <p:nvPr/>
        </p:nvSpPr>
        <p:spPr>
          <a:xfrm>
            <a:off x="3231397" y="5955525"/>
            <a:ext cx="581961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u-HU" sz="2000" b="0" i="1" kern="1200" dirty="0">
                <a:solidFill>
                  <a:srgbClr val="65A2C1"/>
                </a:solidFill>
                <a:latin typeface="+mn-lt"/>
                <a:ea typeface="+mn-ea"/>
                <a:cs typeface="+mn-cs"/>
              </a:rPr>
              <a:t>EaP PLUS Final </a:t>
            </a:r>
            <a:r>
              <a:rPr lang="en-US" sz="2000" b="0" i="1" kern="1200" dirty="0" smtClean="0">
                <a:solidFill>
                  <a:srgbClr val="65A2C1"/>
                </a:solidFill>
                <a:latin typeface="+mn-lt"/>
                <a:ea typeface="+mn-ea"/>
                <a:cs typeface="+mn-cs"/>
              </a:rPr>
              <a:t>Conference</a:t>
            </a:r>
            <a:r>
              <a:rPr lang="hu-HU" sz="2000" b="0" i="1" kern="1200" dirty="0" smtClean="0">
                <a:solidFill>
                  <a:srgbClr val="65A2C1"/>
                </a:solidFill>
                <a:latin typeface="+mn-lt"/>
                <a:ea typeface="+mn-ea"/>
                <a:cs typeface="+mn-cs"/>
              </a:rPr>
              <a:t>– </a:t>
            </a:r>
            <a:r>
              <a:rPr lang="hu-HU" sz="2000" b="0" i="1" kern="1200" dirty="0">
                <a:solidFill>
                  <a:srgbClr val="65A2C1"/>
                </a:solidFill>
                <a:latin typeface="+mn-lt"/>
                <a:ea typeface="+mn-ea"/>
                <a:cs typeface="+mn-cs"/>
              </a:rPr>
              <a:t>Brussels</a:t>
            </a:r>
          </a:p>
          <a:p>
            <a:pPr algn="ctr"/>
            <a:r>
              <a:rPr lang="hu-HU" sz="2000" i="1" dirty="0">
                <a:solidFill>
                  <a:srgbClr val="65A2C1"/>
                </a:solidFill>
              </a:rPr>
              <a:t>11-06-2019</a:t>
            </a:r>
            <a:endParaRPr lang="hu-HU" sz="2000" b="0" i="1" kern="1200" dirty="0">
              <a:solidFill>
                <a:srgbClr val="65A2C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Kép 2">
            <a:extLst>
              <a:ext uri="{FF2B5EF4-FFF2-40B4-BE49-F238E27FC236}">
                <a16:creationId xmlns="" xmlns:a16="http://schemas.microsoft.com/office/drawing/2014/main" id="{EEB5C930-BD74-4CC7-BDD3-AB67433A7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404" y="5889621"/>
            <a:ext cx="2590182" cy="707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29649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213360" y="309562"/>
            <a:ext cx="8534400" cy="126047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en-US" sz="4000" cap="all" dirty="0" smtClean="0">
                <a:solidFill>
                  <a:srgbClr val="C00000"/>
                </a:solidFill>
              </a:rPr>
              <a:t>COBRAIN</a:t>
            </a:r>
            <a:r>
              <a:rPr lang="en-US" sz="4000" cap="all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4000" cap="all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hu-HU" sz="4000" b="0" cap="all" dirty="0" smtClean="0">
                <a:solidFill>
                  <a:schemeClr val="accent1">
                    <a:lumMod val="75000"/>
                  </a:schemeClr>
                </a:solidFill>
              </a:rPr>
              <a:t>Horizon2020 </a:t>
            </a:r>
            <a:r>
              <a:rPr lang="hu-HU" sz="4000" b="0" cap="all" dirty="0">
                <a:solidFill>
                  <a:schemeClr val="accent1">
                    <a:lumMod val="75000"/>
                  </a:schemeClr>
                </a:solidFill>
              </a:rPr>
              <a:t>TWINNING </a:t>
            </a:r>
            <a:r>
              <a:rPr lang="hu-HU" sz="4000" b="0" cap="all" dirty="0" smtClean="0">
                <a:solidFill>
                  <a:schemeClr val="accent1">
                    <a:lumMod val="75000"/>
                  </a:schemeClr>
                </a:solidFill>
              </a:rPr>
              <a:t>project</a:t>
            </a:r>
            <a:endParaRPr lang="hu-HU" sz="3100" b="0" dirty="0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Konstantin Yenkoyan</a:t>
            </a:r>
            <a:r>
              <a:rPr lang="hu-HU" dirty="0" smtClean="0"/>
              <a:t>/ </a:t>
            </a:r>
            <a:r>
              <a:rPr lang="en-US" dirty="0" smtClean="0"/>
              <a:t>Yerevan State Medical University</a:t>
            </a:r>
            <a:endParaRPr lang="hu-HU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93040" y="1996123"/>
            <a:ext cx="7452360" cy="1130935"/>
          </a:xfrm>
        </p:spPr>
        <p:style>
          <a:lnRef idx="2">
            <a:schemeClr val="accent2"/>
          </a:lnRef>
          <a:fillRef idx="1003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0" indent="0">
              <a:buNone/>
            </a:pPr>
            <a:r>
              <a:rPr lang="en-US" b="1" dirty="0" smtClean="0">
                <a:solidFill>
                  <a:srgbClr val="C00000"/>
                </a:solidFill>
              </a:rPr>
              <a:t>Coordinator</a:t>
            </a:r>
          </a:p>
          <a:p>
            <a:pPr marL="92075" indent="214313">
              <a:buFont typeface="Wingdings" pitchFamily="2" charset="2"/>
              <a:buChar char="§"/>
            </a:pPr>
            <a:r>
              <a:rPr lang="en-US" dirty="0" smtClean="0">
                <a:solidFill>
                  <a:srgbClr val="002060"/>
                </a:solidFill>
              </a:rPr>
              <a:t>Yerevan State Medical University, Armenia</a:t>
            </a: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  <p:sp>
        <p:nvSpPr>
          <p:cNvPr id="8" name="Content Placeholder 5"/>
          <p:cNvSpPr txBox="1">
            <a:spLocks/>
          </p:cNvSpPr>
          <p:nvPr/>
        </p:nvSpPr>
        <p:spPr>
          <a:xfrm>
            <a:off x="213360" y="3713480"/>
            <a:ext cx="7452360" cy="2045335"/>
          </a:xfrm>
          <a:prstGeom prst="rect">
            <a:avLst/>
          </a:prstGeom>
        </p:spPr>
        <p:style>
          <a:lnRef idx="2">
            <a:schemeClr val="accent2"/>
          </a:lnRef>
          <a:fillRef idx="1003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b="1" dirty="0" smtClean="0">
                <a:solidFill>
                  <a:srgbClr val="C00000"/>
                </a:solidFill>
              </a:rPr>
              <a:t>Beneficiaries</a:t>
            </a:r>
          </a:p>
          <a:p>
            <a:pPr marL="350838">
              <a:buFont typeface="Wingdings" pitchFamily="2" charset="2"/>
              <a:buChar char="§"/>
            </a:pPr>
            <a:r>
              <a:rPr lang="en-GB" dirty="0" err="1" smtClean="0">
                <a:solidFill>
                  <a:srgbClr val="002060"/>
                </a:solidFill>
              </a:rPr>
              <a:t>Eberhard</a:t>
            </a:r>
            <a:r>
              <a:rPr lang="en-GB" dirty="0" smtClean="0">
                <a:solidFill>
                  <a:srgbClr val="002060"/>
                </a:solidFill>
              </a:rPr>
              <a:t> </a:t>
            </a:r>
            <a:r>
              <a:rPr lang="en-GB" dirty="0" err="1" smtClean="0">
                <a:solidFill>
                  <a:srgbClr val="002060"/>
                </a:solidFill>
              </a:rPr>
              <a:t>Karls</a:t>
            </a:r>
            <a:r>
              <a:rPr lang="en-GB" dirty="0" smtClean="0">
                <a:solidFill>
                  <a:srgbClr val="002060"/>
                </a:solidFill>
              </a:rPr>
              <a:t> University of Tubingen, Germany</a:t>
            </a:r>
          </a:p>
          <a:p>
            <a:pPr marL="350838">
              <a:buFont typeface="Wingdings" pitchFamily="2" charset="2"/>
              <a:buChar char="§"/>
            </a:pPr>
            <a:r>
              <a:rPr lang="en-GB" dirty="0" smtClean="0">
                <a:solidFill>
                  <a:srgbClr val="002060"/>
                </a:solidFill>
              </a:rPr>
              <a:t>Ruhr University Bochum, Germany</a:t>
            </a:r>
          </a:p>
          <a:p>
            <a:pPr marL="350838">
              <a:buFont typeface="Wingdings" pitchFamily="2" charset="2"/>
              <a:buChar char="§"/>
            </a:pPr>
            <a:r>
              <a:rPr lang="en-GB" dirty="0" smtClean="0">
                <a:solidFill>
                  <a:srgbClr val="002060"/>
                </a:solidFill>
              </a:rPr>
              <a:t>Lund University, Sweden</a:t>
            </a:r>
            <a:endParaRPr lang="en-US" dirty="0" smtClean="0">
              <a:solidFill>
                <a:srgbClr val="00206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dirty="0"/>
          </a:p>
        </p:txBody>
      </p:sp>
      <p:sp>
        <p:nvSpPr>
          <p:cNvPr id="10" name="Content Placeholder 5"/>
          <p:cNvSpPr txBox="1">
            <a:spLocks/>
          </p:cNvSpPr>
          <p:nvPr/>
        </p:nvSpPr>
        <p:spPr>
          <a:xfrm>
            <a:off x="7924800" y="1996123"/>
            <a:ext cx="3962400" cy="3762692"/>
          </a:xfrm>
          <a:prstGeom prst="rect">
            <a:avLst/>
          </a:prstGeom>
        </p:spPr>
        <p:style>
          <a:lnRef idx="2">
            <a:schemeClr val="accent2"/>
          </a:lnRef>
          <a:fillRef idx="1003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3800" b="1" dirty="0">
                <a:solidFill>
                  <a:srgbClr val="C00000"/>
                </a:solidFill>
              </a:rPr>
              <a:t>External Advisory </a:t>
            </a:r>
            <a:r>
              <a:rPr lang="en-US" sz="3800" b="1" dirty="0" smtClean="0">
                <a:solidFill>
                  <a:srgbClr val="C00000"/>
                </a:solidFill>
              </a:rPr>
              <a:t>Board</a:t>
            </a:r>
          </a:p>
          <a:p>
            <a:pPr marL="0" indent="0">
              <a:spcBef>
                <a:spcPts val="0"/>
              </a:spcBef>
              <a:buNone/>
            </a:pPr>
            <a:endParaRPr lang="en-GB" sz="3400" b="1" dirty="0" smtClean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sz="3400" b="1" dirty="0" smtClean="0">
                <a:solidFill>
                  <a:srgbClr val="002060"/>
                </a:solidFill>
              </a:rPr>
              <a:t>Aaron </a:t>
            </a:r>
            <a:r>
              <a:rPr lang="en-GB" sz="3400" b="1" dirty="0" err="1" smtClean="0">
                <a:solidFill>
                  <a:srgbClr val="002060"/>
                </a:solidFill>
              </a:rPr>
              <a:t>Ciechanover</a:t>
            </a:r>
            <a:endParaRPr lang="en-GB" sz="3400" dirty="0" smtClean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400" dirty="0" smtClean="0">
                <a:solidFill>
                  <a:srgbClr val="002060"/>
                </a:solidFill>
              </a:rPr>
              <a:t>Nobel </a:t>
            </a:r>
            <a:r>
              <a:rPr lang="en-US" sz="3400" dirty="0">
                <a:solidFill>
                  <a:srgbClr val="002060"/>
                </a:solidFill>
              </a:rPr>
              <a:t>Prize Laureate </a:t>
            </a:r>
            <a:r>
              <a:rPr lang="en-US" sz="3400" dirty="0" smtClean="0">
                <a:solidFill>
                  <a:srgbClr val="002060"/>
                </a:solidFill>
              </a:rPr>
              <a:t>in </a:t>
            </a:r>
            <a:r>
              <a:rPr lang="en-US" sz="3400" dirty="0">
                <a:solidFill>
                  <a:srgbClr val="002060"/>
                </a:solidFill>
              </a:rPr>
              <a:t>Chemistry</a:t>
            </a:r>
            <a:r>
              <a:rPr lang="en-GB" sz="3400" dirty="0">
                <a:solidFill>
                  <a:srgbClr val="002060"/>
                </a:solidFill>
              </a:rPr>
              <a:t> </a:t>
            </a:r>
            <a:endParaRPr lang="en-GB" sz="3400" dirty="0" smtClean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en-GB" sz="3400" b="1" dirty="0" smtClean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GB" sz="3400" b="1" dirty="0" err="1" smtClean="0">
                <a:solidFill>
                  <a:srgbClr val="002060"/>
                </a:solidFill>
              </a:rPr>
              <a:t>Zaven</a:t>
            </a:r>
            <a:r>
              <a:rPr lang="en-GB" sz="3400" b="1" dirty="0">
                <a:solidFill>
                  <a:srgbClr val="002060"/>
                </a:solidFill>
              </a:rPr>
              <a:t> </a:t>
            </a:r>
            <a:r>
              <a:rPr lang="en-US" sz="3400" b="1" dirty="0">
                <a:solidFill>
                  <a:srgbClr val="002060"/>
                </a:solidFill>
              </a:rPr>
              <a:t>Khachaturian</a:t>
            </a:r>
            <a:r>
              <a:rPr lang="en-US" sz="3400" dirty="0">
                <a:solidFill>
                  <a:srgbClr val="002060"/>
                </a:solidFill>
              </a:rPr>
              <a:t> </a:t>
            </a:r>
            <a:r>
              <a:rPr lang="en-US" sz="3400" dirty="0" smtClean="0">
                <a:solidFill>
                  <a:srgbClr val="002060"/>
                </a:solidFill>
              </a:rPr>
              <a:t>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3400" dirty="0" smtClean="0">
                <a:solidFill>
                  <a:srgbClr val="002060"/>
                </a:solidFill>
              </a:rPr>
              <a:t>“</a:t>
            </a:r>
            <a:r>
              <a:rPr lang="en-US" sz="3400" dirty="0">
                <a:solidFill>
                  <a:srgbClr val="002060"/>
                </a:solidFill>
              </a:rPr>
              <a:t>Chief Architect” of extramural </a:t>
            </a:r>
            <a:r>
              <a:rPr lang="en-US" sz="3400" dirty="0" err="1">
                <a:solidFill>
                  <a:srgbClr val="002060"/>
                </a:solidFill>
              </a:rPr>
              <a:t>programmes</a:t>
            </a:r>
            <a:r>
              <a:rPr lang="en-US" sz="3400" dirty="0">
                <a:solidFill>
                  <a:srgbClr val="002060"/>
                </a:solidFill>
              </a:rPr>
              <a:t> of research on Brain Ageing and Alzheimer’s </a:t>
            </a:r>
            <a:r>
              <a:rPr lang="en-US" sz="3400" dirty="0" smtClean="0">
                <a:solidFill>
                  <a:srgbClr val="002060"/>
                </a:solidFill>
              </a:rPr>
              <a:t>disease</a:t>
            </a:r>
            <a:endParaRPr lang="ru-RU" sz="3400" dirty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3400" b="1" dirty="0" smtClean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400" b="1" dirty="0" smtClean="0">
                <a:solidFill>
                  <a:srgbClr val="002060"/>
                </a:solidFill>
              </a:rPr>
              <a:t>Nicole </a:t>
            </a:r>
            <a:r>
              <a:rPr lang="en-US" sz="3400" b="1" dirty="0" err="1">
                <a:solidFill>
                  <a:srgbClr val="002060"/>
                </a:solidFill>
              </a:rPr>
              <a:t>Deglon</a:t>
            </a:r>
            <a:r>
              <a:rPr lang="en-US" sz="3400" dirty="0">
                <a:solidFill>
                  <a:srgbClr val="002060"/>
                </a:solidFill>
              </a:rPr>
              <a:t> </a:t>
            </a:r>
            <a:endParaRPr lang="en-US" sz="3400" dirty="0" smtClean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400" dirty="0" smtClean="0">
                <a:solidFill>
                  <a:srgbClr val="002060"/>
                </a:solidFill>
              </a:rPr>
              <a:t>expertise </a:t>
            </a:r>
            <a:r>
              <a:rPr lang="en-US" sz="3400" dirty="0">
                <a:solidFill>
                  <a:srgbClr val="002060"/>
                </a:solidFill>
              </a:rPr>
              <a:t>in development of viral-based genetic models of neurodegenerative </a:t>
            </a:r>
            <a:r>
              <a:rPr lang="en-US" sz="3400" dirty="0" smtClean="0">
                <a:solidFill>
                  <a:srgbClr val="002060"/>
                </a:solidFill>
              </a:rPr>
              <a:t>diseases</a:t>
            </a:r>
            <a:endParaRPr lang="ru-RU" sz="3400" dirty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3400" b="1" dirty="0" smtClean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400" b="1" dirty="0" smtClean="0">
                <a:solidFill>
                  <a:srgbClr val="002060"/>
                </a:solidFill>
              </a:rPr>
              <a:t>Allan </a:t>
            </a:r>
            <a:r>
              <a:rPr lang="en-US" sz="3400" b="1" dirty="0">
                <a:solidFill>
                  <a:srgbClr val="002060"/>
                </a:solidFill>
              </a:rPr>
              <a:t>V. </a:t>
            </a:r>
            <a:r>
              <a:rPr lang="en-US" sz="3400" b="1" dirty="0" err="1" smtClean="0">
                <a:solidFill>
                  <a:srgbClr val="002060"/>
                </a:solidFill>
              </a:rPr>
              <a:t>Kalueff</a:t>
            </a:r>
            <a:endParaRPr lang="en-US" sz="3400" dirty="0" smtClean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400" dirty="0" smtClean="0">
                <a:solidFill>
                  <a:srgbClr val="002060"/>
                </a:solidFill>
              </a:rPr>
              <a:t>expertise </a:t>
            </a:r>
            <a:r>
              <a:rPr lang="en-US" sz="3400" dirty="0">
                <a:solidFill>
                  <a:srgbClr val="002060"/>
                </a:solidFill>
              </a:rPr>
              <a:t>in </a:t>
            </a:r>
            <a:r>
              <a:rPr lang="en-US" sz="3400" dirty="0" err="1">
                <a:solidFill>
                  <a:srgbClr val="002060"/>
                </a:solidFill>
              </a:rPr>
              <a:t>neurobehavoural</a:t>
            </a:r>
            <a:r>
              <a:rPr lang="en-US" sz="3400" dirty="0">
                <a:solidFill>
                  <a:srgbClr val="002060"/>
                </a:solidFill>
              </a:rPr>
              <a:t> studies</a:t>
            </a:r>
            <a:endParaRPr lang="ru-RU" sz="3400" dirty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endParaRPr lang="en-US" sz="3400" b="1" dirty="0" smtClean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400" b="1" dirty="0" err="1" smtClean="0">
                <a:solidFill>
                  <a:srgbClr val="002060"/>
                </a:solidFill>
              </a:rPr>
              <a:t>Jacek</a:t>
            </a:r>
            <a:r>
              <a:rPr lang="en-US" sz="3400" b="1" dirty="0" smtClean="0">
                <a:solidFill>
                  <a:srgbClr val="002060"/>
                </a:solidFill>
              </a:rPr>
              <a:t> </a:t>
            </a:r>
            <a:r>
              <a:rPr lang="en-US" sz="3400" b="1" dirty="0" err="1" smtClean="0">
                <a:solidFill>
                  <a:srgbClr val="002060"/>
                </a:solidFill>
              </a:rPr>
              <a:t>Jaworski</a:t>
            </a:r>
            <a:endParaRPr lang="en-US" sz="3400" dirty="0">
              <a:solidFill>
                <a:srgbClr val="002060"/>
              </a:solidFill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3400" dirty="0" smtClean="0">
                <a:solidFill>
                  <a:srgbClr val="002060"/>
                </a:solidFill>
              </a:rPr>
              <a:t>expertise </a:t>
            </a:r>
            <a:r>
              <a:rPr lang="en-US" sz="3400" dirty="0">
                <a:solidFill>
                  <a:srgbClr val="002060"/>
                </a:solidFill>
              </a:rPr>
              <a:t>in molecular and cellular </a:t>
            </a:r>
            <a:r>
              <a:rPr lang="en-US" sz="3400" dirty="0" smtClean="0">
                <a:solidFill>
                  <a:srgbClr val="002060"/>
                </a:solidFill>
              </a:rPr>
              <a:t>neurobiology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55760" y="0"/>
            <a:ext cx="1879600" cy="187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75405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Konstantin Yenkoyan</a:t>
            </a:r>
            <a:r>
              <a:rPr lang="hu-HU" dirty="0"/>
              <a:t>/ </a:t>
            </a:r>
            <a:r>
              <a:rPr lang="en-US" dirty="0"/>
              <a:t>Yerevan State Medical University</a:t>
            </a:r>
            <a:endParaRPr lang="hu-HU" dirty="0"/>
          </a:p>
        </p:txBody>
      </p:sp>
      <p:sp>
        <p:nvSpPr>
          <p:cNvPr id="5" name="Rectangle 4"/>
          <p:cNvSpPr/>
          <p:nvPr/>
        </p:nvSpPr>
        <p:spPr>
          <a:xfrm>
            <a:off x="4653280" y="1389857"/>
            <a:ext cx="7081520" cy="113877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002060"/>
                </a:solidFill>
              </a:rPr>
              <a:t>YSMU strives to establish a </a:t>
            </a:r>
            <a:r>
              <a:rPr lang="en-GB" sz="2800" dirty="0">
                <a:solidFill>
                  <a:srgbClr val="FF0000"/>
                </a:solidFill>
              </a:rPr>
              <a:t>B</a:t>
            </a:r>
            <a:r>
              <a:rPr lang="en-GB" sz="2000" dirty="0">
                <a:solidFill>
                  <a:srgbClr val="002060"/>
                </a:solidFill>
              </a:rPr>
              <a:t>rain </a:t>
            </a:r>
            <a:r>
              <a:rPr lang="en-GB" sz="2800" dirty="0">
                <a:solidFill>
                  <a:srgbClr val="FF0000"/>
                </a:solidFill>
              </a:rPr>
              <a:t>R</a:t>
            </a:r>
            <a:r>
              <a:rPr lang="en-GB" sz="2000" dirty="0">
                <a:solidFill>
                  <a:srgbClr val="002060"/>
                </a:solidFill>
              </a:rPr>
              <a:t>esearch </a:t>
            </a:r>
            <a:r>
              <a:rPr lang="en-GB" sz="2800" dirty="0">
                <a:solidFill>
                  <a:srgbClr val="FF0000"/>
                </a:solidFill>
              </a:rPr>
              <a:t>E</a:t>
            </a:r>
            <a:r>
              <a:rPr lang="en-GB" sz="2000" dirty="0">
                <a:solidFill>
                  <a:srgbClr val="002060"/>
                </a:solidFill>
              </a:rPr>
              <a:t>xcellence </a:t>
            </a:r>
            <a:r>
              <a:rPr lang="en-GB" sz="2800" dirty="0">
                <a:solidFill>
                  <a:srgbClr val="FF0000"/>
                </a:solidFill>
              </a:rPr>
              <a:t>C</a:t>
            </a:r>
            <a:r>
              <a:rPr lang="en-GB" sz="2000" dirty="0">
                <a:solidFill>
                  <a:srgbClr val="002060"/>
                </a:solidFill>
              </a:rPr>
              <a:t>enter for studying the prevention of chronic </a:t>
            </a:r>
            <a:r>
              <a:rPr lang="en-GB" sz="2000" dirty="0" smtClean="0">
                <a:solidFill>
                  <a:srgbClr val="002060"/>
                </a:solidFill>
              </a:rPr>
              <a:t>brain disorders</a:t>
            </a:r>
            <a:r>
              <a:rPr lang="en-GB" sz="2000" dirty="0">
                <a:solidFill>
                  <a:srgbClr val="002060"/>
                </a:solidFill>
              </a:rPr>
              <a:t> </a:t>
            </a:r>
            <a:r>
              <a:rPr lang="en-GB" sz="2000" dirty="0" smtClean="0">
                <a:solidFill>
                  <a:srgbClr val="002060"/>
                </a:solidFill>
              </a:rPr>
              <a:t>and</a:t>
            </a:r>
            <a:r>
              <a:rPr lang="en-GB" sz="2000" dirty="0">
                <a:solidFill>
                  <a:srgbClr val="002060"/>
                </a:solidFill>
              </a:rPr>
              <a:t> maintaining healthy ageing of the brain throughout lifespan. 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53280" y="2980394"/>
            <a:ext cx="7081520" cy="20621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002060"/>
                </a:solidFill>
              </a:rPr>
              <a:t>The direct objective of </a:t>
            </a:r>
            <a:r>
              <a:rPr lang="en-GB" sz="2800" dirty="0">
                <a:solidFill>
                  <a:srgbClr val="FF0000"/>
                </a:solidFill>
              </a:rPr>
              <a:t>COBRAIN</a:t>
            </a:r>
            <a:r>
              <a:rPr lang="en-GB" sz="2000" dirty="0">
                <a:solidFill>
                  <a:srgbClr val="002060"/>
                </a:solidFill>
              </a:rPr>
              <a:t> is to enhance the research and innovation capacity of YSMU through strengthening the field of brain research with a special emphasis on neuroprotective cell-based and drug therapies of brain disorders by getting closer to the international expertise and the experience of partner institutions. 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760" y="74564"/>
            <a:ext cx="4358280" cy="5815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727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1850" y="2164080"/>
            <a:ext cx="10515600" cy="792480"/>
          </a:xfrm>
        </p:spPr>
        <p:txBody>
          <a:bodyPr>
            <a:normAutofit fontScale="90000"/>
          </a:bodyPr>
          <a:lstStyle/>
          <a:p>
            <a:r>
              <a:rPr lang="hu-HU" dirty="0" err="1"/>
              <a:t>Thank</a:t>
            </a:r>
            <a:r>
              <a:rPr lang="hu-HU" dirty="0"/>
              <a:t> </a:t>
            </a:r>
            <a:r>
              <a:rPr lang="hu-HU" dirty="0" err="1"/>
              <a:t>you</a:t>
            </a:r>
            <a:r>
              <a:rPr lang="hu-HU" dirty="0"/>
              <a:t> </a:t>
            </a:r>
            <a:r>
              <a:rPr lang="hu-HU" dirty="0" err="1"/>
              <a:t>for</a:t>
            </a:r>
            <a:r>
              <a:rPr lang="hu-HU" dirty="0"/>
              <a:t> </a:t>
            </a:r>
            <a:r>
              <a:rPr lang="hu-HU" dirty="0" err="1"/>
              <a:t>your</a:t>
            </a:r>
            <a:r>
              <a:rPr lang="hu-HU" dirty="0"/>
              <a:t> </a:t>
            </a:r>
            <a:r>
              <a:rPr lang="hu-HU" dirty="0" err="1"/>
              <a:t>attention</a:t>
            </a:r>
            <a:r>
              <a:rPr lang="hu-HU" dirty="0"/>
              <a:t>!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72490" y="3901441"/>
            <a:ext cx="10515600" cy="1828799"/>
          </a:xfrm>
        </p:spPr>
        <p:txBody>
          <a:bodyPr/>
          <a:lstStyle/>
          <a:p>
            <a:r>
              <a:rPr lang="en-US" b="1" dirty="0">
                <a:solidFill>
                  <a:srgbClr val="65A2C1"/>
                </a:solidFill>
              </a:rPr>
              <a:t>Konstantin Yenkoyan</a:t>
            </a:r>
            <a:endParaRPr lang="hu-HU" b="1" dirty="0">
              <a:solidFill>
                <a:srgbClr val="65A2C1"/>
              </a:solidFill>
            </a:endParaRPr>
          </a:p>
          <a:p>
            <a:r>
              <a:rPr lang="en-US" b="1" dirty="0">
                <a:solidFill>
                  <a:srgbClr val="65A2C1"/>
                </a:solidFill>
              </a:rPr>
              <a:t>Yerevan State Medical University</a:t>
            </a:r>
            <a:endParaRPr lang="hu-HU" b="1" dirty="0">
              <a:solidFill>
                <a:srgbClr val="65A2C1"/>
              </a:solidFill>
            </a:endParaRPr>
          </a:p>
          <a:p>
            <a:r>
              <a:rPr lang="en-US" dirty="0" smtClean="0"/>
              <a:t>E-mail: </a:t>
            </a:r>
            <a:r>
              <a:rPr lang="en-US" dirty="0" smtClean="0">
                <a:hlinkClick r:id="rId2"/>
              </a:rPr>
              <a:t>enkoyan@yahoo.com</a:t>
            </a:r>
            <a:endParaRPr lang="en-US" dirty="0" smtClean="0"/>
          </a:p>
          <a:p>
            <a:r>
              <a:rPr lang="en-US" dirty="0" smtClean="0"/>
              <a:t>Skype: </a:t>
            </a:r>
            <a:r>
              <a:rPr lang="en-US" dirty="0" err="1"/>
              <a:t>enkoyan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96912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/>
          <p:cNvSpPr txBox="1"/>
          <p:nvPr/>
        </p:nvSpPr>
        <p:spPr>
          <a:xfrm>
            <a:off x="132285" y="3854243"/>
            <a:ext cx="11919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65A2C1"/>
                </a:solidFill>
              </a:rPr>
              <a:t>My </a:t>
            </a:r>
            <a:r>
              <a:rPr lang="en-US" sz="3600" b="1" dirty="0" err="1" smtClean="0">
                <a:solidFill>
                  <a:srgbClr val="65A2C1"/>
                </a:solidFill>
              </a:rPr>
              <a:t>EaP</a:t>
            </a:r>
            <a:r>
              <a:rPr lang="en-US" sz="3600" b="1" dirty="0" smtClean="0">
                <a:solidFill>
                  <a:srgbClr val="65A2C1"/>
                </a:solidFill>
              </a:rPr>
              <a:t> Plus Grantee Experience</a:t>
            </a:r>
            <a:endParaRPr lang="hu-HU" sz="3600" b="1" kern="1200" dirty="0">
              <a:solidFill>
                <a:srgbClr val="65A2C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1507524" y="4596755"/>
            <a:ext cx="909045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65A2C1"/>
                </a:solidFill>
              </a:rPr>
              <a:t>Hanna </a:t>
            </a:r>
            <a:r>
              <a:rPr lang="en-US" sz="2400" b="1" dirty="0" err="1" smtClean="0">
                <a:solidFill>
                  <a:srgbClr val="65A2C1"/>
                </a:solidFill>
              </a:rPr>
              <a:t>Bandarenka</a:t>
            </a:r>
            <a:r>
              <a:rPr lang="en-US" sz="2400" b="1" dirty="0" smtClean="0">
                <a:solidFill>
                  <a:srgbClr val="65A2C1"/>
                </a:solidFill>
              </a:rPr>
              <a:t> </a:t>
            </a:r>
          </a:p>
          <a:p>
            <a:pPr algn="ctr"/>
            <a:r>
              <a:rPr lang="en-US" sz="2400" b="1" dirty="0" smtClean="0">
                <a:solidFill>
                  <a:srgbClr val="65A2C1"/>
                </a:solidFill>
              </a:rPr>
              <a:t>Belarusian </a:t>
            </a:r>
            <a:r>
              <a:rPr lang="en-US" sz="2400" b="1" dirty="0">
                <a:solidFill>
                  <a:srgbClr val="65A2C1"/>
                </a:solidFill>
              </a:rPr>
              <a:t>State University of Informatics and </a:t>
            </a:r>
            <a:r>
              <a:rPr lang="en-US" sz="2400" b="1" dirty="0" err="1">
                <a:solidFill>
                  <a:srgbClr val="65A2C1"/>
                </a:solidFill>
              </a:rPr>
              <a:t>Radioelectronics</a:t>
            </a:r>
            <a:endParaRPr lang="en-US" sz="2400" b="1" dirty="0">
              <a:solidFill>
                <a:srgbClr val="65A2C1"/>
              </a:solidFill>
            </a:endParaRPr>
          </a:p>
        </p:txBody>
      </p:sp>
      <p:sp>
        <p:nvSpPr>
          <p:cNvPr id="6" name="Szövegdoboz 5"/>
          <p:cNvSpPr txBox="1"/>
          <p:nvPr/>
        </p:nvSpPr>
        <p:spPr>
          <a:xfrm>
            <a:off x="3649362" y="5593139"/>
            <a:ext cx="48438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i="1" dirty="0" smtClean="0">
                <a:solidFill>
                  <a:srgbClr val="65A2C1"/>
                </a:solidFill>
              </a:rPr>
              <a:t>EU-</a:t>
            </a:r>
            <a:r>
              <a:rPr lang="en-US" sz="2000" i="1" dirty="0" err="1" smtClean="0">
                <a:solidFill>
                  <a:srgbClr val="65A2C1"/>
                </a:solidFill>
              </a:rPr>
              <a:t>EaP</a:t>
            </a:r>
            <a:r>
              <a:rPr lang="en-US" sz="2000" i="1" dirty="0" smtClean="0">
                <a:solidFill>
                  <a:srgbClr val="65A2C1"/>
                </a:solidFill>
              </a:rPr>
              <a:t> </a:t>
            </a:r>
            <a:r>
              <a:rPr lang="en-US" sz="2000" i="1" dirty="0">
                <a:solidFill>
                  <a:srgbClr val="65A2C1"/>
                </a:solidFill>
              </a:rPr>
              <a:t>STI cooperation: Beyond </a:t>
            </a:r>
            <a:r>
              <a:rPr lang="en-US" sz="2000" i="1" dirty="0" smtClean="0">
                <a:solidFill>
                  <a:srgbClr val="65A2C1"/>
                </a:solidFill>
              </a:rPr>
              <a:t>2020</a:t>
            </a:r>
            <a:endParaRPr lang="hu-HU" sz="2000" b="0" i="1" kern="1200" dirty="0">
              <a:solidFill>
                <a:srgbClr val="65A2C1"/>
              </a:solidFill>
              <a:latin typeface="+mn-lt"/>
              <a:ea typeface="+mn-ea"/>
              <a:cs typeface="+mn-cs"/>
            </a:endParaRPr>
          </a:p>
          <a:p>
            <a:pPr algn="ctr"/>
            <a:r>
              <a:rPr lang="en-US" sz="2000" b="0" i="1" kern="1200" dirty="0" smtClean="0">
                <a:solidFill>
                  <a:srgbClr val="65A2C1"/>
                </a:solidFill>
                <a:latin typeface="+mn-lt"/>
                <a:ea typeface="+mn-ea"/>
                <a:cs typeface="+mn-cs"/>
              </a:rPr>
              <a:t>June 11, 2019</a:t>
            </a:r>
            <a:endParaRPr lang="hu-HU" sz="2000" b="0" i="1" kern="1200" dirty="0">
              <a:solidFill>
                <a:srgbClr val="65A2C1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404" y="5708950"/>
            <a:ext cx="790575" cy="94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4505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167416"/>
            <a:ext cx="10515600" cy="1325563"/>
          </a:xfrm>
        </p:spPr>
        <p:txBody>
          <a:bodyPr/>
          <a:lstStyle/>
          <a:p>
            <a:r>
              <a:rPr lang="en-US" dirty="0" err="1" smtClean="0"/>
              <a:t>EaP</a:t>
            </a:r>
            <a:r>
              <a:rPr lang="en-US" dirty="0" smtClean="0"/>
              <a:t> PLUS Grantee: </a:t>
            </a:r>
            <a:br>
              <a:rPr lang="en-US" dirty="0" smtClean="0"/>
            </a:br>
            <a:r>
              <a:rPr lang="en-US" sz="3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Let's get </a:t>
            </a:r>
            <a:r>
              <a:rPr 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acquainted</a:t>
            </a:r>
            <a:endParaRPr lang="hu-HU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0"/>
          </p:nvPr>
        </p:nvSpPr>
        <p:spPr>
          <a:xfrm>
            <a:off x="3128563" y="6311900"/>
            <a:ext cx="6773318" cy="365125"/>
          </a:xfrm>
        </p:spPr>
        <p:txBody>
          <a:bodyPr/>
          <a:lstStyle/>
          <a:p>
            <a:r>
              <a:rPr lang="en-US" dirty="0" smtClean="0"/>
              <a:t>Hanna </a:t>
            </a:r>
            <a:r>
              <a:rPr lang="en-US" dirty="0" err="1" smtClean="0"/>
              <a:t>Bandarenka</a:t>
            </a:r>
            <a:r>
              <a:rPr lang="en-US" dirty="0" smtClean="0"/>
              <a:t> </a:t>
            </a:r>
            <a:r>
              <a:rPr lang="hu-HU" dirty="0" smtClean="0"/>
              <a:t>/ </a:t>
            </a:r>
            <a:r>
              <a:rPr lang="en-US" dirty="0" smtClean="0"/>
              <a:t>Belarusian State University of Informatics and </a:t>
            </a:r>
            <a:r>
              <a:rPr lang="en-US" dirty="0" err="1" smtClean="0"/>
              <a:t>Radioelectronics</a:t>
            </a:r>
            <a:endParaRPr lang="hu-H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5475" y="1581379"/>
            <a:ext cx="975884" cy="368447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71" t="7197" r="18806" b="9824"/>
          <a:stretch/>
        </p:blipFill>
        <p:spPr>
          <a:xfrm>
            <a:off x="332914" y="1581378"/>
            <a:ext cx="2196828" cy="3684474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3599932" y="4852991"/>
            <a:ext cx="346812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en-US" sz="1600" dirty="0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Head of Applied </a:t>
            </a:r>
            <a:r>
              <a:rPr lang="en-US" sz="1600" dirty="0" err="1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Plasmonics</a:t>
            </a:r>
            <a:r>
              <a:rPr lang="ru-RU" sz="1600" dirty="0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 smtClean="0">
                <a:solidFill>
                  <a:srgbClr val="000000"/>
                </a:solidFill>
                <a:latin typeface="+mj-lt"/>
                <a:cs typeface="Arial" panose="020B0604020202020204" pitchFamily="34" charset="0"/>
              </a:rPr>
              <a:t>Laboratory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599934" y="1507677"/>
            <a:ext cx="330337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/>
                <a:cs typeface="Arial" panose="020B0604020202020204" pitchFamily="34" charset="0"/>
              </a:rPr>
              <a:t>Start of research career, </a:t>
            </a:r>
          </a:p>
          <a:p>
            <a:pPr lvl="0"/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/>
                <a:cs typeface="Arial" panose="020B0604020202020204" pitchFamily="34" charset="0"/>
              </a:rPr>
              <a:t>ICs, MEMS, biomedical electrodes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599932" y="2135401"/>
            <a:ext cx="30727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</a:pP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/>
                <a:cs typeface="Arial" panose="020B0604020202020204" pitchFamily="34" charset="0"/>
              </a:rPr>
              <a:t>Implementation in</a:t>
            </a:r>
            <a:r>
              <a:rPr lang="ru-RU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/>
                <a:cs typeface="Arial" panose="020B0604020202020204" pitchFamily="34" charset="0"/>
              </a:rPr>
              <a:t>ICs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/>
                <a:cs typeface="Arial" panose="020B0604020202020204" pitchFamily="34" charset="0"/>
              </a:rPr>
              <a:t>industry, start of research in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/>
                <a:cs typeface="Arial" panose="020B0604020202020204" pitchFamily="34" charset="0"/>
              </a:rPr>
              <a:t>plasmonics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/>
                <a:cs typeface="Arial" panose="020B0604020202020204" pitchFamily="34" charset="0"/>
              </a:rPr>
              <a:t> 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/>
              <a:cs typeface="Arial" panose="020B0604020202020204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99933" y="2777470"/>
            <a:ext cx="35340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/>
                <a:cs typeface="Arial" panose="020B0604020202020204" pitchFamily="34" charset="0"/>
              </a:rPr>
              <a:t>Ph.D., small-scale production of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/>
                <a:cs typeface="Arial" panose="020B0604020202020204" pitchFamily="34" charset="0"/>
              </a:rPr>
              <a:t>plasmonic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/>
                <a:cs typeface="Arial" panose="020B0604020202020204" pitchFamily="34" charset="0"/>
              </a:rPr>
              <a:t> materials for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/>
                <a:cs typeface="Arial" panose="020B0604020202020204" pitchFamily="34" charset="0"/>
              </a:rPr>
              <a:t>biosensing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 Light" panose="020F0302020204030204"/>
                <a:cs typeface="Arial" panose="020B0604020202020204" pitchFamily="34" charset="0"/>
              </a:rPr>
              <a:t> </a:t>
            </a:r>
            <a:endParaRPr lang="en-US" sz="1600" dirty="0">
              <a:solidFill>
                <a:schemeClr val="tx1">
                  <a:lumMod val="75000"/>
                  <a:lumOff val="25000"/>
                </a:schemeClr>
              </a:solidFill>
              <a:latin typeface="Calibri Light" panose="020F0302020204030204"/>
              <a:cs typeface="Arial" panose="020B0604020202020204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99932" y="3394825"/>
            <a:ext cx="37838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</a:pPr>
            <a:r>
              <a:rPr lang="en-US" sz="1600" dirty="0" smtClean="0">
                <a:solidFill>
                  <a:srgbClr val="000000"/>
                </a:solidFill>
                <a:latin typeface="Calibri Light" panose="020F0302020204030204"/>
                <a:cs typeface="Arial" panose="020B0604020202020204" pitchFamily="34" charset="0"/>
              </a:rPr>
              <a:t>Scholarship </a:t>
            </a:r>
            <a:r>
              <a:rPr lang="en-US" sz="1600" dirty="0">
                <a:solidFill>
                  <a:srgbClr val="000000"/>
                </a:solidFill>
                <a:latin typeface="Calibri Light" panose="020F0302020204030204"/>
                <a:cs typeface="Arial" panose="020B0604020202020204" pitchFamily="34" charset="0"/>
              </a:rPr>
              <a:t>of the President of </a:t>
            </a:r>
            <a:r>
              <a:rPr lang="en-US" sz="1600" dirty="0" smtClean="0">
                <a:solidFill>
                  <a:srgbClr val="000000"/>
                </a:solidFill>
                <a:latin typeface="Calibri Light" panose="020F0302020204030204"/>
                <a:cs typeface="Arial" panose="020B0604020202020204" pitchFamily="34" charset="0"/>
              </a:rPr>
              <a:t>Belarus, Deputy Vice-Rector </a:t>
            </a:r>
            <a:r>
              <a:rPr lang="en-US" sz="1600" dirty="0">
                <a:solidFill>
                  <a:srgbClr val="000000"/>
                </a:solidFill>
                <a:latin typeface="Calibri Light" panose="020F0302020204030204"/>
                <a:cs typeface="Arial" panose="020B0604020202020204" pitchFamily="34" charset="0"/>
              </a:rPr>
              <a:t>on </a:t>
            </a:r>
            <a:r>
              <a:rPr lang="en-US" sz="1600" dirty="0" smtClean="0">
                <a:solidFill>
                  <a:srgbClr val="000000"/>
                </a:solidFill>
                <a:latin typeface="Calibri Light" panose="020F0302020204030204"/>
                <a:cs typeface="Arial" panose="020B0604020202020204" pitchFamily="34" charset="0"/>
              </a:rPr>
              <a:t>R&amp;D</a:t>
            </a:r>
            <a:endParaRPr lang="en-US" sz="1600" dirty="0">
              <a:solidFill>
                <a:srgbClr val="000000"/>
              </a:solidFill>
              <a:latin typeface="Calibri Light" panose="020F0302020204030204"/>
              <a:cs typeface="Arial" panose="020B0604020202020204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599934" y="4066917"/>
            <a:ext cx="390473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+mj-lt"/>
                <a:cs typeface="Arial" panose="020B0604020202020204" pitchFamily="34" charset="0"/>
              </a:rPr>
              <a:t>Associate Prof</a:t>
            </a:r>
            <a:r>
              <a:rPr lang="en-US" sz="1600" dirty="0" smtClean="0">
                <a:latin typeface="+mj-lt"/>
                <a:cs typeface="Arial" panose="020B0604020202020204" pitchFamily="34" charset="0"/>
              </a:rPr>
              <a:t>. at Micro- and </a:t>
            </a:r>
            <a:r>
              <a:rPr lang="en-US" sz="1600" dirty="0" err="1" smtClean="0">
                <a:latin typeface="+mj-lt"/>
                <a:cs typeface="Arial" panose="020B0604020202020204" pitchFamily="34" charset="0"/>
              </a:rPr>
              <a:t>Nanoelectronics</a:t>
            </a:r>
            <a:r>
              <a:rPr lang="en-US" sz="1600" dirty="0" smtClean="0">
                <a:latin typeface="+mj-lt"/>
                <a:cs typeface="Arial" panose="020B0604020202020204" pitchFamily="34" charset="0"/>
              </a:rPr>
              <a:t> Department, </a:t>
            </a:r>
            <a:r>
              <a:rPr lang="en-US" sz="1600" dirty="0" err="1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EaP</a:t>
            </a:r>
            <a:r>
              <a:rPr lang="en-US" sz="1600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PLUS </a:t>
            </a:r>
            <a:r>
              <a:rPr lang="en-US" sz="1600" dirty="0" smtClean="0">
                <a:solidFill>
                  <a:srgbClr val="FF0000"/>
                </a:solidFill>
                <a:latin typeface="+mj-lt"/>
                <a:cs typeface="Arial" panose="020B0604020202020204" pitchFamily="34" charset="0"/>
              </a:rPr>
              <a:t>grantee</a:t>
            </a:r>
            <a:endParaRPr lang="en-US" sz="1600" dirty="0" smtClean="0">
              <a:solidFill>
                <a:srgbClr val="000000"/>
              </a:solidFill>
              <a:latin typeface="+mj-lt"/>
              <a:cs typeface="Arial" panose="020B0604020202020204" pitchFamily="34" charset="0"/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7397577" y="1727793"/>
            <a:ext cx="4561835" cy="3639156"/>
            <a:chOff x="7754733" y="2645786"/>
            <a:chExt cx="4122043" cy="3639156"/>
          </a:xfrm>
        </p:grpSpPr>
        <p:pic>
          <p:nvPicPr>
            <p:cNvPr id="15" name="Picture 2" descr="Image result for color paper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37716" y="2760691"/>
              <a:ext cx="4010590" cy="352425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6" name="Прямоугольник 15"/>
            <p:cNvSpPr/>
            <p:nvPr/>
          </p:nvSpPr>
          <p:spPr>
            <a:xfrm>
              <a:off x="7754733" y="2645786"/>
              <a:ext cx="4122043" cy="3639156"/>
            </a:xfrm>
            <a:prstGeom prst="rect">
              <a:avLst/>
            </a:prstGeom>
            <a:solidFill>
              <a:schemeClr val="bg1">
                <a:alpha val="74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7898869" y="2936209"/>
              <a:ext cx="3932592" cy="317009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200000"/>
                </a:lnSpc>
              </a:pPr>
              <a:r>
                <a:rPr lang="en-US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ASSETS IN NUMBERS</a:t>
              </a:r>
            </a:p>
            <a:p>
              <a:pPr marL="171450" lvl="0" indent="-1714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11</a:t>
              </a: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en-US" sz="1400" i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h</a:t>
              </a: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-index</a:t>
              </a:r>
              <a:r>
                <a:rPr lang="ru-RU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, 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&gt;</a:t>
              </a: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90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 papers, &gt;</a:t>
              </a: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300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citations (Google Scholar) 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anose="020B0604020202020204" pitchFamily="34" charset="0"/>
              </a:endParaRPr>
            </a:p>
            <a:p>
              <a:pPr marL="171450" lvl="0" indent="-1714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&gt;</a:t>
              </a: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20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 Belarusian </a:t>
              </a: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grants/projects, 7FP project</a:t>
              </a:r>
              <a:r>
                <a:rPr lang="ru-RU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BELERA</a:t>
              </a:r>
              <a:endPara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cs typeface="Arial" panose="020B0604020202020204" pitchFamily="34" charset="0"/>
              </a:endParaRPr>
            </a:p>
            <a:p>
              <a:pPr marL="171450" lvl="0" indent="-1714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7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 contracts (</a:t>
              </a: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3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 with </a:t>
              </a: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medically-oriented 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organizations)</a:t>
              </a:r>
            </a:p>
            <a:p>
              <a:pPr marL="171450" lvl="0" indent="-1714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5</a:t>
              </a: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 ECS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, SPIE, EMRS, MRS, Fulbright Grants </a:t>
              </a:r>
            </a:p>
            <a:p>
              <a:pPr marL="171450" lvl="0" indent="-1714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en-US" sz="14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3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 EU MOST Grants, </a:t>
              </a:r>
              <a:r>
                <a:rPr lang="en-US" sz="1400" dirty="0" err="1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EaPPlus</a:t>
              </a: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 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Grant, </a:t>
              </a:r>
            </a:p>
            <a:p>
              <a:pPr marL="171450" lvl="0" indent="-171450">
                <a:lnSpc>
                  <a:spcPct val="200000"/>
                </a:lnSpc>
                <a:buFont typeface="Arial" panose="020B0604020202020204" pitchFamily="34" charset="0"/>
                <a:buChar char="•"/>
              </a:pPr>
              <a:r>
                <a:rPr lang="en-US" sz="14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9</a:t>
              </a: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 Scientific journals reviewer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, </a:t>
              </a:r>
              <a:r>
                <a:rPr lang="en-US" sz="14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H2020 remote </a:t>
              </a:r>
              <a:r>
                <a:rPr 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j-lt"/>
                  <a:cs typeface="Arial" panose="020B0604020202020204" pitchFamily="34" charset="0"/>
                </a:rPr>
                <a:t>evaluator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2639468" y="5417556"/>
            <a:ext cx="6626716" cy="573435"/>
            <a:chOff x="2722557" y="5881231"/>
            <a:chExt cx="6626716" cy="573435"/>
          </a:xfrm>
        </p:grpSpPr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2722557" y="5881231"/>
              <a:ext cx="799273" cy="512966"/>
            </a:xfrm>
            <a:prstGeom prst="rect">
              <a:avLst/>
            </a:prstGeom>
          </p:spPr>
        </p:pic>
        <p:sp>
          <p:nvSpPr>
            <p:cNvPr id="20" name="Прямоугольник 19"/>
            <p:cNvSpPr/>
            <p:nvPr/>
          </p:nvSpPr>
          <p:spPr>
            <a:xfrm>
              <a:off x="3604813" y="6041732"/>
              <a:ext cx="5744460" cy="4129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600" b="1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lt"/>
                  <a:cs typeface="Arial" panose="020B0604020202020204" pitchFamily="34" charset="0"/>
                </a:rPr>
                <a:t>... a bit of personal</a:t>
              </a:r>
              <a:r>
                <a:rPr lang="en-US" sz="1600" dirty="0" smtClean="0">
                  <a:solidFill>
                    <a:prstClr val="black">
                      <a:lumMod val="75000"/>
                      <a:lumOff val="25000"/>
                    </a:prstClr>
                  </a:solidFill>
                  <a:latin typeface="+mj-lt"/>
                  <a:cs typeface="Arial" panose="020B0604020202020204" pitchFamily="34" charset="0"/>
                </a:rPr>
                <a:t>: happy mom of 2 children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3324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Élőláb helye 3"/>
          <p:cNvSpPr>
            <a:spLocks noGrp="1"/>
          </p:cNvSpPr>
          <p:nvPr>
            <p:ph type="ftr" sz="quarter" idx="10"/>
          </p:nvPr>
        </p:nvSpPr>
        <p:spPr>
          <a:xfrm>
            <a:off x="3128563" y="6311900"/>
            <a:ext cx="6773318" cy="365125"/>
          </a:xfrm>
        </p:spPr>
        <p:txBody>
          <a:bodyPr/>
          <a:lstStyle/>
          <a:p>
            <a:r>
              <a:rPr lang="en-US" dirty="0" smtClean="0">
                <a:solidFill>
                  <a:prstClr val="white">
                    <a:lumMod val="50000"/>
                  </a:prstClr>
                </a:solidFill>
              </a:rPr>
              <a:t>Hanna </a:t>
            </a:r>
            <a:r>
              <a:rPr lang="en-US" dirty="0" err="1" smtClean="0">
                <a:solidFill>
                  <a:prstClr val="white">
                    <a:lumMod val="50000"/>
                  </a:prstClr>
                </a:solidFill>
              </a:rPr>
              <a:t>Bandarenka</a:t>
            </a:r>
            <a:r>
              <a:rPr lang="en-US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hu-HU" dirty="0" smtClean="0">
                <a:solidFill>
                  <a:prstClr val="white">
                    <a:lumMod val="50000"/>
                  </a:prstClr>
                </a:solidFill>
              </a:rPr>
              <a:t>/ </a:t>
            </a:r>
            <a:r>
              <a:rPr lang="en-US" dirty="0" smtClean="0">
                <a:solidFill>
                  <a:prstClr val="white">
                    <a:lumMod val="50000"/>
                  </a:prstClr>
                </a:solidFill>
              </a:rPr>
              <a:t>Belarusian State University of Informatics and </a:t>
            </a:r>
            <a:r>
              <a:rPr lang="en-US" dirty="0" err="1" smtClean="0">
                <a:solidFill>
                  <a:prstClr val="white">
                    <a:lumMod val="50000"/>
                  </a:prstClr>
                </a:solidFill>
              </a:rPr>
              <a:t>Radioelectronics</a:t>
            </a:r>
            <a:endParaRPr lang="hu-HU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1" name="Cím 1"/>
          <p:cNvSpPr>
            <a:spLocks noGrp="1"/>
          </p:cNvSpPr>
          <p:nvPr>
            <p:ph type="title"/>
          </p:nvPr>
        </p:nvSpPr>
        <p:spPr>
          <a:xfrm>
            <a:off x="838200" y="167416"/>
            <a:ext cx="10515600" cy="1325563"/>
          </a:xfrm>
        </p:spPr>
        <p:txBody>
          <a:bodyPr/>
          <a:lstStyle/>
          <a:p>
            <a:r>
              <a:rPr lang="en-US" dirty="0" err="1" smtClean="0"/>
              <a:t>EaP</a:t>
            </a:r>
            <a:r>
              <a:rPr lang="en-US" dirty="0" smtClean="0"/>
              <a:t> PLUS Grantee: </a:t>
            </a:r>
            <a:br>
              <a:rPr lang="en-US" dirty="0" smtClean="0"/>
            </a:br>
            <a:r>
              <a:rPr 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My current research</a:t>
            </a:r>
            <a:endParaRPr lang="hu-HU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755" y="1492979"/>
            <a:ext cx="7630917" cy="4445235"/>
          </a:xfrm>
          <a:prstGeom prst="rect">
            <a:avLst/>
          </a:prstGeom>
          <a:effectLst>
            <a:softEdge rad="635000"/>
          </a:effectLst>
        </p:spPr>
      </p:pic>
      <p:sp>
        <p:nvSpPr>
          <p:cNvPr id="23" name="Прямоугольник 22"/>
          <p:cNvSpPr/>
          <p:nvPr/>
        </p:nvSpPr>
        <p:spPr>
          <a:xfrm>
            <a:off x="7905672" y="2455889"/>
            <a:ext cx="4195716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Times New Roman" panose="02020603050405020304" pitchFamily="18" charset="0"/>
              </a:rPr>
              <a:t>Design, fabrication and characterization of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Times New Roman" panose="02020603050405020304" pitchFamily="18" charset="0"/>
              </a:rPr>
              <a:t>plasmonic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Times New Roman" panose="02020603050405020304" pitchFamily="18" charset="0"/>
              </a:rPr>
              <a:t> materials </a:t>
            </a:r>
          </a:p>
          <a:p>
            <a:pPr marL="548640"/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Times New Roman" panose="02020603050405020304" pitchFamily="18" charset="0"/>
              </a:rPr>
              <a:t>for</a:t>
            </a:r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Times New Roman" panose="02020603050405020304" pitchFamily="18" charset="0"/>
              </a:rPr>
              <a:t>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Times New Roman" panose="02020603050405020304" pitchFamily="18" charset="0"/>
              </a:rPr>
              <a:t>surface enhanced Raman spectroscopy, </a:t>
            </a:r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coherent anti-Stokes Raman spectroscopy, </a:t>
            </a:r>
          </a:p>
          <a:p>
            <a:pPr marL="548640"/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up-conversion luminescence enhancement, improvement the light absorption of </a:t>
            </a:r>
          </a:p>
          <a:p>
            <a:pPr marL="548640"/>
            <a:r>
              <a:rPr 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photovoltaic devices,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Small-scale production of commercial </a:t>
            </a:r>
          </a:p>
          <a:p>
            <a:r>
              <a:rPr 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    SERS-active substrates.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Analysis of organic </a:t>
            </a:r>
            <a:r>
              <a:rPr lang="en-US" sz="1600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analytes</a:t>
            </a:r>
            <a:r>
              <a:rPr 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</a:rPr>
              <a:t> (molecules, physiological fluids and tissues) by Raman and SERS spectroscopy</a:t>
            </a:r>
            <a:endParaRPr lang="ru-RU" sz="1600" dirty="0">
              <a:solidFill>
                <a:schemeClr val="tx1">
                  <a:lumMod val="75000"/>
                  <a:lumOff val="25000"/>
                </a:schemeClr>
              </a:solidFill>
              <a:latin typeface="+mj-lt"/>
            </a:endParaRPr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64165" y="1843668"/>
            <a:ext cx="1977081" cy="48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492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6217152" y="1657532"/>
            <a:ext cx="5661811" cy="39441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0"/>
          </p:nvPr>
        </p:nvSpPr>
        <p:spPr>
          <a:xfrm>
            <a:off x="3128563" y="6311900"/>
            <a:ext cx="6773318" cy="365125"/>
          </a:xfrm>
        </p:spPr>
        <p:txBody>
          <a:bodyPr/>
          <a:lstStyle/>
          <a:p>
            <a:r>
              <a:rPr lang="en-US" dirty="0" smtClean="0">
                <a:solidFill>
                  <a:prstClr val="white">
                    <a:lumMod val="50000"/>
                  </a:prstClr>
                </a:solidFill>
              </a:rPr>
              <a:t>Hanna </a:t>
            </a:r>
            <a:r>
              <a:rPr lang="en-US" dirty="0" err="1" smtClean="0">
                <a:solidFill>
                  <a:prstClr val="white">
                    <a:lumMod val="50000"/>
                  </a:prstClr>
                </a:solidFill>
              </a:rPr>
              <a:t>Bandarenka</a:t>
            </a:r>
            <a:r>
              <a:rPr lang="en-US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hu-HU" dirty="0" smtClean="0">
                <a:solidFill>
                  <a:prstClr val="white">
                    <a:lumMod val="50000"/>
                  </a:prstClr>
                </a:solidFill>
              </a:rPr>
              <a:t>/ </a:t>
            </a:r>
            <a:r>
              <a:rPr lang="en-US" dirty="0" smtClean="0">
                <a:solidFill>
                  <a:prstClr val="white">
                    <a:lumMod val="50000"/>
                  </a:prstClr>
                </a:solidFill>
              </a:rPr>
              <a:t>Belarusian State University of Informatics and </a:t>
            </a:r>
            <a:r>
              <a:rPr lang="en-US" dirty="0" err="1" smtClean="0">
                <a:solidFill>
                  <a:prstClr val="white">
                    <a:lumMod val="50000"/>
                  </a:prstClr>
                </a:solidFill>
              </a:rPr>
              <a:t>Radioelectronics</a:t>
            </a:r>
            <a:endParaRPr lang="hu-HU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1" name="Cím 1"/>
          <p:cNvSpPr>
            <a:spLocks noGrp="1"/>
          </p:cNvSpPr>
          <p:nvPr>
            <p:ph type="title"/>
          </p:nvPr>
        </p:nvSpPr>
        <p:spPr>
          <a:xfrm>
            <a:off x="838200" y="167416"/>
            <a:ext cx="10515600" cy="1325563"/>
          </a:xfrm>
        </p:spPr>
        <p:txBody>
          <a:bodyPr/>
          <a:lstStyle/>
          <a:p>
            <a:r>
              <a:rPr lang="en-US" dirty="0" err="1" smtClean="0"/>
              <a:t>EaP</a:t>
            </a:r>
            <a:r>
              <a:rPr lang="en-US" dirty="0" smtClean="0"/>
              <a:t> PLUS Grantee: </a:t>
            </a:r>
            <a:br>
              <a:rPr lang="en-US" dirty="0" smtClean="0"/>
            </a:br>
            <a:r>
              <a:rPr 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The grant I have got</a:t>
            </a:r>
            <a:endParaRPr lang="hu-HU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1026" name="Picture 2" descr="Poster of the event showing the Hungarian Parliament building and the river Danube, with text ICT Proposers' D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36" y="1657532"/>
            <a:ext cx="5911199" cy="39441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331254" y="4421114"/>
            <a:ext cx="54076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presenting </a:t>
            </a:r>
            <a:r>
              <a:rPr lang="en-US" sz="16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my University </a:t>
            </a:r>
            <a:r>
              <a:rPr lang="en-US" sz="16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 </a:t>
            </a:r>
            <a:r>
              <a:rPr lang="en-US" sz="16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sz="16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EU </a:t>
            </a:r>
            <a:r>
              <a:rPr lang="en-US" sz="16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ICT </a:t>
            </a:r>
            <a:r>
              <a:rPr lang="en-US" sz="16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community;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personal meetings, sharing </a:t>
            </a:r>
            <a:r>
              <a:rPr lang="en-US" sz="16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and discussion of </a:t>
            </a:r>
            <a:r>
              <a:rPr lang="en-US" sz="16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our ideas </a:t>
            </a:r>
            <a:r>
              <a:rPr lang="en-US" sz="16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with EU colleagues;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16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contribution to my </a:t>
            </a:r>
            <a:r>
              <a:rPr lang="en-US" sz="16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own research</a:t>
            </a:r>
            <a:r>
              <a:rPr lang="en-US" sz="16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group.</a:t>
            </a:r>
            <a:endParaRPr lang="ru-RU" sz="2400" dirty="0">
              <a:latin typeface="+mj-lt"/>
            </a:endParaRPr>
          </a:p>
        </p:txBody>
      </p:sp>
      <p:pic>
        <p:nvPicPr>
          <p:cNvPr id="1028" name="Picture 4" descr="Image result for objective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88"/>
          <a:stretch/>
        </p:blipFill>
        <p:spPr bwMode="auto">
          <a:xfrm>
            <a:off x="6405394" y="3701312"/>
            <a:ext cx="1039779" cy="692696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7525741" y="3701311"/>
            <a:ext cx="212542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rgbClr val="FF0000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Objectives</a:t>
            </a:r>
            <a:endParaRPr lang="ru-RU" sz="4800" dirty="0">
              <a:solidFill>
                <a:srgbClr val="FF0000"/>
              </a:solidFill>
              <a:latin typeface="+mj-lt"/>
            </a:endParaRPr>
          </a:p>
        </p:txBody>
      </p:sp>
      <p:pic>
        <p:nvPicPr>
          <p:cNvPr id="1032" name="Picture 8" descr="Related imag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0759" y="1748150"/>
            <a:ext cx="1184413" cy="672515"/>
          </a:xfrm>
          <a:prstGeom prst="rect">
            <a:avLst/>
          </a:prstGeom>
          <a:noFill/>
          <a:effectLst>
            <a:softEdge rad="3175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7465745" y="1753867"/>
            <a:ext cx="27759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>
                <a:solidFill>
                  <a:schemeClr val="accent2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Opportunities</a:t>
            </a:r>
            <a:endParaRPr lang="ru-RU" sz="4800" dirty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331253" y="2424271"/>
            <a:ext cx="540766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building </a:t>
            </a:r>
            <a:r>
              <a:rPr lang="en-US" sz="16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quality partnerships in </a:t>
            </a:r>
            <a:r>
              <a:rPr lang="en-US" sz="1600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Information </a:t>
            </a:r>
            <a:r>
              <a:rPr lang="en-US" sz="16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&amp; Communication Technologies</a:t>
            </a:r>
            <a:r>
              <a:rPr lang="en-US" sz="16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and </a:t>
            </a:r>
            <a:r>
              <a:rPr lang="en-US" sz="16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Future &amp; Emerging Technologies</a:t>
            </a:r>
            <a:r>
              <a:rPr lang="en-US" sz="16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6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with </a:t>
            </a:r>
            <a:r>
              <a:rPr lang="en-US" sz="16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academics, researchers, industrial stakeholders, SMEs and government actors from all over </a:t>
            </a:r>
            <a:r>
              <a:rPr lang="en-US" sz="1600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Europe</a:t>
            </a:r>
            <a:endParaRPr lang="ru-RU" sz="2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72177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Прямоугольник 38"/>
          <p:cNvSpPr/>
          <p:nvPr/>
        </p:nvSpPr>
        <p:spPr>
          <a:xfrm>
            <a:off x="313038" y="1425146"/>
            <a:ext cx="11607113" cy="4303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0"/>
          </p:nvPr>
        </p:nvSpPr>
        <p:spPr>
          <a:xfrm>
            <a:off x="3128563" y="6311900"/>
            <a:ext cx="6773318" cy="365125"/>
          </a:xfrm>
        </p:spPr>
        <p:txBody>
          <a:bodyPr/>
          <a:lstStyle/>
          <a:p>
            <a:r>
              <a:rPr lang="en-US" dirty="0" smtClean="0">
                <a:solidFill>
                  <a:prstClr val="white">
                    <a:lumMod val="50000"/>
                  </a:prstClr>
                </a:solidFill>
              </a:rPr>
              <a:t>Hanna </a:t>
            </a:r>
            <a:r>
              <a:rPr lang="en-US" dirty="0" err="1" smtClean="0">
                <a:solidFill>
                  <a:prstClr val="white">
                    <a:lumMod val="50000"/>
                  </a:prstClr>
                </a:solidFill>
              </a:rPr>
              <a:t>Bandarenka</a:t>
            </a:r>
            <a:r>
              <a:rPr lang="en-US" dirty="0" smtClean="0">
                <a:solidFill>
                  <a:prstClr val="white">
                    <a:lumMod val="50000"/>
                  </a:prstClr>
                </a:solidFill>
              </a:rPr>
              <a:t> </a:t>
            </a:r>
            <a:r>
              <a:rPr lang="hu-HU" dirty="0" smtClean="0">
                <a:solidFill>
                  <a:prstClr val="white">
                    <a:lumMod val="50000"/>
                  </a:prstClr>
                </a:solidFill>
              </a:rPr>
              <a:t>/ </a:t>
            </a:r>
            <a:r>
              <a:rPr lang="en-US" dirty="0" smtClean="0">
                <a:solidFill>
                  <a:prstClr val="white">
                    <a:lumMod val="50000"/>
                  </a:prstClr>
                </a:solidFill>
              </a:rPr>
              <a:t>Belarusian State University of Informatics and </a:t>
            </a:r>
            <a:r>
              <a:rPr lang="en-US" dirty="0" err="1" smtClean="0">
                <a:solidFill>
                  <a:prstClr val="white">
                    <a:lumMod val="50000"/>
                  </a:prstClr>
                </a:solidFill>
              </a:rPr>
              <a:t>Radioelectronics</a:t>
            </a:r>
            <a:endParaRPr lang="hu-HU" dirty="0">
              <a:solidFill>
                <a:prstClr val="white">
                  <a:lumMod val="50000"/>
                </a:prstClr>
              </a:solidFill>
            </a:endParaRPr>
          </a:p>
        </p:txBody>
      </p:sp>
      <p:sp>
        <p:nvSpPr>
          <p:cNvPr id="21" name="Cím 1"/>
          <p:cNvSpPr>
            <a:spLocks noGrp="1"/>
          </p:cNvSpPr>
          <p:nvPr>
            <p:ph type="title"/>
          </p:nvPr>
        </p:nvSpPr>
        <p:spPr>
          <a:xfrm>
            <a:off x="838200" y="167416"/>
            <a:ext cx="10515600" cy="1325563"/>
          </a:xfrm>
        </p:spPr>
        <p:txBody>
          <a:bodyPr/>
          <a:lstStyle/>
          <a:p>
            <a:r>
              <a:rPr lang="en-US" dirty="0" err="1" smtClean="0"/>
              <a:t>EaP</a:t>
            </a:r>
            <a:r>
              <a:rPr lang="en-US" dirty="0" smtClean="0"/>
              <a:t> PLUS Grantee: </a:t>
            </a:r>
            <a:br>
              <a:rPr lang="en-US" dirty="0" smtClean="0"/>
            </a:br>
            <a:r>
              <a:rPr lang="en-US" sz="36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Results and perspectives</a:t>
            </a:r>
            <a:endParaRPr lang="hu-HU" sz="3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75639" y="3224694"/>
            <a:ext cx="2581408" cy="2262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800" dirty="0" smtClean="0">
                <a:solidFill>
                  <a:srgbClr val="65A2C1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Promoting young talents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/>
                <a:cs typeface="Times New Roman" panose="02020603050405020304" pitchFamily="18" charset="0"/>
              </a:rPr>
              <a:t>travel grants (2)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/>
                <a:cs typeface="Times New Roman" panose="02020603050405020304" pitchFamily="18" charset="0"/>
              </a:rPr>
              <a:t>traineeships (2)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/>
                <a:cs typeface="Times New Roman" panose="02020603050405020304" pitchFamily="18" charset="0"/>
              </a:rPr>
              <a:t>research grants (1)</a:t>
            </a:r>
          </a:p>
          <a:p>
            <a:pPr algn="just"/>
            <a:endParaRPr lang="ru-RU" dirty="0">
              <a:solidFill>
                <a:prstClr val="black"/>
              </a:solidFill>
              <a:latin typeface="Calibri Light" panose="020F0302020204030204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57" t="7195" r="7392"/>
          <a:stretch/>
        </p:blipFill>
        <p:spPr>
          <a:xfrm>
            <a:off x="313039" y="3229231"/>
            <a:ext cx="2182898" cy="2498948"/>
          </a:xfrm>
          <a:prstGeom prst="rect">
            <a:avLst/>
          </a:prstGeom>
        </p:spPr>
      </p:pic>
      <p:sp>
        <p:nvSpPr>
          <p:cNvPr id="31" name="Прямоугольник 30"/>
          <p:cNvSpPr/>
          <p:nvPr/>
        </p:nvSpPr>
        <p:spPr>
          <a:xfrm>
            <a:off x="8610307" y="3117605"/>
            <a:ext cx="3309844" cy="29392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65A2C1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Strengthening</a:t>
            </a:r>
          </a:p>
          <a:p>
            <a:r>
              <a:rPr lang="en-US" sz="2800" dirty="0" smtClean="0">
                <a:solidFill>
                  <a:srgbClr val="65A2C1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STI and cultural “BRIDGE” between EU and </a:t>
            </a:r>
            <a:r>
              <a:rPr lang="en-US" sz="2800" dirty="0" err="1" smtClean="0">
                <a:solidFill>
                  <a:srgbClr val="65A2C1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EaP</a:t>
            </a:r>
            <a:r>
              <a:rPr lang="en-US" sz="2800" dirty="0" smtClean="0">
                <a:solidFill>
                  <a:srgbClr val="65A2C1"/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 countries</a:t>
            </a:r>
          </a:p>
          <a:p>
            <a:pPr marL="285750" lvl="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/>
                <a:cs typeface="Times New Roman" panose="02020603050405020304" pitchFamily="18" charset="0"/>
              </a:rPr>
              <a:t>project submissions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/>
                <a:cs typeface="Times New Roman" panose="02020603050405020304" pitchFamily="18" charset="0"/>
              </a:rPr>
              <a:t>(2)</a:t>
            </a:r>
          </a:p>
          <a:p>
            <a:pPr marL="285750" lvl="0" indent="-285750" algn="just">
              <a:buFont typeface="Arial" panose="020B0604020202020204" pitchFamily="34" charset="0"/>
              <a:buChar char="•"/>
            </a:pPr>
            <a:r>
              <a:rPr lang="en-US" sz="20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/>
                <a:cs typeface="Times New Roman" panose="02020603050405020304" pitchFamily="18" charset="0"/>
              </a:rPr>
              <a:t>project preparation </a:t>
            </a:r>
            <a:r>
              <a:rPr 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 Light" panose="020F0302020204030204"/>
                <a:cs typeface="Times New Roman" panose="02020603050405020304" pitchFamily="18" charset="0"/>
              </a:rPr>
              <a:t>(2)</a:t>
            </a:r>
          </a:p>
          <a:p>
            <a:r>
              <a:rPr lang="en-US" sz="2800" dirty="0" smtClean="0">
                <a:solidFill>
                  <a:schemeClr val="accent1">
                    <a:lumMod val="50000"/>
                  </a:schemeClr>
                </a:solidFill>
                <a:latin typeface="Calibri Light" panose="020F0302020204030204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7" name="Рисунок 36"/>
          <p:cNvPicPr>
            <a:picLocks noChangeAspect="1"/>
          </p:cNvPicPr>
          <p:nvPr/>
        </p:nvPicPr>
        <p:blipFill rotWithShape="1">
          <a:blip r:embed="rId3"/>
          <a:srcRect t="10947" b="26570"/>
          <a:stretch/>
        </p:blipFill>
        <p:spPr>
          <a:xfrm>
            <a:off x="5167101" y="3229231"/>
            <a:ext cx="3322608" cy="2498947"/>
          </a:xfrm>
          <a:prstGeom prst="rect">
            <a:avLst/>
          </a:prstGeom>
        </p:spPr>
      </p:pic>
      <p:grpSp>
        <p:nvGrpSpPr>
          <p:cNvPr id="47" name="Группа 46"/>
          <p:cNvGrpSpPr>
            <a:grpSpLocks noChangeAspect="1"/>
          </p:cNvGrpSpPr>
          <p:nvPr/>
        </p:nvGrpSpPr>
        <p:grpSpPr>
          <a:xfrm>
            <a:off x="514591" y="1576398"/>
            <a:ext cx="806437" cy="840796"/>
            <a:chOff x="8349953" y="4107506"/>
            <a:chExt cx="678168" cy="760470"/>
          </a:xfrm>
        </p:grpSpPr>
        <p:sp>
          <p:nvSpPr>
            <p:cNvPr id="48" name="Овал 47"/>
            <p:cNvSpPr/>
            <p:nvPr/>
          </p:nvSpPr>
          <p:spPr>
            <a:xfrm>
              <a:off x="8361391" y="4111022"/>
              <a:ext cx="666729" cy="675120"/>
            </a:xfrm>
            <a:prstGeom prst="ellipse">
              <a:avLst/>
            </a:prstGeom>
            <a:solidFill>
              <a:sysClr val="window" lastClr="FFFFFF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endParaRPr>
            </a:p>
          </p:txBody>
        </p:sp>
        <p:pic>
          <p:nvPicPr>
            <p:cNvPr id="49" name="Рисунок 4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349953" y="4107506"/>
              <a:ext cx="678168" cy="760470"/>
            </a:xfrm>
            <a:prstGeom prst="rect">
              <a:avLst/>
            </a:prstGeom>
          </p:spPr>
        </p:pic>
      </p:grpSp>
      <p:sp>
        <p:nvSpPr>
          <p:cNvPr id="38" name="Прямоугольник 37"/>
          <p:cNvSpPr/>
          <p:nvPr/>
        </p:nvSpPr>
        <p:spPr>
          <a:xfrm>
            <a:off x="1510503" y="1482811"/>
            <a:ext cx="10599123" cy="15547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40</a:t>
            </a:r>
            <a:r>
              <a:rPr lang="en-US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face-to-face </a:t>
            </a:r>
            <a:r>
              <a:rPr lang="en-US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meetings, contacts with &gt; </a:t>
            </a:r>
            <a:r>
              <a:rPr lang="en-US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60</a:t>
            </a:r>
            <a:r>
              <a:rPr lang="en-US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representatives of </a:t>
            </a:r>
            <a:r>
              <a:rPr lang="en-US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EU </a:t>
            </a:r>
            <a:r>
              <a:rPr lang="en-US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research and business </a:t>
            </a:r>
            <a:r>
              <a:rPr lang="en-US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community; 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detailed information about </a:t>
            </a:r>
            <a:r>
              <a:rPr lang="en-US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preparation of proposals</a:t>
            </a:r>
            <a:r>
              <a:rPr lang="en-US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intellectual </a:t>
            </a:r>
            <a:r>
              <a:rPr lang="en-US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property rights</a:t>
            </a:r>
            <a:r>
              <a:rPr lang="en-US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better </a:t>
            </a:r>
            <a:r>
              <a:rPr lang="en-US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access to </a:t>
            </a:r>
            <a:r>
              <a:rPr lang="en-US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finance</a:t>
            </a:r>
            <a:r>
              <a:rPr lang="en-US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finding </a:t>
            </a:r>
            <a:r>
              <a:rPr lang="en-US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cross cutting issues </a:t>
            </a:r>
            <a:r>
              <a:rPr lang="en-US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 optimize </a:t>
            </a:r>
            <a:r>
              <a:rPr lang="en-US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our developments </a:t>
            </a:r>
            <a:r>
              <a:rPr lang="en-US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 meet </a:t>
            </a:r>
            <a:r>
              <a:rPr lang="en-US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both </a:t>
            </a:r>
            <a:r>
              <a:rPr lang="en-US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Belarus </a:t>
            </a:r>
            <a:r>
              <a:rPr lang="en-US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and </a:t>
            </a:r>
            <a:r>
              <a:rPr lang="en-US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EU interests</a:t>
            </a:r>
            <a:r>
              <a:rPr lang="en-US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</a:p>
          <a:p>
            <a:pPr marL="285750" indent="-285750" algn="just">
              <a:lnSpc>
                <a:spcPct val="107000"/>
              </a:lnSpc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enhancement of </a:t>
            </a:r>
            <a:r>
              <a:rPr lang="en-US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scientific reputation of the </a:t>
            </a:r>
            <a:r>
              <a:rPr lang="en-US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Belarusians</a:t>
            </a:r>
            <a:r>
              <a:rPr lang="en-US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answers </a:t>
            </a:r>
            <a:r>
              <a:rPr lang="en-US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on </a:t>
            </a:r>
            <a:r>
              <a:rPr lang="en-US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how </a:t>
            </a:r>
            <a:r>
              <a:rPr lang="en-US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 </a:t>
            </a:r>
            <a:r>
              <a:rPr lang="en-US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organize consortiums</a:t>
            </a:r>
            <a:r>
              <a:rPr lang="en-US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apply </a:t>
            </a:r>
            <a:r>
              <a:rPr lang="en-US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IT </a:t>
            </a:r>
            <a:r>
              <a:rPr lang="en-US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for biomedical research</a:t>
            </a:r>
            <a:r>
              <a:rPr lang="en-US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conduct </a:t>
            </a:r>
            <a:r>
              <a:rPr lang="en-US" b="1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clinical </a:t>
            </a:r>
            <a:r>
              <a:rPr lang="en-US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trials </a:t>
            </a:r>
            <a:r>
              <a:rPr lang="en-US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US" dirty="0" err="1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EU+EaP</a:t>
            </a:r>
            <a:r>
              <a:rPr lang="en-US" dirty="0" smtClean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661020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1850" y="-354553"/>
            <a:ext cx="10515600" cy="2852737"/>
          </a:xfrm>
        </p:spPr>
        <p:txBody>
          <a:bodyPr/>
          <a:lstStyle/>
          <a:p>
            <a:r>
              <a:rPr lang="hu-HU" dirty="0"/>
              <a:t>Thank you for your </a:t>
            </a:r>
            <a:r>
              <a:rPr lang="hu-HU" dirty="0" smtClean="0"/>
              <a:t>attention</a:t>
            </a:r>
            <a:r>
              <a:rPr lang="en-US" dirty="0" smtClean="0">
                <a:sym typeface="Wingdings" panose="05000000000000000000" pitchFamily="2" charset="2"/>
              </a:rPr>
              <a:t></a:t>
            </a:r>
            <a:endParaRPr lang="hu-HU" dirty="0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1850" y="3164079"/>
            <a:ext cx="10515600" cy="2585932"/>
          </a:xfrm>
        </p:spPr>
        <p:txBody>
          <a:bodyPr>
            <a:normAutofit/>
          </a:bodyPr>
          <a:lstStyle/>
          <a:p>
            <a:r>
              <a:rPr lang="en-US" b="1" dirty="0" smtClean="0"/>
              <a:t>Hanna </a:t>
            </a:r>
            <a:r>
              <a:rPr lang="en-US" b="1" dirty="0" err="1" smtClean="0"/>
              <a:t>Bandarenka</a:t>
            </a:r>
            <a:endParaRPr lang="hu-HU" b="1" dirty="0"/>
          </a:p>
          <a:p>
            <a:r>
              <a:rPr lang="en-US" dirty="0" smtClean="0"/>
              <a:t>Belarusian State University of Informatics and </a:t>
            </a:r>
            <a:r>
              <a:rPr lang="en-US" dirty="0" err="1" smtClean="0"/>
              <a:t>Radioelectronics</a:t>
            </a:r>
            <a:endParaRPr lang="hu-HU" dirty="0"/>
          </a:p>
          <a:p>
            <a:r>
              <a:rPr lang="en-US" dirty="0" smtClean="0"/>
              <a:t>6 </a:t>
            </a:r>
            <a:r>
              <a:rPr lang="en-US" dirty="0" err="1" smtClean="0"/>
              <a:t>Brovka</a:t>
            </a:r>
            <a:r>
              <a:rPr lang="en-US" dirty="0" smtClean="0"/>
              <a:t> </a:t>
            </a:r>
            <a:r>
              <a:rPr lang="en-US" dirty="0" err="1" smtClean="0"/>
              <a:t>st.</a:t>
            </a:r>
            <a:r>
              <a:rPr lang="en-US" dirty="0" smtClean="0"/>
              <a:t>, Minsk 220013 Belarus, </a:t>
            </a:r>
          </a:p>
          <a:p>
            <a:r>
              <a:rPr lang="en-US" dirty="0" smtClean="0"/>
              <a:t>tel. +375172938843, </a:t>
            </a:r>
          </a:p>
          <a:p>
            <a:r>
              <a:rPr lang="en-US" dirty="0" smtClean="0"/>
              <a:t>e-mail: </a:t>
            </a:r>
            <a:r>
              <a:rPr lang="en-US" dirty="0" smtClean="0">
                <a:hlinkClick r:id="rId2"/>
              </a:rPr>
              <a:t>h.bandarenka@bsuir.by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67053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8200" y="148153"/>
            <a:ext cx="10515600" cy="1325563"/>
          </a:xfrm>
        </p:spPr>
        <p:txBody>
          <a:bodyPr/>
          <a:lstStyle/>
          <a:p>
            <a:r>
              <a:rPr lang="hu-HU" dirty="0" smtClean="0"/>
              <a:t>Grants </a:t>
            </a:r>
            <a:r>
              <a:rPr lang="hu-HU" dirty="0"/>
              <a:t>for networking </a:t>
            </a:r>
            <a:r>
              <a:rPr lang="hu-HU" dirty="0" smtClean="0"/>
              <a:t>– </a:t>
            </a:r>
            <a:r>
              <a:rPr lang="hu-HU" dirty="0" smtClean="0">
                <a:solidFill>
                  <a:srgbClr val="F48F01"/>
                </a:solidFill>
              </a:rPr>
              <a:t>aim</a:t>
            </a:r>
            <a:r>
              <a:rPr lang="en-US" dirty="0" smtClean="0">
                <a:solidFill>
                  <a:srgbClr val="F48F01"/>
                </a:solidFill>
              </a:rPr>
              <a:t> of the Task</a:t>
            </a:r>
            <a:endParaRPr lang="hu-HU" dirty="0">
              <a:solidFill>
                <a:srgbClr val="F48F01"/>
              </a:solidFill>
            </a:endParaRPr>
          </a:p>
        </p:txBody>
      </p:sp>
      <p:sp>
        <p:nvSpPr>
          <p:cNvPr id="6" name="Tartalom helye 5">
            <a:extLst>
              <a:ext uri="{FF2B5EF4-FFF2-40B4-BE49-F238E27FC236}">
                <a16:creationId xmlns="" xmlns:a16="http://schemas.microsoft.com/office/drawing/2014/main" id="{52B877D5-055C-4B02-906C-3DC29253FA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72979"/>
            <a:ext cx="10515600" cy="4351338"/>
          </a:xfrm>
        </p:spPr>
        <p:txBody>
          <a:bodyPr>
            <a:normAutofit/>
          </a:bodyPr>
          <a:lstStyle/>
          <a:p>
            <a:r>
              <a:rPr lang="en-US" dirty="0" smtClean="0"/>
              <a:t>Supports a </a:t>
            </a:r>
            <a:r>
              <a:rPr lang="hu-HU" dirty="0" smtClean="0">
                <a:solidFill>
                  <a:srgbClr val="F48F01"/>
                </a:solidFill>
              </a:rPr>
              <a:t>stronger </a:t>
            </a:r>
            <a:r>
              <a:rPr lang="hu-HU" dirty="0">
                <a:solidFill>
                  <a:srgbClr val="F48F01"/>
                </a:solidFill>
              </a:rPr>
              <a:t>interaction of EaP researchers </a:t>
            </a:r>
            <a:r>
              <a:rPr lang="en-US" dirty="0">
                <a:solidFill>
                  <a:srgbClr val="F48F01"/>
                </a:solidFill>
              </a:rPr>
              <a:t>with </a:t>
            </a:r>
            <a:r>
              <a:rPr lang="en-US" dirty="0" smtClean="0">
                <a:solidFill>
                  <a:srgbClr val="F48F01"/>
                </a:solidFill>
              </a:rPr>
              <a:t>EU scientists</a:t>
            </a:r>
            <a:r>
              <a:rPr lang="en-US" dirty="0" smtClean="0"/>
              <a:t> and consortia to promote their</a:t>
            </a:r>
            <a:r>
              <a:rPr lang="hu-HU" dirty="0" smtClean="0"/>
              <a:t> </a:t>
            </a:r>
            <a:r>
              <a:rPr lang="hu-HU" dirty="0"/>
              <a:t>participation in </a:t>
            </a:r>
            <a:r>
              <a:rPr lang="hu-HU" dirty="0" smtClean="0"/>
              <a:t>H2020</a:t>
            </a:r>
            <a:r>
              <a:rPr lang="en-US" dirty="0" smtClean="0"/>
              <a:t> proposals</a:t>
            </a:r>
            <a:endParaRPr lang="hu-HU" dirty="0"/>
          </a:p>
          <a:p>
            <a:r>
              <a:rPr lang="hu-HU" dirty="0"/>
              <a:t>The </a:t>
            </a:r>
            <a:r>
              <a:rPr lang="hu-HU" dirty="0" smtClean="0"/>
              <a:t>Grants </a:t>
            </a:r>
            <a:r>
              <a:rPr lang="hu-HU" dirty="0"/>
              <a:t>for networking </a:t>
            </a:r>
            <a:r>
              <a:rPr lang="hu-HU" dirty="0" smtClean="0"/>
              <a:t>support</a:t>
            </a:r>
            <a:r>
              <a:rPr lang="en-US" dirty="0" err="1" smtClean="0"/>
              <a:t>ed</a:t>
            </a:r>
            <a:r>
              <a:rPr lang="hu-HU" dirty="0" smtClean="0"/>
              <a:t> researchers </a:t>
            </a:r>
            <a:r>
              <a:rPr lang="hu-HU" dirty="0"/>
              <a:t>from</a:t>
            </a:r>
            <a:r>
              <a:rPr lang="en-US" dirty="0"/>
              <a:t>:</a:t>
            </a:r>
            <a:endParaRPr lang="hu-HU" dirty="0"/>
          </a:p>
          <a:p>
            <a:pPr lvl="1"/>
            <a:r>
              <a:rPr lang="en-US" dirty="0">
                <a:solidFill>
                  <a:srgbClr val="F48F01"/>
                </a:solidFill>
              </a:rPr>
              <a:t>R</a:t>
            </a:r>
            <a:r>
              <a:rPr lang="hu-HU" dirty="0" err="1">
                <a:solidFill>
                  <a:srgbClr val="F48F01"/>
                </a:solidFill>
              </a:rPr>
              <a:t>esearch</a:t>
            </a:r>
            <a:r>
              <a:rPr lang="hu-HU" dirty="0">
                <a:solidFill>
                  <a:srgbClr val="F48F01"/>
                </a:solidFill>
              </a:rPr>
              <a:t> </a:t>
            </a:r>
            <a:r>
              <a:rPr lang="hu-HU" dirty="0" err="1">
                <a:solidFill>
                  <a:srgbClr val="F48F01"/>
                </a:solidFill>
              </a:rPr>
              <a:t>entities</a:t>
            </a:r>
            <a:r>
              <a:rPr lang="hu-HU" dirty="0">
                <a:solidFill>
                  <a:srgbClr val="F48F01"/>
                </a:solidFill>
              </a:rPr>
              <a:t>,</a:t>
            </a:r>
          </a:p>
          <a:p>
            <a:pPr lvl="1"/>
            <a:r>
              <a:rPr lang="en-US" dirty="0">
                <a:solidFill>
                  <a:srgbClr val="F48F01"/>
                </a:solidFill>
              </a:rPr>
              <a:t>I</a:t>
            </a:r>
            <a:r>
              <a:rPr lang="hu-HU" dirty="0" smtClean="0">
                <a:solidFill>
                  <a:srgbClr val="F48F01"/>
                </a:solidFill>
              </a:rPr>
              <a:t>ndustr</a:t>
            </a:r>
            <a:r>
              <a:rPr lang="en-US" dirty="0" err="1" smtClean="0">
                <a:solidFill>
                  <a:srgbClr val="F48F01"/>
                </a:solidFill>
              </a:rPr>
              <a:t>ies</a:t>
            </a:r>
            <a:r>
              <a:rPr lang="en-US" dirty="0" smtClean="0">
                <a:solidFill>
                  <a:srgbClr val="F48F01"/>
                </a:solidFill>
              </a:rPr>
              <a:t> and SMEs</a:t>
            </a:r>
            <a:r>
              <a:rPr lang="hu-HU" dirty="0" smtClean="0">
                <a:solidFill>
                  <a:srgbClr val="F48F01"/>
                </a:solidFill>
              </a:rPr>
              <a:t>, </a:t>
            </a:r>
            <a:endParaRPr lang="hu-HU" dirty="0">
              <a:solidFill>
                <a:srgbClr val="F48F01"/>
              </a:solidFill>
            </a:endParaRPr>
          </a:p>
          <a:p>
            <a:pPr lvl="1"/>
            <a:r>
              <a:rPr lang="en-US" dirty="0" smtClean="0">
                <a:solidFill>
                  <a:srgbClr val="F48F01"/>
                </a:solidFill>
              </a:rPr>
              <a:t>NGOs, etc.</a:t>
            </a:r>
            <a:endParaRPr lang="hu-HU" dirty="0">
              <a:solidFill>
                <a:srgbClr val="F48F01"/>
              </a:solidFill>
            </a:endParaRPr>
          </a:p>
          <a:p>
            <a:r>
              <a:rPr lang="en-US" dirty="0" smtClean="0"/>
              <a:t>The Grant provided support for a </a:t>
            </a:r>
            <a:r>
              <a:rPr lang="en-US" dirty="0" smtClean="0">
                <a:solidFill>
                  <a:srgbClr val="F48F01"/>
                </a:solidFill>
              </a:rPr>
              <a:t>mission to EU </a:t>
            </a:r>
            <a:r>
              <a:rPr lang="en-US" dirty="0" smtClean="0"/>
              <a:t>(travel &amp; accommodation) to attend Brokerage Events or preparatory meetings for H2020 applications</a:t>
            </a:r>
            <a:endParaRPr lang="hu-HU" dirty="0"/>
          </a:p>
          <a:p>
            <a:r>
              <a:rPr lang="en-US" dirty="0" smtClean="0"/>
              <a:t>The Grant scheme was open to </a:t>
            </a:r>
            <a:r>
              <a:rPr lang="hu-HU" dirty="0" smtClean="0"/>
              <a:t>any </a:t>
            </a:r>
            <a:r>
              <a:rPr lang="en-US" dirty="0" smtClean="0"/>
              <a:t>H2020 </a:t>
            </a:r>
            <a:r>
              <a:rPr lang="hu-HU" dirty="0" smtClean="0"/>
              <a:t>Societal </a:t>
            </a:r>
            <a:r>
              <a:rPr lang="hu-HU" dirty="0"/>
              <a:t>Challenge</a:t>
            </a:r>
          </a:p>
        </p:txBody>
      </p:sp>
      <p:sp>
        <p:nvSpPr>
          <p:cNvPr id="5" name="Élőláb helye 3">
            <a:extLst>
              <a:ext uri="{FF2B5EF4-FFF2-40B4-BE49-F238E27FC236}">
                <a16:creationId xmlns="" xmlns:a16="http://schemas.microsoft.com/office/drawing/2014/main" id="{B8F31F28-5381-42E2-A89E-B13D35D7A60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6311900"/>
            <a:ext cx="4114800" cy="365125"/>
          </a:xfrm>
        </p:spPr>
        <p:txBody>
          <a:bodyPr/>
          <a:lstStyle/>
          <a:p>
            <a:r>
              <a:rPr lang="hu-HU" dirty="0"/>
              <a:t>Margit Dávid / RCISD</a:t>
            </a:r>
          </a:p>
        </p:txBody>
      </p:sp>
    </p:spTree>
    <p:extLst>
      <p:ext uri="{BB962C8B-B14F-4D97-AF65-F5344CB8AC3E}">
        <p14:creationId xmlns:p14="http://schemas.microsoft.com/office/powerpoint/2010/main" val="30125653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Élőláb hely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hu-HU" dirty="0"/>
              <a:t>Margit Dávid / RCISD</a:t>
            </a:r>
          </a:p>
        </p:txBody>
      </p:sp>
      <p:sp>
        <p:nvSpPr>
          <p:cNvPr id="6" name="Tartalom helye 5">
            <a:extLst>
              <a:ext uri="{FF2B5EF4-FFF2-40B4-BE49-F238E27FC236}">
                <a16:creationId xmlns="" xmlns:a16="http://schemas.microsoft.com/office/drawing/2014/main" id="{52B877D5-055C-4B02-906C-3DC29253FA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739239"/>
            <a:ext cx="10515600" cy="3742661"/>
          </a:xfrm>
        </p:spPr>
        <p:txBody>
          <a:bodyPr/>
          <a:lstStyle/>
          <a:p>
            <a:r>
              <a:rPr lang="hu-HU" dirty="0"/>
              <a:t>2 calls planned, </a:t>
            </a:r>
            <a:r>
              <a:rPr lang="hu-HU" dirty="0">
                <a:solidFill>
                  <a:srgbClr val="F48F01"/>
                </a:solidFill>
              </a:rPr>
              <a:t>4 calls </a:t>
            </a:r>
            <a:r>
              <a:rPr lang="hu-HU" dirty="0" smtClean="0">
                <a:solidFill>
                  <a:srgbClr val="F48F01"/>
                </a:solidFill>
              </a:rPr>
              <a:t>conducted</a:t>
            </a:r>
            <a:endParaRPr lang="hu-HU" dirty="0">
              <a:solidFill>
                <a:srgbClr val="F48F01"/>
              </a:solidFill>
            </a:endParaRPr>
          </a:p>
          <a:p>
            <a:r>
              <a:rPr lang="hu-HU" dirty="0" smtClean="0"/>
              <a:t>Applica</a:t>
            </a:r>
            <a:r>
              <a:rPr lang="en-US" dirty="0" err="1" smtClean="0"/>
              <a:t>tions</a:t>
            </a:r>
            <a:r>
              <a:rPr lang="hu-HU" dirty="0" smtClean="0"/>
              <a:t>:</a:t>
            </a:r>
            <a:endParaRPr lang="hu-HU" dirty="0"/>
          </a:p>
          <a:p>
            <a:pPr lvl="1"/>
            <a:r>
              <a:rPr lang="en-US" dirty="0" smtClean="0"/>
              <a:t>Target</a:t>
            </a:r>
            <a:r>
              <a:rPr lang="hu-HU" dirty="0" smtClean="0"/>
              <a:t>: 5</a:t>
            </a:r>
            <a:r>
              <a:rPr lang="en-US" dirty="0" smtClean="0"/>
              <a:t> grantees per </a:t>
            </a:r>
            <a:r>
              <a:rPr lang="en-US" dirty="0" err="1" smtClean="0"/>
              <a:t>EaP</a:t>
            </a:r>
            <a:r>
              <a:rPr lang="en-US" dirty="0" smtClean="0"/>
              <a:t> </a:t>
            </a:r>
            <a:r>
              <a:rPr lang="hu-HU" dirty="0" smtClean="0"/>
              <a:t>country: </a:t>
            </a:r>
            <a:r>
              <a:rPr lang="hu-HU" dirty="0" err="1" smtClean="0"/>
              <a:t>reached</a:t>
            </a:r>
            <a:endParaRPr lang="hu-HU" dirty="0"/>
          </a:p>
          <a:p>
            <a:pPr lvl="1"/>
            <a:r>
              <a:rPr lang="hu-HU" dirty="0">
                <a:solidFill>
                  <a:srgbClr val="F48F01"/>
                </a:solidFill>
              </a:rPr>
              <a:t>110</a:t>
            </a:r>
            <a:r>
              <a:rPr lang="hu-HU" dirty="0"/>
              <a:t> </a:t>
            </a:r>
            <a:r>
              <a:rPr lang="hu-HU" dirty="0" smtClean="0"/>
              <a:t>applications</a:t>
            </a:r>
            <a:r>
              <a:rPr lang="en-US" dirty="0" smtClean="0"/>
              <a:t> received</a:t>
            </a:r>
            <a:r>
              <a:rPr lang="hu-HU" dirty="0" smtClean="0"/>
              <a:t>: </a:t>
            </a:r>
            <a:r>
              <a:rPr lang="hu-HU" dirty="0">
                <a:solidFill>
                  <a:srgbClr val="F48F01"/>
                </a:solidFill>
              </a:rPr>
              <a:t>33 granted</a:t>
            </a:r>
            <a:r>
              <a:rPr lang="hu-HU" dirty="0"/>
              <a:t>, 77 not </a:t>
            </a:r>
            <a:r>
              <a:rPr lang="hu-HU" dirty="0" smtClean="0"/>
              <a:t>granted</a:t>
            </a:r>
            <a:r>
              <a:rPr lang="en-US" dirty="0" smtClean="0"/>
              <a:t>; </a:t>
            </a:r>
            <a:r>
              <a:rPr lang="en-US" dirty="0" smtClean="0">
                <a:solidFill>
                  <a:srgbClr val="F48F01"/>
                </a:solidFill>
              </a:rPr>
              <a:t>30% success </a:t>
            </a:r>
            <a:r>
              <a:rPr lang="en-US" dirty="0" smtClean="0">
                <a:solidFill>
                  <a:srgbClr val="F48F01"/>
                </a:solidFill>
              </a:rPr>
              <a:t>rate</a:t>
            </a:r>
            <a:endParaRPr lang="hu-HU" dirty="0">
              <a:solidFill>
                <a:srgbClr val="F48F01"/>
              </a:solidFill>
            </a:endParaRPr>
          </a:p>
        </p:txBody>
      </p:sp>
      <p:sp>
        <p:nvSpPr>
          <p:cNvPr id="7" name="Cím 1">
            <a:extLst>
              <a:ext uri="{FF2B5EF4-FFF2-40B4-BE49-F238E27FC236}">
                <a16:creationId xmlns="" xmlns:a16="http://schemas.microsoft.com/office/drawing/2014/main" id="{431A2755-F6BE-4695-80C2-C44DFE2A7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3953" y="365125"/>
            <a:ext cx="11220772" cy="1325563"/>
          </a:xfrm>
        </p:spPr>
        <p:txBody>
          <a:bodyPr/>
          <a:lstStyle/>
          <a:p>
            <a:r>
              <a:rPr lang="hu-HU" dirty="0" smtClean="0"/>
              <a:t>Grants </a:t>
            </a:r>
            <a:r>
              <a:rPr lang="hu-HU" dirty="0"/>
              <a:t>for networking </a:t>
            </a:r>
            <a:r>
              <a:rPr lang="hu-HU" dirty="0" smtClean="0"/>
              <a:t>– </a:t>
            </a:r>
            <a:r>
              <a:rPr lang="en-US" dirty="0" smtClean="0">
                <a:solidFill>
                  <a:srgbClr val="F48F01"/>
                </a:solidFill>
              </a:rPr>
              <a:t>implementation </a:t>
            </a:r>
            <a:r>
              <a:rPr lang="hu-HU" dirty="0" smtClean="0">
                <a:solidFill>
                  <a:srgbClr val="F48F01"/>
                </a:solidFill>
              </a:rPr>
              <a:t>overview</a:t>
            </a:r>
            <a:endParaRPr lang="hu-HU" dirty="0">
              <a:solidFill>
                <a:srgbClr val="F48F01"/>
              </a:solidFill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2142178378"/>
              </p:ext>
            </p:extLst>
          </p:nvPr>
        </p:nvGraphicFramePr>
        <p:xfrm>
          <a:off x="2085789" y="3697941"/>
          <a:ext cx="2674471" cy="248770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2611517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artalom helye 5">
            <a:extLst>
              <a:ext uri="{FF2B5EF4-FFF2-40B4-BE49-F238E27FC236}">
                <a16:creationId xmlns="" xmlns:a16="http://schemas.microsoft.com/office/drawing/2014/main" id="{52B877D5-055C-4B02-906C-3DC29253FA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461422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hu-HU" dirty="0"/>
              <a:t>By local partner, coordinator (CeRISS), task leader (RCISD</a:t>
            </a:r>
            <a:r>
              <a:rPr lang="hu-HU" dirty="0" smtClean="0"/>
              <a:t>)</a:t>
            </a:r>
            <a:endParaRPr lang="en-US" dirty="0" smtClean="0"/>
          </a:p>
          <a:p>
            <a:r>
              <a:rPr lang="en-US" dirty="0" smtClean="0"/>
              <a:t>Main criteria: Research performance; International cooperation activities; pertinence of the event to attend and of the activities envisaged there</a:t>
            </a:r>
            <a:endParaRPr lang="hu-HU" dirty="0"/>
          </a:p>
          <a:p>
            <a:pPr lvl="0"/>
            <a:r>
              <a:rPr lang="en-GB" dirty="0" smtClean="0"/>
              <a:t>Wherever possible, encouragement </a:t>
            </a:r>
            <a:r>
              <a:rPr lang="en-GB" dirty="0"/>
              <a:t>of</a:t>
            </a:r>
            <a:r>
              <a:rPr lang="hu-HU" dirty="0"/>
              <a:t>:</a:t>
            </a:r>
          </a:p>
          <a:p>
            <a:pPr lvl="1"/>
            <a:r>
              <a:rPr lang="en-GB" dirty="0" smtClean="0"/>
              <a:t>female </a:t>
            </a:r>
            <a:r>
              <a:rPr lang="en-GB" dirty="0"/>
              <a:t>researcher</a:t>
            </a:r>
            <a:r>
              <a:rPr lang="hu-HU" dirty="0"/>
              <a:t>s</a:t>
            </a:r>
          </a:p>
          <a:p>
            <a:pPr lvl="1"/>
            <a:r>
              <a:rPr lang="en-GB" dirty="0"/>
              <a:t>young researchers</a:t>
            </a:r>
            <a:endParaRPr lang="hu-HU" dirty="0"/>
          </a:p>
          <a:p>
            <a:pPr lvl="1"/>
            <a:r>
              <a:rPr lang="en-GB" dirty="0" smtClean="0"/>
              <a:t>researchers </a:t>
            </a:r>
            <a:r>
              <a:rPr lang="en-GB" dirty="0"/>
              <a:t>from </a:t>
            </a:r>
            <a:r>
              <a:rPr lang="en-GB" dirty="0" smtClean="0"/>
              <a:t>SMEs or Industry  </a:t>
            </a:r>
          </a:p>
          <a:p>
            <a:pPr lvl="1"/>
            <a:r>
              <a:rPr lang="en-GB" dirty="0" smtClean="0"/>
              <a:t>researchers </a:t>
            </a:r>
            <a:r>
              <a:rPr lang="en-GB" dirty="0"/>
              <a:t>who attend preparatory </a:t>
            </a:r>
            <a:r>
              <a:rPr lang="en-GB" dirty="0" smtClean="0"/>
              <a:t>meetings for H2020 applications with emphasis on SPIRE calls</a:t>
            </a:r>
            <a:endParaRPr lang="hu-HU" dirty="0"/>
          </a:p>
          <a:p>
            <a:pPr lvl="0"/>
            <a:r>
              <a:rPr lang="hu-HU" dirty="0" err="1"/>
              <a:t>Not</a:t>
            </a:r>
            <a:r>
              <a:rPr lang="hu-HU" dirty="0"/>
              <a:t> </a:t>
            </a:r>
            <a:r>
              <a:rPr lang="hu-HU" dirty="0" err="1"/>
              <a:t>granted</a:t>
            </a:r>
            <a:r>
              <a:rPr lang="hu-HU" dirty="0"/>
              <a:t> </a:t>
            </a:r>
            <a:r>
              <a:rPr lang="hu-HU" dirty="0" err="1"/>
              <a:t>under</a:t>
            </a:r>
            <a:r>
              <a:rPr lang="hu-HU" dirty="0"/>
              <a:t> </a:t>
            </a:r>
            <a:r>
              <a:rPr lang="en-GB" dirty="0" err="1"/>
              <a:t>IncoNet</a:t>
            </a:r>
            <a:r>
              <a:rPr lang="en-GB" dirty="0"/>
              <a:t> </a:t>
            </a:r>
            <a:r>
              <a:rPr lang="en-GB" dirty="0" err="1"/>
              <a:t>EaP</a:t>
            </a:r>
            <a:r>
              <a:rPr lang="en-GB" dirty="0"/>
              <a:t>, BILAT-UKR*AINA, Black Sea </a:t>
            </a:r>
            <a:r>
              <a:rPr lang="en-GB" dirty="0" smtClean="0"/>
              <a:t>projects</a:t>
            </a:r>
            <a:endParaRPr lang="hu-HU" dirty="0"/>
          </a:p>
        </p:txBody>
      </p:sp>
      <p:sp>
        <p:nvSpPr>
          <p:cNvPr id="5" name="Élőláb helye 3">
            <a:extLst>
              <a:ext uri="{FF2B5EF4-FFF2-40B4-BE49-F238E27FC236}">
                <a16:creationId xmlns="" xmlns:a16="http://schemas.microsoft.com/office/drawing/2014/main" id="{0E12F04C-6029-4F7E-B0C0-45E3BEC1808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4038600" y="6311900"/>
            <a:ext cx="4114800" cy="365125"/>
          </a:xfrm>
        </p:spPr>
        <p:txBody>
          <a:bodyPr/>
          <a:lstStyle/>
          <a:p>
            <a:r>
              <a:rPr lang="hu-HU" dirty="0"/>
              <a:t>Margit Dávid / RCISD</a:t>
            </a:r>
          </a:p>
        </p:txBody>
      </p:sp>
      <p:sp>
        <p:nvSpPr>
          <p:cNvPr id="9" name="Cím 1">
            <a:extLst>
              <a:ext uri="{FF2B5EF4-FFF2-40B4-BE49-F238E27FC236}">
                <a16:creationId xmlns="" xmlns:a16="http://schemas.microsoft.com/office/drawing/2014/main" id="{90E7AD78-F9B2-4672-A044-99AA7C36CD41}"/>
              </a:ext>
            </a:extLst>
          </p:cNvPr>
          <p:cNvSpPr txBox="1">
            <a:spLocks/>
          </p:cNvSpPr>
          <p:nvPr/>
        </p:nvSpPr>
        <p:spPr>
          <a:xfrm>
            <a:off x="990600" y="19981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hu-HU" sz="4400" b="1" kern="1200" baseline="0">
                <a:solidFill>
                  <a:srgbClr val="65A2C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/>
              <a:t>Grants </a:t>
            </a:r>
            <a:r>
              <a:rPr lang="en-US" dirty="0"/>
              <a:t>for networking </a:t>
            </a:r>
            <a:r>
              <a:rPr lang="en-US" dirty="0" smtClean="0"/>
              <a:t>– </a:t>
            </a:r>
            <a:r>
              <a:rPr lang="hu-HU" dirty="0" smtClean="0">
                <a:solidFill>
                  <a:srgbClr val="F48F01"/>
                </a:solidFill>
              </a:rPr>
              <a:t>evaluation</a:t>
            </a:r>
            <a:r>
              <a:rPr lang="en-US" dirty="0" smtClean="0">
                <a:solidFill>
                  <a:srgbClr val="F48F01"/>
                </a:solidFill>
              </a:rPr>
              <a:t> procedure</a:t>
            </a:r>
            <a:endParaRPr lang="en-US" dirty="0">
              <a:solidFill>
                <a:srgbClr val="F48F0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5396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Élőláb helye 3">
            <a:extLst>
              <a:ext uri="{FF2B5EF4-FFF2-40B4-BE49-F238E27FC236}">
                <a16:creationId xmlns="" xmlns:a16="http://schemas.microsoft.com/office/drawing/2014/main" id="{0EEE590D-DC3B-4376-BA3A-3C9DDA75D30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hu-HU"/>
              <a:t>Name / Institution</a:t>
            </a:r>
            <a:endParaRPr lang="hu-HU" dirty="0"/>
          </a:p>
        </p:txBody>
      </p:sp>
      <p:pic>
        <p:nvPicPr>
          <p:cNvPr id="5" name="Kép 4">
            <a:extLst>
              <a:ext uri="{FF2B5EF4-FFF2-40B4-BE49-F238E27FC236}">
                <a16:creationId xmlns="" xmlns:a16="http://schemas.microsoft.com/office/drawing/2014/main" id="{7AF5383A-77FE-4D57-BEDF-F65D897308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2295" y="180975"/>
            <a:ext cx="7647409" cy="6609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2468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artalom helye 2">
            <a:extLst>
              <a:ext uri="{FF2B5EF4-FFF2-40B4-BE49-F238E27FC236}">
                <a16:creationId xmlns="" xmlns:a16="http://schemas.microsoft.com/office/drawing/2014/main" id="{31E23B27-465D-4396-A349-CECC6AA8AF7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1190" y="980968"/>
            <a:ext cx="10710620" cy="4351338"/>
          </a:xfrm>
        </p:spPr>
        <p:txBody>
          <a:bodyPr/>
          <a:lstStyle/>
          <a:p>
            <a:r>
              <a:rPr lang="hu-HU" dirty="0">
                <a:solidFill>
                  <a:srgbClr val="F48F01"/>
                </a:solidFill>
              </a:rPr>
              <a:t>Interviews</a:t>
            </a:r>
            <a:r>
              <a:rPr lang="hu-HU" dirty="0"/>
              <a:t> with 7 </a:t>
            </a:r>
            <a:r>
              <a:rPr lang="hu-HU" dirty="0" smtClean="0"/>
              <a:t>grantees</a:t>
            </a:r>
            <a:r>
              <a:rPr lang="en-US" dirty="0" smtClean="0"/>
              <a:t>; </a:t>
            </a:r>
            <a:r>
              <a:rPr lang="hu-HU" dirty="0" smtClean="0">
                <a:solidFill>
                  <a:srgbClr val="F48F01"/>
                </a:solidFill>
              </a:rPr>
              <a:t>Vlog</a:t>
            </a:r>
            <a:r>
              <a:rPr lang="hu-HU" dirty="0" smtClean="0"/>
              <a:t> </a:t>
            </a:r>
            <a:r>
              <a:rPr lang="hu-HU" dirty="0"/>
              <a:t>about their </a:t>
            </a:r>
            <a:r>
              <a:rPr lang="hu-HU" dirty="0" smtClean="0"/>
              <a:t>trip</a:t>
            </a:r>
            <a:endParaRPr lang="en-US" dirty="0" smtClean="0"/>
          </a:p>
          <a:p>
            <a:r>
              <a:rPr lang="en-US" dirty="0" smtClean="0">
                <a:solidFill>
                  <a:srgbClr val="F48F01"/>
                </a:solidFill>
              </a:rPr>
              <a:t>Key messages:</a:t>
            </a:r>
          </a:p>
          <a:p>
            <a:pPr lvl="1"/>
            <a:r>
              <a:rPr lang="en-US" sz="2000" dirty="0"/>
              <a:t>BEs: great possibility to extend network</a:t>
            </a:r>
          </a:p>
          <a:p>
            <a:pPr marL="685800" lvl="2">
              <a:spcBef>
                <a:spcPts val="1000"/>
              </a:spcBef>
            </a:pPr>
            <a:r>
              <a:rPr lang="hu-HU" dirty="0"/>
              <a:t>PM: effective way of proposing, </a:t>
            </a:r>
            <a:r>
              <a:rPr lang="en-US" dirty="0"/>
              <a:t>still </a:t>
            </a:r>
            <a:r>
              <a:rPr lang="hu-HU" dirty="0"/>
              <a:t>hard </a:t>
            </a:r>
            <a:r>
              <a:rPr lang="hu-HU" dirty="0"/>
              <a:t>to </a:t>
            </a:r>
            <a:r>
              <a:rPr lang="en-US" dirty="0"/>
              <a:t>enter </a:t>
            </a:r>
            <a:r>
              <a:rPr lang="hu-HU" dirty="0"/>
              <a:t>consortia </a:t>
            </a:r>
            <a:endParaRPr lang="hu-HU" dirty="0"/>
          </a:p>
          <a:p>
            <a:pPr marL="0" indent="0">
              <a:buNone/>
            </a:pPr>
            <a:endParaRPr lang="hu-HU" dirty="0"/>
          </a:p>
        </p:txBody>
      </p:sp>
      <p:sp>
        <p:nvSpPr>
          <p:cNvPr id="4" name="Élőláb helye 3">
            <a:extLst>
              <a:ext uri="{FF2B5EF4-FFF2-40B4-BE49-F238E27FC236}">
                <a16:creationId xmlns="" xmlns:a16="http://schemas.microsoft.com/office/drawing/2014/main" id="{9B9F25C9-A52A-44C4-89EF-8B04698DCF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hu-HU" dirty="0"/>
              <a:t>Margit Dávid / RCISD</a:t>
            </a:r>
          </a:p>
        </p:txBody>
      </p:sp>
      <p:sp>
        <p:nvSpPr>
          <p:cNvPr id="5" name="Cím 1">
            <a:extLst>
              <a:ext uri="{FF2B5EF4-FFF2-40B4-BE49-F238E27FC236}">
                <a16:creationId xmlns="" xmlns:a16="http://schemas.microsoft.com/office/drawing/2014/main" id="{9F531CC3-F3E5-4E57-925C-D13CC58F6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-68819"/>
            <a:ext cx="10515600" cy="1325563"/>
          </a:xfrm>
        </p:spPr>
        <p:txBody>
          <a:bodyPr/>
          <a:lstStyle/>
          <a:p>
            <a:r>
              <a:rPr lang="hu-HU" dirty="0" smtClean="0"/>
              <a:t>Grants </a:t>
            </a:r>
            <a:r>
              <a:rPr lang="hu-HU" dirty="0"/>
              <a:t>for networking – </a:t>
            </a:r>
            <a:r>
              <a:rPr lang="en-US" dirty="0" smtClean="0">
                <a:solidFill>
                  <a:srgbClr val="F48F01"/>
                </a:solidFill>
              </a:rPr>
              <a:t>output</a:t>
            </a:r>
            <a:endParaRPr lang="hu-HU" dirty="0">
              <a:solidFill>
                <a:srgbClr val="F48F01"/>
              </a:solidFill>
            </a:endParaRPr>
          </a:p>
        </p:txBody>
      </p:sp>
      <p:pic>
        <p:nvPicPr>
          <p:cNvPr id="6" name="Kép 5">
            <a:extLst>
              <a:ext uri="{FF2B5EF4-FFF2-40B4-BE49-F238E27FC236}">
                <a16:creationId xmlns="" xmlns:a16="http://schemas.microsoft.com/office/drawing/2014/main" id="{DD622A8C-A712-4D7C-AE43-E0F216EF849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1250" t="22635" r="32238" b="9931"/>
          <a:stretch/>
        </p:blipFill>
        <p:spPr>
          <a:xfrm>
            <a:off x="8153400" y="1246150"/>
            <a:ext cx="3795823" cy="5430875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1341" y="2883820"/>
            <a:ext cx="4717297" cy="3793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820082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/>
          <p:cNvSpPr txBox="1"/>
          <p:nvPr/>
        </p:nvSpPr>
        <p:spPr>
          <a:xfrm>
            <a:off x="1279361" y="3554140"/>
            <a:ext cx="9917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cap="all" dirty="0" smtClean="0">
                <a:solidFill>
                  <a:schemeClr val="accent1">
                    <a:lumMod val="50000"/>
                  </a:schemeClr>
                </a:solidFill>
              </a:rPr>
              <a:t>My SUCCESS STORY WITH </a:t>
            </a:r>
            <a:r>
              <a:rPr lang="en-US" sz="2800" b="1" cap="all" dirty="0" err="1" smtClean="0">
                <a:solidFill>
                  <a:schemeClr val="accent1">
                    <a:lumMod val="50000"/>
                  </a:schemeClr>
                </a:solidFill>
              </a:rPr>
              <a:t>E</a:t>
            </a:r>
            <a:r>
              <a:rPr lang="en-US" sz="2800" b="1" dirty="0" err="1" smtClean="0">
                <a:solidFill>
                  <a:schemeClr val="accent1">
                    <a:lumMod val="50000"/>
                  </a:schemeClr>
                </a:solidFill>
              </a:rPr>
              <a:t>a</a:t>
            </a:r>
            <a:r>
              <a:rPr lang="en-US" sz="2800" b="1" cap="all" dirty="0" err="1" smtClean="0">
                <a:solidFill>
                  <a:schemeClr val="accent1">
                    <a:lumMod val="50000"/>
                  </a:schemeClr>
                </a:solidFill>
              </a:rPr>
              <a:t>P</a:t>
            </a:r>
            <a:r>
              <a:rPr lang="en-US" sz="2800" b="1" cap="all" dirty="0" smtClean="0">
                <a:solidFill>
                  <a:schemeClr val="accent1">
                    <a:lumMod val="50000"/>
                  </a:schemeClr>
                </a:solidFill>
              </a:rPr>
              <a:t> AND </a:t>
            </a:r>
            <a:r>
              <a:rPr lang="en-US" sz="2800" b="1" cap="all" dirty="0" err="1" smtClean="0">
                <a:solidFill>
                  <a:schemeClr val="accent1">
                    <a:lumMod val="50000"/>
                  </a:schemeClr>
                </a:solidFill>
              </a:rPr>
              <a:t>hORIZON</a:t>
            </a:r>
            <a:r>
              <a:rPr lang="hu-HU" sz="2800" b="1" cap="all" dirty="0" smtClean="0">
                <a:solidFill>
                  <a:schemeClr val="accent1">
                    <a:lumMod val="50000"/>
                  </a:schemeClr>
                </a:solidFill>
              </a:rPr>
              <a:t>2020</a:t>
            </a:r>
            <a:endParaRPr lang="hu-HU" sz="3600" b="1" kern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2587604" y="4281368"/>
            <a:ext cx="7945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kern="1200" dirty="0" smtClean="0">
                <a:solidFill>
                  <a:srgbClr val="65A2C1"/>
                </a:solidFill>
              </a:rPr>
              <a:t>Konstantin Yenkoyan, </a:t>
            </a:r>
            <a:r>
              <a:rPr lang="en-US" b="1" dirty="0">
                <a:solidFill>
                  <a:srgbClr val="65A2C1"/>
                </a:solidFill>
              </a:rPr>
              <a:t>MD, </a:t>
            </a:r>
            <a:r>
              <a:rPr lang="en-US" b="1" dirty="0" err="1">
                <a:solidFill>
                  <a:srgbClr val="65A2C1"/>
                </a:solidFill>
              </a:rPr>
              <a:t>Ph.D</a:t>
            </a:r>
            <a:r>
              <a:rPr lang="en-US" b="1" dirty="0">
                <a:solidFill>
                  <a:srgbClr val="65A2C1"/>
                </a:solidFill>
              </a:rPr>
              <a:t>, </a:t>
            </a:r>
            <a:r>
              <a:rPr lang="en-US" b="1" dirty="0" err="1">
                <a:solidFill>
                  <a:srgbClr val="65A2C1"/>
                </a:solidFill>
              </a:rPr>
              <a:t>D.Sci</a:t>
            </a:r>
            <a:r>
              <a:rPr lang="en-US" b="1" dirty="0">
                <a:solidFill>
                  <a:srgbClr val="65A2C1"/>
                </a:solidFill>
              </a:rPr>
              <a:t>. Professor</a:t>
            </a:r>
          </a:p>
          <a:p>
            <a:r>
              <a:rPr lang="en-US" b="1" dirty="0">
                <a:solidFill>
                  <a:srgbClr val="65A2C1"/>
                </a:solidFill>
              </a:rPr>
              <a:t>Head of Neuroscience Laboratory , Vice-Rector for Science, </a:t>
            </a:r>
          </a:p>
          <a:p>
            <a:r>
              <a:rPr lang="en-US" b="1" dirty="0">
                <a:solidFill>
                  <a:srgbClr val="65A2C1"/>
                </a:solidFill>
              </a:rPr>
              <a:t>Horizon 2020 COBRAIN Project Coordinator </a:t>
            </a:r>
          </a:p>
          <a:p>
            <a:r>
              <a:rPr lang="en-US" b="1" dirty="0">
                <a:solidFill>
                  <a:srgbClr val="65A2C1"/>
                </a:solidFill>
              </a:rPr>
              <a:t>Yerevan State Medical University after </a:t>
            </a:r>
            <a:r>
              <a:rPr lang="en-US" b="1" dirty="0" err="1">
                <a:solidFill>
                  <a:srgbClr val="65A2C1"/>
                </a:solidFill>
              </a:rPr>
              <a:t>Mkhitar</a:t>
            </a:r>
            <a:r>
              <a:rPr lang="en-US" b="1" dirty="0">
                <a:solidFill>
                  <a:srgbClr val="65A2C1"/>
                </a:solidFill>
              </a:rPr>
              <a:t> </a:t>
            </a:r>
            <a:r>
              <a:rPr lang="en-US" b="1" dirty="0" err="1">
                <a:solidFill>
                  <a:srgbClr val="65A2C1"/>
                </a:solidFill>
              </a:rPr>
              <a:t>Heratsi</a:t>
            </a:r>
            <a:r>
              <a:rPr lang="en-US" b="1" dirty="0">
                <a:solidFill>
                  <a:srgbClr val="65A2C1"/>
                </a:solidFill>
              </a:rPr>
              <a:t> </a:t>
            </a:r>
          </a:p>
        </p:txBody>
      </p:sp>
      <p:sp>
        <p:nvSpPr>
          <p:cNvPr id="6" name="Szövegdoboz 5"/>
          <p:cNvSpPr txBox="1"/>
          <p:nvPr/>
        </p:nvSpPr>
        <p:spPr>
          <a:xfrm>
            <a:off x="3700869" y="5608438"/>
            <a:ext cx="44301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 dirty="0" err="1">
                <a:solidFill>
                  <a:schemeClr val="accent1">
                    <a:lumMod val="50000"/>
                  </a:schemeClr>
                </a:solidFill>
              </a:rPr>
              <a:t>EaP</a:t>
            </a:r>
            <a:r>
              <a:rPr lang="en-GB" sz="2000" b="1" dirty="0">
                <a:solidFill>
                  <a:schemeClr val="accent1">
                    <a:lumMod val="50000"/>
                  </a:schemeClr>
                </a:solidFill>
              </a:rPr>
              <a:t> PLUS project’s final conference</a:t>
            </a:r>
            <a:endParaRPr lang="ru-RU" sz="2000" dirty="0">
              <a:solidFill>
                <a:schemeClr val="accent1">
                  <a:lumMod val="50000"/>
                </a:schemeClr>
              </a:solidFill>
            </a:endParaRPr>
          </a:p>
          <a:p>
            <a:pPr algn="ctr"/>
            <a:r>
              <a:rPr lang="en-GB" sz="2000" dirty="0">
                <a:solidFill>
                  <a:schemeClr val="accent1">
                    <a:lumMod val="50000"/>
                  </a:schemeClr>
                </a:solidFill>
              </a:rPr>
              <a:t>Brussels, 11 June 2019</a:t>
            </a:r>
            <a:endParaRPr lang="hu-HU" sz="2000" b="0" i="1" kern="12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81" r="22650"/>
          <a:stretch/>
        </p:blipFill>
        <p:spPr>
          <a:xfrm>
            <a:off x="121920" y="5419010"/>
            <a:ext cx="1351280" cy="1229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0091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1600" y="222885"/>
            <a:ext cx="9794240" cy="182943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l"/>
            <a:r>
              <a:rPr lang="en-GB" sz="3600" i="1" dirty="0">
                <a:solidFill>
                  <a:schemeClr val="accent1">
                    <a:lumMod val="75000"/>
                  </a:schemeClr>
                </a:solidFill>
              </a:rPr>
              <a:t>“</a:t>
            </a:r>
            <a:r>
              <a:rPr lang="hu-HU" sz="3600" cap="all" dirty="0">
                <a:solidFill>
                  <a:schemeClr val="accent1">
                    <a:lumMod val="75000"/>
                  </a:schemeClr>
                </a:solidFill>
              </a:rPr>
              <a:t>Preparatory meeting for </a:t>
            </a:r>
            <a:r>
              <a:rPr lang="hu-HU" sz="3600" cap="all" dirty="0" smtClean="0">
                <a:solidFill>
                  <a:schemeClr val="accent1">
                    <a:lumMod val="75000"/>
                  </a:schemeClr>
                </a:solidFill>
              </a:rPr>
              <a:t>Horizon2020 </a:t>
            </a:r>
            <a:r>
              <a:rPr lang="hu-HU" sz="3600" cap="all" dirty="0">
                <a:solidFill>
                  <a:schemeClr val="accent1">
                    <a:lumMod val="75000"/>
                  </a:schemeClr>
                </a:solidFill>
              </a:rPr>
              <a:t>TWINNING project proposal</a:t>
            </a:r>
            <a:r>
              <a:rPr lang="hu-HU" sz="3600" cap="all" dirty="0" smtClean="0">
                <a:solidFill>
                  <a:schemeClr val="accent1">
                    <a:lumMod val="75000"/>
                  </a:schemeClr>
                </a:solidFill>
              </a:rPr>
              <a:t>”</a:t>
            </a:r>
            <a:r>
              <a:rPr lang="en-US" sz="3600" cap="all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en-US" sz="3600" cap="all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en-GB" sz="3100" dirty="0">
                <a:solidFill>
                  <a:srgbClr val="002060"/>
                </a:solidFill>
              </a:rPr>
              <a:t>Grant for networking to facilitate the participation of </a:t>
            </a:r>
            <a:r>
              <a:rPr lang="en-GB" sz="3100" dirty="0" err="1">
                <a:solidFill>
                  <a:srgbClr val="002060"/>
                </a:solidFill>
              </a:rPr>
              <a:t>EaP</a:t>
            </a:r>
            <a:r>
              <a:rPr lang="en-GB" sz="3100" dirty="0">
                <a:solidFill>
                  <a:srgbClr val="002060"/>
                </a:solidFill>
              </a:rPr>
              <a:t> countries </a:t>
            </a:r>
            <a:r>
              <a:rPr lang="en-GB" sz="3100" dirty="0" smtClean="0">
                <a:solidFill>
                  <a:srgbClr val="002060"/>
                </a:solidFill>
              </a:rPr>
              <a:t>in </a:t>
            </a:r>
            <a:r>
              <a:rPr lang="en-GB" sz="3100" dirty="0">
                <a:solidFill>
                  <a:srgbClr val="002060"/>
                </a:solidFill>
              </a:rPr>
              <a:t>preparatory meeting</a:t>
            </a:r>
            <a:endParaRPr lang="hu-HU" sz="3100" dirty="0">
              <a:solidFill>
                <a:srgbClr val="002060"/>
              </a:solidFill>
            </a:endParaRP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680720" y="2377440"/>
            <a:ext cx="4998720" cy="323088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>
              <a:buNone/>
            </a:pPr>
            <a:r>
              <a:rPr lang="en-GB" b="1" i="1" dirty="0">
                <a:solidFill>
                  <a:srgbClr val="002060"/>
                </a:solidFill>
              </a:rPr>
              <a:t>August </a:t>
            </a:r>
            <a:r>
              <a:rPr lang="en-GB" b="1" i="1" dirty="0" smtClean="0">
                <a:solidFill>
                  <a:srgbClr val="002060"/>
                </a:solidFill>
              </a:rPr>
              <a:t>1-5, 2017</a:t>
            </a:r>
          </a:p>
          <a:p>
            <a:pPr marL="0" indent="0">
              <a:buNone/>
            </a:pPr>
            <a:r>
              <a:rPr lang="en-GB" dirty="0" err="1">
                <a:solidFill>
                  <a:srgbClr val="002060"/>
                </a:solidFill>
              </a:rPr>
              <a:t>Eberhard</a:t>
            </a:r>
            <a:r>
              <a:rPr lang="en-GB" dirty="0">
                <a:solidFill>
                  <a:srgbClr val="002060"/>
                </a:solidFill>
              </a:rPr>
              <a:t> </a:t>
            </a:r>
            <a:r>
              <a:rPr lang="en-GB" dirty="0" err="1">
                <a:solidFill>
                  <a:srgbClr val="002060"/>
                </a:solidFill>
              </a:rPr>
              <a:t>Karls</a:t>
            </a:r>
            <a:r>
              <a:rPr lang="en-GB" dirty="0">
                <a:solidFill>
                  <a:srgbClr val="002060"/>
                </a:solidFill>
              </a:rPr>
              <a:t> University of Tubingen</a:t>
            </a:r>
            <a:r>
              <a:rPr lang="hu-HU" dirty="0" smtClean="0">
                <a:solidFill>
                  <a:srgbClr val="002060"/>
                </a:solidFill>
              </a:rPr>
              <a:t>, </a:t>
            </a:r>
            <a:r>
              <a:rPr lang="hu-HU" dirty="0">
                <a:solidFill>
                  <a:srgbClr val="002060"/>
                </a:solidFill>
              </a:rPr>
              <a:t>Germany</a:t>
            </a:r>
            <a:endParaRPr lang="en-GB" b="1" i="1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b="1" cap="all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endParaRPr lang="en-GB" sz="100" b="1" cap="all" dirty="0" smtClean="0">
              <a:solidFill>
                <a:srgbClr val="002060"/>
              </a:solidFill>
            </a:endParaRPr>
          </a:p>
          <a:p>
            <a:pPr marL="0" indent="0">
              <a:buNone/>
            </a:pPr>
            <a:r>
              <a:rPr lang="en-GB" b="1" cap="all" dirty="0" err="1" smtClean="0">
                <a:solidFill>
                  <a:srgbClr val="002060"/>
                </a:solidFill>
              </a:rPr>
              <a:t>Lusine</a:t>
            </a:r>
            <a:r>
              <a:rPr lang="en-GB" b="1" cap="all" dirty="0" smtClean="0">
                <a:solidFill>
                  <a:srgbClr val="002060"/>
                </a:solidFill>
              </a:rPr>
              <a:t> </a:t>
            </a:r>
            <a:r>
              <a:rPr lang="en-GB" b="1" cap="all" dirty="0" err="1" smtClean="0">
                <a:solidFill>
                  <a:srgbClr val="002060"/>
                </a:solidFill>
              </a:rPr>
              <a:t>Danielyan</a:t>
            </a:r>
            <a:r>
              <a:rPr lang="en-GB" b="1" cap="all" dirty="0" smtClean="0">
                <a:solidFill>
                  <a:srgbClr val="002060"/>
                </a:solidFill>
              </a:rPr>
              <a:t>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Konstantin Yenkoyan</a:t>
            </a:r>
            <a:r>
              <a:rPr lang="hu-HU" dirty="0" smtClean="0"/>
              <a:t>/ </a:t>
            </a:r>
            <a:r>
              <a:rPr lang="en-US" dirty="0" smtClean="0"/>
              <a:t>Yerevan State Medical University</a:t>
            </a:r>
            <a:endParaRPr lang="hu-HU" dirty="0"/>
          </a:p>
        </p:txBody>
      </p:sp>
      <p:sp>
        <p:nvSpPr>
          <p:cNvPr id="5" name="Tartalom helye 2"/>
          <p:cNvSpPr txBox="1">
            <a:spLocks/>
          </p:cNvSpPr>
          <p:nvPr/>
        </p:nvSpPr>
        <p:spPr>
          <a:xfrm>
            <a:off x="5969000" y="2384424"/>
            <a:ext cx="5735320" cy="323405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rgbClr val="65A2C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rgbClr val="65A2C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rgbClr val="65A2C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65A2C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65A2C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b="1" i="1" dirty="0" smtClean="0">
                <a:solidFill>
                  <a:srgbClr val="002060"/>
                </a:solidFill>
              </a:rPr>
              <a:t>August 9-13, 2017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hu-HU" dirty="0" smtClean="0">
                <a:solidFill>
                  <a:srgbClr val="002060"/>
                </a:solidFill>
              </a:rPr>
              <a:t>Karolinska Institute, Sweden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GB" b="1" cap="all" dirty="0" smtClean="0">
              <a:solidFill>
                <a:srgbClr val="00206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GB" b="1" cap="all" dirty="0" smtClean="0">
              <a:solidFill>
                <a:srgbClr val="00206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GB" b="1" cap="all" dirty="0" err="1" smtClean="0">
                <a:solidFill>
                  <a:srgbClr val="002060"/>
                </a:solidFill>
              </a:rPr>
              <a:t>Souren</a:t>
            </a:r>
            <a:r>
              <a:rPr lang="en-GB" b="1" cap="all" dirty="0" smtClean="0">
                <a:solidFill>
                  <a:srgbClr val="002060"/>
                </a:solidFill>
              </a:rPr>
              <a:t> </a:t>
            </a:r>
            <a:r>
              <a:rPr lang="en-GB" b="1" cap="all" dirty="0" err="1" smtClean="0">
                <a:solidFill>
                  <a:srgbClr val="002060"/>
                </a:solidFill>
              </a:rPr>
              <a:t>Mkrtchian</a:t>
            </a:r>
            <a:endParaRPr lang="ru-RU" dirty="0" smtClean="0">
              <a:solidFill>
                <a:srgbClr val="002060"/>
              </a:solidFill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hu-H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9200" y="142240"/>
            <a:ext cx="1879600" cy="187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12806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041" y="1335255"/>
            <a:ext cx="3393067" cy="25448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74108" y="522455"/>
            <a:ext cx="2953340" cy="393778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9291" y="1335255"/>
            <a:ext cx="2571750" cy="3429000"/>
          </a:xfrm>
          <a:prstGeom prst="rect">
            <a:avLst/>
          </a:prstGeom>
        </p:spPr>
      </p:pic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1600" y="222885"/>
            <a:ext cx="11825848" cy="1097915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l"/>
            <a:r>
              <a:rPr lang="en-GB" sz="3600" i="1" dirty="0">
                <a:solidFill>
                  <a:schemeClr val="accent1">
                    <a:lumMod val="75000"/>
                  </a:schemeClr>
                </a:solidFill>
              </a:rPr>
              <a:t>“</a:t>
            </a:r>
            <a:r>
              <a:rPr lang="hu-HU" sz="3600" cap="all" dirty="0">
                <a:solidFill>
                  <a:schemeClr val="accent1">
                    <a:lumMod val="75000"/>
                  </a:schemeClr>
                </a:solidFill>
              </a:rPr>
              <a:t>Preparatory meeting for </a:t>
            </a:r>
            <a:r>
              <a:rPr lang="hu-HU" sz="3600" cap="all" dirty="0" smtClean="0">
                <a:solidFill>
                  <a:schemeClr val="accent1">
                    <a:lumMod val="75000"/>
                  </a:schemeClr>
                </a:solidFill>
              </a:rPr>
              <a:t>Horizon2020 </a:t>
            </a:r>
            <a:r>
              <a:rPr lang="hu-HU" sz="3600" cap="all" dirty="0">
                <a:solidFill>
                  <a:schemeClr val="accent1">
                    <a:lumMod val="75000"/>
                  </a:schemeClr>
                </a:solidFill>
              </a:rPr>
              <a:t>TWINNING project proposal</a:t>
            </a:r>
            <a:r>
              <a:rPr lang="hu-HU" sz="3600" cap="all" dirty="0" smtClean="0">
                <a:solidFill>
                  <a:schemeClr val="accent1">
                    <a:lumMod val="75000"/>
                  </a:schemeClr>
                </a:solidFill>
              </a:rPr>
              <a:t>”</a:t>
            </a:r>
            <a:endParaRPr lang="hu-HU" sz="3100" dirty="0">
              <a:solidFill>
                <a:srgbClr val="002060"/>
              </a:solidFill>
            </a:endParaRPr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 smtClean="0"/>
              <a:t>Konstantin Yenkoyan</a:t>
            </a:r>
            <a:r>
              <a:rPr lang="hu-HU" dirty="0" smtClean="0"/>
              <a:t>/ </a:t>
            </a:r>
            <a:r>
              <a:rPr lang="en-US" dirty="0" smtClean="0"/>
              <a:t>Yerevan State Medical University</a:t>
            </a:r>
            <a:endParaRPr lang="hu-HU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081" y="1391920"/>
            <a:ext cx="3620160" cy="27151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66"/>
          <a:stretch/>
        </p:blipFill>
        <p:spPr>
          <a:xfrm>
            <a:off x="132081" y="3656030"/>
            <a:ext cx="3474719" cy="212740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70"/>
          <a:stretch/>
        </p:blipFill>
        <p:spPr>
          <a:xfrm>
            <a:off x="8371056" y="3680705"/>
            <a:ext cx="3556392" cy="207326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6800" y="3562199"/>
            <a:ext cx="4764256" cy="2191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3822233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336</TotalTime>
  <Words>986</Words>
  <Application>Microsoft Office PowerPoint</Application>
  <PresentationFormat>Szélesvásznú</PresentationFormat>
  <Paragraphs>151</Paragraphs>
  <Slides>18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5</vt:i4>
      </vt:variant>
      <vt:variant>
        <vt:lpstr>Téma</vt:lpstr>
      </vt:variant>
      <vt:variant>
        <vt:i4>1</vt:i4>
      </vt:variant>
      <vt:variant>
        <vt:lpstr>Diacímek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Times New Roman</vt:lpstr>
      <vt:lpstr>Wingdings</vt:lpstr>
      <vt:lpstr>1_Office-téma</vt:lpstr>
      <vt:lpstr>PowerPoint bemutató</vt:lpstr>
      <vt:lpstr>Grants for networking – aim of the Task</vt:lpstr>
      <vt:lpstr>Grants for networking – implementation overview</vt:lpstr>
      <vt:lpstr>PowerPoint bemutató</vt:lpstr>
      <vt:lpstr>PowerPoint bemutató</vt:lpstr>
      <vt:lpstr>Grants for networking – output</vt:lpstr>
      <vt:lpstr>PowerPoint bemutató</vt:lpstr>
      <vt:lpstr>“Preparatory meeting for Horizon2020 TWINNING project proposal” Grant for networking to facilitate the participation of EaP countries in preparatory meeting</vt:lpstr>
      <vt:lpstr>“Preparatory meeting for Horizon2020 TWINNING project proposal”</vt:lpstr>
      <vt:lpstr>COBRAIN Horizon2020 TWINNING project</vt:lpstr>
      <vt:lpstr>PowerPoint bemutató</vt:lpstr>
      <vt:lpstr>Thank you for your attention!</vt:lpstr>
      <vt:lpstr>PowerPoint bemutató</vt:lpstr>
      <vt:lpstr>EaP PLUS Grantee:  Let's get acquainted</vt:lpstr>
      <vt:lpstr>EaP PLUS Grantee:  My current research</vt:lpstr>
      <vt:lpstr>EaP PLUS Grantee:  The grant I have got</vt:lpstr>
      <vt:lpstr>EaP PLUS Grantee:  Results and perspectives</vt:lpstr>
      <vt:lpstr>Thank you for your attention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András</dc:creator>
  <cp:lastModifiedBy>DM3</cp:lastModifiedBy>
  <cp:revision>28</cp:revision>
  <dcterms:created xsi:type="dcterms:W3CDTF">2016-11-29T20:08:21Z</dcterms:created>
  <dcterms:modified xsi:type="dcterms:W3CDTF">2019-06-10T03:35:58Z</dcterms:modified>
</cp:coreProperties>
</file>