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sldIdLst>
    <p:sldId id="259" r:id="rId2"/>
    <p:sldId id="339" r:id="rId3"/>
    <p:sldId id="268" r:id="rId4"/>
    <p:sldId id="270" r:id="rId5"/>
    <p:sldId id="329" r:id="rId6"/>
    <p:sldId id="327" r:id="rId7"/>
    <p:sldId id="328" r:id="rId8"/>
    <p:sldId id="325" r:id="rId9"/>
    <p:sldId id="331" r:id="rId10"/>
    <p:sldId id="335" r:id="rId11"/>
    <p:sldId id="333" r:id="rId12"/>
    <p:sldId id="317" r:id="rId13"/>
    <p:sldId id="341" r:id="rId14"/>
    <p:sldId id="269" r:id="rId15"/>
    <p:sldId id="326" r:id="rId16"/>
    <p:sldId id="337" r:id="rId17"/>
    <p:sldId id="258" r:id="rId18"/>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5A2C1"/>
    <a:srgbClr val="F29D27"/>
    <a:srgbClr val="000000"/>
    <a:srgbClr val="BAD5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660"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E146B-76CA-448D-B4D9-CB20DCFBDCB4}" type="datetimeFigureOut">
              <a:rPr lang="hu-HU" smtClean="0"/>
              <a:t>2019. 06. 10.</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43FE42-2B79-4B7F-891A-34F333CBD0A4}" type="slidenum">
              <a:rPr lang="hu-HU" smtClean="0"/>
              <a:t>‹N°›</a:t>
            </a:fld>
            <a:endParaRPr lang="hu-HU"/>
          </a:p>
        </p:txBody>
      </p:sp>
    </p:spTree>
    <p:extLst>
      <p:ext uri="{BB962C8B-B14F-4D97-AF65-F5344CB8AC3E}">
        <p14:creationId xmlns:p14="http://schemas.microsoft.com/office/powerpoint/2010/main" val="2017314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pic>
        <p:nvPicPr>
          <p:cNvPr id="3" name="Kép 2"/>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12278" y="0"/>
            <a:ext cx="9050216" cy="4525108"/>
          </a:xfrm>
          <a:prstGeom prst="rect">
            <a:avLst/>
          </a:prstGeom>
        </p:spPr>
      </p:pic>
    </p:spTree>
    <p:extLst>
      <p:ext uri="{BB962C8B-B14F-4D97-AF65-F5344CB8AC3E}">
        <p14:creationId xmlns:p14="http://schemas.microsoft.com/office/powerpoint/2010/main" val="1666810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a:xfrm>
            <a:off x="838200" y="6356350"/>
            <a:ext cx="2743200" cy="365125"/>
          </a:xfrm>
          <a:prstGeom prst="rect">
            <a:avLst/>
          </a:prstGeom>
        </p:spPr>
        <p:txBody>
          <a:bodyPr/>
          <a:lstStyle/>
          <a:p>
            <a:endParaRPr lang="hu-HU"/>
          </a:p>
        </p:txBody>
      </p:sp>
      <p:sp>
        <p:nvSpPr>
          <p:cNvPr id="5" name="Élőláb helye 4"/>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6" name="Dia számának helye 5"/>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7" name="Kép 6"/>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3208416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a:xfrm>
            <a:off x="838200" y="6356350"/>
            <a:ext cx="2743200" cy="365125"/>
          </a:xfrm>
          <a:prstGeom prst="rect">
            <a:avLst/>
          </a:prstGeom>
        </p:spPr>
        <p:txBody>
          <a:bodyPr/>
          <a:lstStyle/>
          <a:p>
            <a:endParaRPr lang="hu-HU"/>
          </a:p>
        </p:txBody>
      </p:sp>
      <p:sp>
        <p:nvSpPr>
          <p:cNvPr id="5" name="Élőláb helye 4"/>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6" name="Dia számának helye 5"/>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7" name="Kép 6"/>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2821555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hasCustomPrompt="1"/>
          </p:nvPr>
        </p:nvSpPr>
        <p:spPr/>
        <p:txBody>
          <a:bodyPr/>
          <a:lstStyle>
            <a:lvl1pPr>
              <a:defRPr baseline="0"/>
            </a:lvl1pPr>
          </a:lstStyle>
          <a:p>
            <a:r>
              <a:rPr lang="hu-HU" dirty="0"/>
              <a:t>Heading</a:t>
            </a:r>
          </a:p>
        </p:txBody>
      </p:sp>
      <p:sp>
        <p:nvSpPr>
          <p:cNvPr id="3" name="Tartalom helye 2"/>
          <p:cNvSpPr>
            <a:spLocks noGrp="1"/>
          </p:cNvSpPr>
          <p:nvPr>
            <p:ph idx="1" hasCustomPrompt="1"/>
          </p:nvPr>
        </p:nvSpPr>
        <p:spPr/>
        <p:txBody>
          <a:bodyPr/>
          <a:lstStyle>
            <a:lvl1pPr>
              <a:defRPr/>
            </a:lvl1pPr>
            <a:lvl2pPr>
              <a:defRPr/>
            </a:lvl2pPr>
            <a:lvl3pPr>
              <a:defRPr/>
            </a:lvl3pPr>
            <a:lvl4pPr>
              <a:defRPr/>
            </a:lvl4pPr>
            <a:lvl5pPr>
              <a:defRPr/>
            </a:lvl5pPr>
          </a:lstStyle>
          <a:p>
            <a:pPr lvl="0"/>
            <a:r>
              <a:rPr lang="hu-HU" dirty="0" err="1"/>
              <a:t>Bullet</a:t>
            </a:r>
            <a:r>
              <a:rPr lang="hu-HU" dirty="0"/>
              <a:t> </a:t>
            </a:r>
            <a:r>
              <a:rPr lang="hu-HU" dirty="0" err="1"/>
              <a:t>point</a:t>
            </a:r>
            <a:r>
              <a:rPr lang="hu-HU" dirty="0"/>
              <a:t> </a:t>
            </a:r>
            <a:r>
              <a:rPr lang="hu-HU" dirty="0" err="1"/>
              <a:t>level</a:t>
            </a:r>
            <a:r>
              <a:rPr lang="hu-HU" dirty="0"/>
              <a:t> 1</a:t>
            </a:r>
          </a:p>
          <a:p>
            <a:pPr lvl="1"/>
            <a:r>
              <a:rPr lang="hu-HU" dirty="0" err="1"/>
              <a:t>Level</a:t>
            </a:r>
            <a:r>
              <a:rPr lang="hu-HU" dirty="0"/>
              <a:t> 2</a:t>
            </a:r>
          </a:p>
          <a:p>
            <a:pPr lvl="2"/>
            <a:r>
              <a:rPr lang="hu-HU" dirty="0" err="1"/>
              <a:t>Level</a:t>
            </a:r>
            <a:r>
              <a:rPr lang="hu-HU" dirty="0"/>
              <a:t> 3</a:t>
            </a:r>
          </a:p>
          <a:p>
            <a:pPr lvl="3"/>
            <a:r>
              <a:rPr lang="hu-HU" dirty="0" err="1"/>
              <a:t>Level</a:t>
            </a:r>
            <a:r>
              <a:rPr lang="hu-HU" dirty="0"/>
              <a:t> 4</a:t>
            </a:r>
          </a:p>
          <a:p>
            <a:pPr lvl="4"/>
            <a:r>
              <a:rPr lang="hu-HU" dirty="0" err="1"/>
              <a:t>Level</a:t>
            </a:r>
            <a:r>
              <a:rPr lang="hu-HU" dirty="0"/>
              <a:t> 5</a:t>
            </a:r>
          </a:p>
        </p:txBody>
      </p:sp>
      <p:sp>
        <p:nvSpPr>
          <p:cNvPr id="7" name="Élőláb helye 6"/>
          <p:cNvSpPr>
            <a:spLocks noGrp="1"/>
          </p:cNvSpPr>
          <p:nvPr>
            <p:ph type="ftr" sz="quarter" idx="10"/>
          </p:nvPr>
        </p:nvSpPr>
        <p:spPr/>
        <p:txBody>
          <a:bodyPr/>
          <a:lstStyle/>
          <a:p>
            <a:r>
              <a:rPr lang="hu-HU"/>
              <a:t>G. Bonas, SPIRE - EaP meeting, Brussels 7/4/2017</a:t>
            </a:r>
            <a:endParaRPr lang="hu-HU" dirty="0"/>
          </a:p>
        </p:txBody>
      </p:sp>
      <p:pic>
        <p:nvPicPr>
          <p:cNvPr id="5" name="Kép 4"/>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1425421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a:xfrm>
            <a:off x="838200" y="6356350"/>
            <a:ext cx="2743200" cy="365125"/>
          </a:xfrm>
          <a:prstGeom prst="rect">
            <a:avLst/>
          </a:prstGeom>
        </p:spPr>
        <p:txBody>
          <a:bodyPr/>
          <a:lstStyle/>
          <a:p>
            <a:endParaRPr lang="hu-HU"/>
          </a:p>
        </p:txBody>
      </p:sp>
      <p:sp>
        <p:nvSpPr>
          <p:cNvPr id="5" name="Élőláb helye 4"/>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6" name="Dia számának helye 5"/>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7" name="Kép 6"/>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1404337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a:xfrm>
            <a:off x="838200" y="6356350"/>
            <a:ext cx="2743200" cy="365125"/>
          </a:xfrm>
          <a:prstGeom prst="rect">
            <a:avLst/>
          </a:prstGeom>
        </p:spPr>
        <p:txBody>
          <a:bodyPr/>
          <a:lstStyle/>
          <a:p>
            <a:endParaRPr lang="hu-HU"/>
          </a:p>
        </p:txBody>
      </p:sp>
      <p:sp>
        <p:nvSpPr>
          <p:cNvPr id="6" name="Élőláb helye 5"/>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7" name="Dia számának helye 6"/>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8" name="Kép 7"/>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3713175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a:xfrm>
            <a:off x="838200" y="6356350"/>
            <a:ext cx="2743200" cy="365125"/>
          </a:xfrm>
          <a:prstGeom prst="rect">
            <a:avLst/>
          </a:prstGeom>
        </p:spPr>
        <p:txBody>
          <a:bodyPr/>
          <a:lstStyle/>
          <a:p>
            <a:endParaRPr lang="hu-HU"/>
          </a:p>
        </p:txBody>
      </p:sp>
      <p:sp>
        <p:nvSpPr>
          <p:cNvPr id="8" name="Élőláb helye 7"/>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9" name="Dia számának helye 8"/>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10" name="Kép 9"/>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2735086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a:xfrm>
            <a:off x="838200" y="6356350"/>
            <a:ext cx="2743200" cy="365125"/>
          </a:xfrm>
          <a:prstGeom prst="rect">
            <a:avLst/>
          </a:prstGeom>
        </p:spPr>
        <p:txBody>
          <a:bodyPr/>
          <a:lstStyle/>
          <a:p>
            <a:endParaRPr lang="hu-HU"/>
          </a:p>
        </p:txBody>
      </p:sp>
      <p:sp>
        <p:nvSpPr>
          <p:cNvPr id="4" name="Élőláb helye 3"/>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5" name="Dia számának helye 4"/>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6" name="Kép 5"/>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1187061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a:xfrm>
            <a:off x="838200" y="6356350"/>
            <a:ext cx="2743200" cy="365125"/>
          </a:xfrm>
          <a:prstGeom prst="rect">
            <a:avLst/>
          </a:prstGeom>
        </p:spPr>
        <p:txBody>
          <a:bodyPr/>
          <a:lstStyle/>
          <a:p>
            <a:endParaRPr lang="hu-HU"/>
          </a:p>
        </p:txBody>
      </p:sp>
      <p:sp>
        <p:nvSpPr>
          <p:cNvPr id="3" name="Élőláb helye 2"/>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4" name="Dia számának helye 3"/>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5" name="Kép 4"/>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738818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a:xfrm>
            <a:off x="838200" y="6356350"/>
            <a:ext cx="2743200" cy="365125"/>
          </a:xfrm>
          <a:prstGeom prst="rect">
            <a:avLst/>
          </a:prstGeom>
        </p:spPr>
        <p:txBody>
          <a:bodyPr/>
          <a:lstStyle/>
          <a:p>
            <a:endParaRPr lang="hu-HU"/>
          </a:p>
        </p:txBody>
      </p:sp>
      <p:sp>
        <p:nvSpPr>
          <p:cNvPr id="6" name="Élőláb helye 5"/>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7" name="Dia számának helye 6"/>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8" name="Kép 7"/>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657232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a:xfrm>
            <a:off x="838200" y="6356350"/>
            <a:ext cx="2743200" cy="365125"/>
          </a:xfrm>
          <a:prstGeom prst="rect">
            <a:avLst/>
          </a:prstGeom>
        </p:spPr>
        <p:txBody>
          <a:bodyPr/>
          <a:lstStyle/>
          <a:p>
            <a:endParaRPr lang="hu-HU"/>
          </a:p>
        </p:txBody>
      </p:sp>
      <p:sp>
        <p:nvSpPr>
          <p:cNvPr id="6" name="Élőláb helye 5"/>
          <p:cNvSpPr>
            <a:spLocks noGrp="1"/>
          </p:cNvSpPr>
          <p:nvPr>
            <p:ph type="ftr" sz="quarter" idx="11"/>
          </p:nvPr>
        </p:nvSpPr>
        <p:spPr>
          <a:xfrm>
            <a:off x="4038600" y="6356350"/>
            <a:ext cx="4114800" cy="365125"/>
          </a:xfrm>
          <a:prstGeom prst="rect">
            <a:avLst/>
          </a:prstGeom>
        </p:spPr>
        <p:txBody>
          <a:bodyPr/>
          <a:lstStyle/>
          <a:p>
            <a:r>
              <a:rPr lang="hu-HU"/>
              <a:t>G. Bonas, SPIRE - EaP meeting, Brussels 7/4/2017</a:t>
            </a:r>
          </a:p>
        </p:txBody>
      </p:sp>
      <p:sp>
        <p:nvSpPr>
          <p:cNvPr id="7" name="Dia számának helye 6"/>
          <p:cNvSpPr>
            <a:spLocks noGrp="1"/>
          </p:cNvSpPr>
          <p:nvPr>
            <p:ph type="sldNum" sz="quarter" idx="12"/>
          </p:nvPr>
        </p:nvSpPr>
        <p:spPr>
          <a:xfrm>
            <a:off x="8610600" y="6356350"/>
            <a:ext cx="2743200" cy="365125"/>
          </a:xfrm>
          <a:prstGeom prst="rect">
            <a:avLst/>
          </a:prstGeom>
        </p:spPr>
        <p:txBody>
          <a:bodyPr/>
          <a:lstStyle/>
          <a:p>
            <a:fld id="{C25BB393-2225-4BC7-AE02-FEA713AE39AD}" type="slidenum">
              <a:rPr lang="hu-HU" smtClean="0"/>
              <a:t>‹N°›</a:t>
            </a:fld>
            <a:endParaRPr lang="hu-HU"/>
          </a:p>
        </p:txBody>
      </p:sp>
      <p:pic>
        <p:nvPicPr>
          <p:cNvPr id="8" name="Kép 7"/>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615727"/>
            <a:ext cx="2575783" cy="1257409"/>
          </a:xfrm>
          <a:prstGeom prst="rect">
            <a:avLst/>
          </a:prstGeom>
        </p:spPr>
      </p:pic>
    </p:spTree>
    <p:extLst>
      <p:ext uri="{BB962C8B-B14F-4D97-AF65-F5344CB8AC3E}">
        <p14:creationId xmlns:p14="http://schemas.microsoft.com/office/powerpoint/2010/main" val="3445187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dirty="0"/>
              <a:t>Heading</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dirty="0"/>
              <a:t>Mintaszöveg szerkesztése</a:t>
            </a:r>
          </a:p>
          <a:p>
            <a:pPr lvl="1"/>
            <a:r>
              <a:rPr lang="hu-HU" dirty="0"/>
              <a:t>Második szint</a:t>
            </a:r>
          </a:p>
          <a:p>
            <a:pPr lvl="2"/>
            <a:r>
              <a:rPr lang="hu-HU" dirty="0"/>
              <a:t>Harmadik szint</a:t>
            </a:r>
          </a:p>
          <a:p>
            <a:pPr lvl="3"/>
            <a:r>
              <a:rPr lang="hu-HU" dirty="0"/>
              <a:t>Negyedik szint</a:t>
            </a:r>
          </a:p>
          <a:p>
            <a:pPr lvl="4"/>
            <a:r>
              <a:rPr lang="hu-HU" dirty="0"/>
              <a:t>Ötödik szint</a:t>
            </a:r>
          </a:p>
        </p:txBody>
      </p:sp>
      <p:pic>
        <p:nvPicPr>
          <p:cNvPr id="8" name="Picture 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620613" y="5738019"/>
            <a:ext cx="13112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ußzeilenplatzhalter 4"/>
          <p:cNvSpPr>
            <a:spLocks noGrp="1"/>
          </p:cNvSpPr>
          <p:nvPr>
            <p:ph type="ftr" sz="quarter" idx="3"/>
          </p:nvPr>
        </p:nvSpPr>
        <p:spPr>
          <a:xfrm>
            <a:off x="4038600" y="6311900"/>
            <a:ext cx="4114800" cy="365125"/>
          </a:xfrm>
          <a:prstGeom prst="rect">
            <a:avLst/>
          </a:prstGeom>
        </p:spPr>
        <p:txBody>
          <a:bodyPr/>
          <a:lstStyle>
            <a:lvl1pPr algn="ctr">
              <a:defRPr sz="1200">
                <a:solidFill>
                  <a:schemeClr val="bg1">
                    <a:lumMod val="50000"/>
                  </a:schemeClr>
                </a:solidFill>
              </a:defRPr>
            </a:lvl1pPr>
          </a:lstStyle>
          <a:p>
            <a:r>
              <a:rPr lang="hu-HU"/>
              <a:t>G. Bonas, SPIRE - EaP meeting, Brussels 7/4/2017</a:t>
            </a:r>
            <a:endParaRPr lang="hu-HU" dirty="0"/>
          </a:p>
        </p:txBody>
      </p:sp>
    </p:spTree>
    <p:extLst>
      <p:ext uri="{BB962C8B-B14F-4D97-AF65-F5344CB8AC3E}">
        <p14:creationId xmlns:p14="http://schemas.microsoft.com/office/powerpoint/2010/main" val="22429130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914400" rtl="0" eaLnBrk="1" latinLnBrk="0" hangingPunct="1">
        <a:lnSpc>
          <a:spcPct val="90000"/>
        </a:lnSpc>
        <a:spcBef>
          <a:spcPct val="0"/>
        </a:spcBef>
        <a:buNone/>
        <a:defRPr lang="hu-HU" sz="4400" b="1" kern="1200" dirty="0">
          <a:solidFill>
            <a:srgbClr val="65A2C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65A2C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65A2C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65A2C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65A2C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65A2C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hyperlink" Target="https://www.inno-tsd.fr/en" TargetMode="External"/><Relationship Id="rId1" Type="http://schemas.openxmlformats.org/officeDocument/2006/relationships/slideLayout" Target="../slideLayouts/slideLayout3.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hyperlink" Target="https://www.eap-plus.eu/object/news/154" TargetMode="External"/><Relationship Id="rId2" Type="http://schemas.openxmlformats.org/officeDocument/2006/relationships/hyperlink" Target="https://www.eap-plus.eu/object/document/53" TargetMode="External"/><Relationship Id="rId1" Type="http://schemas.openxmlformats.org/officeDocument/2006/relationships/slideLayout" Target="../slideLayouts/slideLayout2.xml"/><Relationship Id="rId4" Type="http://schemas.openxmlformats.org/officeDocument/2006/relationships/hyperlink" Target="https://www.eap-plus.eu/object/news/20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giz.de/en/html/index.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1465954" y="3429000"/>
            <a:ext cx="9868795" cy="1077218"/>
          </a:xfrm>
          <a:prstGeom prst="rect">
            <a:avLst/>
          </a:prstGeom>
          <a:noFill/>
        </p:spPr>
        <p:txBody>
          <a:bodyPr wrap="square" rtlCol="0">
            <a:spAutoFit/>
          </a:bodyPr>
          <a:lstStyle/>
          <a:p>
            <a:pPr algn="ctr"/>
            <a:r>
              <a:rPr lang="en-GB" sz="3200" b="1" dirty="0">
                <a:solidFill>
                  <a:srgbClr val="65A2C1"/>
                </a:solidFill>
              </a:rPr>
              <a:t>Cluster development in the </a:t>
            </a:r>
            <a:r>
              <a:rPr lang="en-GB" sz="3200" b="1" dirty="0" err="1">
                <a:solidFill>
                  <a:srgbClr val="65A2C1"/>
                </a:solidFill>
              </a:rPr>
              <a:t>EaP</a:t>
            </a:r>
            <a:r>
              <a:rPr lang="en-GB" sz="3200" b="1" dirty="0">
                <a:solidFill>
                  <a:srgbClr val="65A2C1"/>
                </a:solidFill>
              </a:rPr>
              <a:t> countries: overview of project work and policy recommendations</a:t>
            </a:r>
            <a:endParaRPr lang="hu-HU" sz="3200" b="1" kern="1200" dirty="0">
              <a:solidFill>
                <a:srgbClr val="65A2C1"/>
              </a:solidFill>
              <a:latin typeface="+mn-lt"/>
              <a:ea typeface="+mn-ea"/>
              <a:cs typeface="+mn-cs"/>
            </a:endParaRPr>
          </a:p>
        </p:txBody>
      </p:sp>
      <p:sp>
        <p:nvSpPr>
          <p:cNvPr id="5" name="Szövegdoboz 4"/>
          <p:cNvSpPr txBox="1"/>
          <p:nvPr/>
        </p:nvSpPr>
        <p:spPr>
          <a:xfrm>
            <a:off x="4396987" y="4618277"/>
            <a:ext cx="3875820" cy="892552"/>
          </a:xfrm>
          <a:prstGeom prst="rect">
            <a:avLst/>
          </a:prstGeom>
          <a:noFill/>
        </p:spPr>
        <p:txBody>
          <a:bodyPr wrap="square" rtlCol="0">
            <a:spAutoFit/>
          </a:bodyPr>
          <a:lstStyle/>
          <a:p>
            <a:pPr algn="ctr"/>
            <a:r>
              <a:rPr lang="fr-FR" sz="2800" b="1" dirty="0">
                <a:solidFill>
                  <a:schemeClr val="accent2"/>
                </a:solidFill>
              </a:rPr>
              <a:t>Krisztina Dax</a:t>
            </a:r>
            <a:r>
              <a:rPr lang="en-US" sz="2400" b="1" dirty="0">
                <a:solidFill>
                  <a:schemeClr val="accent2"/>
                </a:solidFill>
              </a:rPr>
              <a:t>, </a:t>
            </a:r>
            <a:r>
              <a:rPr lang="en-US" sz="2800" b="1" dirty="0">
                <a:solidFill>
                  <a:schemeClr val="accent2"/>
                </a:solidFill>
              </a:rPr>
              <a:t>inno TSD</a:t>
            </a:r>
            <a:endParaRPr lang="en-US" sz="2800" b="1" kern="1200" dirty="0">
              <a:solidFill>
                <a:schemeClr val="accent2"/>
              </a:solidFill>
              <a:latin typeface="+mn-lt"/>
              <a:ea typeface="+mn-ea"/>
              <a:cs typeface="+mn-cs"/>
            </a:endParaRPr>
          </a:p>
          <a:p>
            <a:pPr algn="ctr"/>
            <a:r>
              <a:rPr lang="en-US" sz="2400" b="1" dirty="0">
                <a:solidFill>
                  <a:schemeClr val="accent2"/>
                </a:solidFill>
              </a:rPr>
              <a:t>11 June 2019, Brussels</a:t>
            </a:r>
            <a:endParaRPr lang="hu-HU" sz="2400" b="1" kern="1200" dirty="0">
              <a:solidFill>
                <a:schemeClr val="accent2"/>
              </a:solidFill>
              <a:latin typeface="+mn-lt"/>
              <a:ea typeface="+mn-ea"/>
              <a:cs typeface="+mn-cs"/>
            </a:endParaRPr>
          </a:p>
        </p:txBody>
      </p:sp>
      <p:sp>
        <p:nvSpPr>
          <p:cNvPr id="2" name="TextBox 1"/>
          <p:cNvSpPr txBox="1"/>
          <p:nvPr/>
        </p:nvSpPr>
        <p:spPr>
          <a:xfrm>
            <a:off x="6334897" y="5828524"/>
            <a:ext cx="4248405" cy="738664"/>
          </a:xfrm>
          <a:prstGeom prst="rect">
            <a:avLst/>
          </a:prstGeom>
          <a:noFill/>
        </p:spPr>
        <p:txBody>
          <a:bodyPr wrap="square" rtlCol="0">
            <a:spAutoFit/>
          </a:bodyPr>
          <a:lstStyle/>
          <a:p>
            <a:pPr algn="r"/>
            <a:r>
              <a:rPr lang="en-US" sz="1400" i="1" dirty="0" err="1"/>
              <a:t>EaP</a:t>
            </a:r>
            <a:r>
              <a:rPr lang="en-US" sz="1400" i="1" dirty="0"/>
              <a:t> PLUS is a project funded under the European Framework </a:t>
            </a:r>
            <a:r>
              <a:rPr lang="en-US" sz="1400" i="1" dirty="0" err="1"/>
              <a:t>Programme</a:t>
            </a:r>
            <a:r>
              <a:rPr lang="en-US" sz="1400" i="1" dirty="0"/>
              <a:t> for Research  and Innovation H2020 – Grant Agreement </a:t>
            </a:r>
            <a:r>
              <a:rPr lang="fr-FR" sz="1400" i="1" dirty="0"/>
              <a:t>692471</a:t>
            </a:r>
            <a:endParaRPr lang="en-US" sz="1400" i="1" dirty="0"/>
          </a:p>
        </p:txBody>
      </p:sp>
      <p:pic>
        <p:nvPicPr>
          <p:cNvPr id="7" name="Image 6">
            <a:extLst>
              <a:ext uri="{FF2B5EF4-FFF2-40B4-BE49-F238E27FC236}">
                <a16:creationId xmlns:a16="http://schemas.microsoft.com/office/drawing/2014/main" id="{AC8F861F-8F5E-47C5-83DD-CA6870BAF1F4}"/>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23422" y="5847091"/>
            <a:ext cx="935372" cy="701529"/>
          </a:xfrm>
          <a:prstGeom prst="rect">
            <a:avLst/>
          </a:prstGeom>
        </p:spPr>
      </p:pic>
    </p:spTree>
    <p:extLst>
      <p:ext uri="{BB962C8B-B14F-4D97-AF65-F5344CB8AC3E}">
        <p14:creationId xmlns:p14="http://schemas.microsoft.com/office/powerpoint/2010/main" val="947296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Further barriers to cluster development in the </a:t>
            </a:r>
            <a:r>
              <a:rPr lang="en-US" sz="3200" b="1" dirty="0" err="1">
                <a:solidFill>
                  <a:srgbClr val="F29D27"/>
                </a:solidFill>
                <a:latin typeface="Arial"/>
              </a:rPr>
              <a:t>EaP</a:t>
            </a:r>
            <a:r>
              <a:rPr lang="en-US" sz="3200" b="1" dirty="0">
                <a:solidFill>
                  <a:srgbClr val="F29D27"/>
                </a:solidFill>
                <a:latin typeface="Arial"/>
              </a:rPr>
              <a:t> countries</a:t>
            </a:r>
          </a:p>
        </p:txBody>
      </p:sp>
      <p:sp>
        <p:nvSpPr>
          <p:cNvPr id="6" name="Content Placeholder 2"/>
          <p:cNvSpPr txBox="1">
            <a:spLocks/>
          </p:cNvSpPr>
          <p:nvPr/>
        </p:nvSpPr>
        <p:spPr>
          <a:xfrm>
            <a:off x="540913" y="1720817"/>
            <a:ext cx="11167630" cy="4346377"/>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b="1" dirty="0">
                <a:solidFill>
                  <a:srgbClr val="F29D27"/>
                </a:solidFill>
                <a:latin typeface="+mj-lt"/>
              </a:rPr>
              <a:t>Lack of trust </a:t>
            </a:r>
            <a:r>
              <a:rPr lang="en-US" dirty="0">
                <a:latin typeface="+mj-lt"/>
              </a:rPr>
              <a:t>from the business sector towards clusters (there are many clusters in the </a:t>
            </a:r>
            <a:r>
              <a:rPr lang="en-US" dirty="0" err="1">
                <a:latin typeface="+mj-lt"/>
              </a:rPr>
              <a:t>EaP</a:t>
            </a:r>
            <a:r>
              <a:rPr lang="en-US" dirty="0">
                <a:latin typeface="+mj-lt"/>
              </a:rPr>
              <a:t> countries that actually do not do much – thus further exacerbating the lack of trust)</a:t>
            </a:r>
            <a:endParaRPr lang="en-GB" dirty="0">
              <a:latin typeface="+mj-lt"/>
            </a:endParaRPr>
          </a:p>
          <a:p>
            <a:pPr lvl="0"/>
            <a:r>
              <a:rPr lang="en-US" dirty="0">
                <a:latin typeface="+mj-lt"/>
              </a:rPr>
              <a:t>Businesses might not understand what a cluster is and see the </a:t>
            </a:r>
            <a:r>
              <a:rPr lang="en-US" b="1" dirty="0">
                <a:solidFill>
                  <a:srgbClr val="F29D27"/>
                </a:solidFill>
                <a:latin typeface="+mj-lt"/>
              </a:rPr>
              <a:t>added value/benefit </a:t>
            </a:r>
            <a:r>
              <a:rPr lang="en-US" dirty="0">
                <a:latin typeface="+mj-lt"/>
              </a:rPr>
              <a:t>of joining a cluster</a:t>
            </a:r>
            <a:endParaRPr lang="en-GB" dirty="0">
              <a:latin typeface="+mj-lt"/>
            </a:endParaRPr>
          </a:p>
          <a:p>
            <a:pPr lvl="0"/>
            <a:r>
              <a:rPr lang="en-US" b="1" dirty="0">
                <a:solidFill>
                  <a:srgbClr val="F29D27"/>
                </a:solidFill>
                <a:latin typeface="+mj-lt"/>
              </a:rPr>
              <a:t>Lack of belief in cooperation with others</a:t>
            </a:r>
            <a:r>
              <a:rPr lang="en-US" dirty="0">
                <a:latin typeface="+mj-lt"/>
              </a:rPr>
              <a:t>– businesses think they must do everything themselves contrary to the European mentality. There is a lack of B2B trust.</a:t>
            </a:r>
            <a:endParaRPr lang="en-GB" dirty="0">
              <a:latin typeface="+mj-lt"/>
            </a:endParaRPr>
          </a:p>
          <a:p>
            <a:pPr lvl="0"/>
            <a:r>
              <a:rPr lang="en-US" b="1" dirty="0">
                <a:solidFill>
                  <a:srgbClr val="F29D27"/>
                </a:solidFill>
                <a:latin typeface="+mj-lt"/>
              </a:rPr>
              <a:t>Lack of cluster networks </a:t>
            </a:r>
            <a:r>
              <a:rPr lang="en-US" dirty="0">
                <a:latin typeface="+mj-lt"/>
              </a:rPr>
              <a:t>in the </a:t>
            </a:r>
            <a:r>
              <a:rPr lang="en-US" dirty="0" err="1">
                <a:latin typeface="+mj-lt"/>
              </a:rPr>
              <a:t>EaP</a:t>
            </a:r>
            <a:r>
              <a:rPr lang="en-US" dirty="0">
                <a:latin typeface="+mj-lt"/>
              </a:rPr>
              <a:t> countries that would provide support for cluster </a:t>
            </a:r>
            <a:r>
              <a:rPr lang="en-US" dirty="0" err="1">
                <a:latin typeface="+mj-lt"/>
              </a:rPr>
              <a:t>organisations</a:t>
            </a:r>
            <a:r>
              <a:rPr lang="en-US" dirty="0">
                <a:latin typeface="+mj-lt"/>
              </a:rPr>
              <a:t> and raise awareness on the concept of cluster</a:t>
            </a:r>
            <a:endParaRPr lang="en-GB" dirty="0">
              <a:latin typeface="+mj-lt"/>
            </a:endParaRPr>
          </a:p>
          <a:p>
            <a:pPr lvl="0"/>
            <a:r>
              <a:rPr lang="en-US" b="1" dirty="0">
                <a:solidFill>
                  <a:srgbClr val="F29D27"/>
                </a:solidFill>
                <a:latin typeface="+mj-lt"/>
              </a:rPr>
              <a:t>Clusters often lack visibility </a:t>
            </a:r>
            <a:r>
              <a:rPr lang="en-US" dirty="0">
                <a:latin typeface="+mj-lt"/>
              </a:rPr>
              <a:t>– they may exist but not have a website or be present on platform, such as ECCP</a:t>
            </a:r>
            <a:endParaRPr lang="en-GB" dirty="0">
              <a:latin typeface="+mj-lt"/>
            </a:endParaRPr>
          </a:p>
          <a:p>
            <a:pPr lvl="0"/>
            <a:endParaRPr lang="en-GB" dirty="0">
              <a:latin typeface="+mj-lt"/>
            </a:endParaRPr>
          </a:p>
        </p:txBody>
      </p:sp>
    </p:spTree>
    <p:extLst>
      <p:ext uri="{BB962C8B-B14F-4D97-AF65-F5344CB8AC3E}">
        <p14:creationId xmlns:p14="http://schemas.microsoft.com/office/powerpoint/2010/main" val="3281331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833120" y="1122363"/>
            <a:ext cx="3200400" cy="2387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lvl="0">
              <a:lnSpc>
                <a:spcPct val="90000"/>
              </a:lnSpc>
              <a:spcAft>
                <a:spcPts val="600"/>
              </a:spcAft>
              <a:defRPr/>
            </a:pPr>
            <a:r>
              <a:rPr kumimoji="0" lang="en-US" sz="4100" b="1" i="0" u="none" strike="noStrike" kern="1200" cap="none" spc="-100" normalizeH="0" baseline="0" noProof="0" dirty="0" err="1">
                <a:ln>
                  <a:noFill/>
                </a:ln>
                <a:solidFill>
                  <a:srgbClr val="F29D27"/>
                </a:solidFill>
                <a:effectLst/>
                <a:uLnTx/>
                <a:uFillTx/>
                <a:latin typeface="+mj-lt"/>
                <a:ea typeface="+mj-ea"/>
                <a:cs typeface="+mj-cs"/>
              </a:rPr>
              <a:t>EaP</a:t>
            </a:r>
            <a:r>
              <a:rPr kumimoji="0" lang="en-US" sz="4100" b="1" i="0" u="none" strike="noStrike" kern="1200" cap="none" spc="-100" normalizeH="0" baseline="0" noProof="0" dirty="0">
                <a:ln>
                  <a:noFill/>
                </a:ln>
                <a:solidFill>
                  <a:srgbClr val="F29D27"/>
                </a:solidFill>
                <a:effectLst/>
                <a:uLnTx/>
                <a:uFillTx/>
                <a:latin typeface="+mj-lt"/>
                <a:ea typeface="+mj-ea"/>
                <a:cs typeface="+mj-cs"/>
              </a:rPr>
              <a:t> PLUS: Cluster Grant Scheme outcomes</a:t>
            </a:r>
          </a:p>
        </p:txBody>
      </p:sp>
      <p:pic>
        <p:nvPicPr>
          <p:cNvPr id="9" name="Tartalom helye 4">
            <a:extLst>
              <a:ext uri="{FF2B5EF4-FFF2-40B4-BE49-F238E27FC236}">
                <a16:creationId xmlns:a16="http://schemas.microsoft.com/office/drawing/2014/main" id="{859705D2-D289-49AD-B6B3-0A5A53E722CD}"/>
              </a:ext>
            </a:extLst>
          </p:cNvPr>
          <p:cNvPicPr/>
          <p:nvPr/>
        </p:nvPicPr>
        <p:blipFill rotWithShape="1">
          <a:blip r:embed="rId2" cstate="print">
            <a:extLst>
              <a:ext uri="{28A0092B-C50C-407E-A947-70E740481C1C}">
                <a14:useLocalDpi xmlns:a14="http://schemas.microsoft.com/office/drawing/2010/main" val="0"/>
              </a:ext>
            </a:extLst>
          </a:blip>
          <a:srcRect l="26011" r="10843" b="-5"/>
          <a:stretch/>
        </p:blipFill>
        <p:spPr>
          <a:xfrm>
            <a:off x="4662598" y="-1"/>
            <a:ext cx="2450592" cy="2183054"/>
          </a:xfrm>
          <a:prstGeom prst="rect">
            <a:avLst/>
          </a:prstGeom>
        </p:spPr>
      </p:pic>
      <p:pic>
        <p:nvPicPr>
          <p:cNvPr id="19" name="Kép 6">
            <a:extLst>
              <a:ext uri="{FF2B5EF4-FFF2-40B4-BE49-F238E27FC236}">
                <a16:creationId xmlns:a16="http://schemas.microsoft.com/office/drawing/2014/main" id="{467CAC64-597D-4074-B8DA-8EDD96F3E87A}"/>
              </a:ext>
            </a:extLst>
          </p:cNvPr>
          <p:cNvPicPr/>
          <p:nvPr/>
        </p:nvPicPr>
        <p:blipFill rotWithShape="1">
          <a:blip r:embed="rId3" cstate="print">
            <a:extLst>
              <a:ext uri="{28A0092B-C50C-407E-A947-70E740481C1C}">
                <a14:useLocalDpi xmlns:a14="http://schemas.microsoft.com/office/drawing/2010/main" val="0"/>
              </a:ext>
            </a:extLst>
          </a:blip>
          <a:srcRect l="9493" r="27361" b="-5"/>
          <a:stretch/>
        </p:blipFill>
        <p:spPr>
          <a:xfrm rot="10800000">
            <a:off x="7202003" y="1"/>
            <a:ext cx="2450592" cy="2183053"/>
          </a:xfrm>
          <a:prstGeom prst="rect">
            <a:avLst/>
          </a:prstGeom>
        </p:spPr>
      </p:pic>
      <p:pic>
        <p:nvPicPr>
          <p:cNvPr id="7" name="Picture 3">
            <a:extLst>
              <a:ext uri="{FF2B5EF4-FFF2-40B4-BE49-F238E27FC236}">
                <a16:creationId xmlns:a16="http://schemas.microsoft.com/office/drawing/2014/main" id="{D112C31D-D780-4C60-9A5C-C4A3F7A28602}"/>
              </a:ext>
            </a:extLst>
          </p:cNvPr>
          <p:cNvPicPr/>
          <p:nvPr/>
        </p:nvPicPr>
        <p:blipFill rotWithShape="1">
          <a:blip r:embed="rId4" cstate="print">
            <a:extLst>
              <a:ext uri="{28A0092B-C50C-407E-A947-70E740481C1C}">
                <a14:useLocalDpi xmlns:a14="http://schemas.microsoft.com/office/drawing/2010/main" val="0"/>
              </a:ext>
            </a:extLst>
          </a:blip>
          <a:srcRect l="10863" r="15047" b="-2"/>
          <a:stretch/>
        </p:blipFill>
        <p:spPr>
          <a:xfrm>
            <a:off x="9741408" y="1"/>
            <a:ext cx="2450592" cy="2183053"/>
          </a:xfrm>
          <a:prstGeom prst="rect">
            <a:avLst/>
          </a:prstGeom>
        </p:spPr>
      </p:pic>
      <p:pic>
        <p:nvPicPr>
          <p:cNvPr id="10" name="Image 9">
            <a:extLst>
              <a:ext uri="{FF2B5EF4-FFF2-40B4-BE49-F238E27FC236}">
                <a16:creationId xmlns:a16="http://schemas.microsoft.com/office/drawing/2014/main" id="{6F1D4511-9A9C-462B-8D02-D55292012DEB}"/>
              </a:ext>
            </a:extLst>
          </p:cNvPr>
          <p:cNvPicPr/>
          <p:nvPr/>
        </p:nvPicPr>
        <p:blipFill rotWithShape="1">
          <a:blip r:embed="rId5" cstate="print">
            <a:extLst>
              <a:ext uri="{28A0092B-C50C-407E-A947-70E740481C1C}">
                <a14:useLocalDpi xmlns:a14="http://schemas.microsoft.com/office/drawing/2010/main" val="0"/>
              </a:ext>
            </a:extLst>
          </a:blip>
          <a:srcRect t="8968" r="4" b="4"/>
          <a:stretch/>
        </p:blipFill>
        <p:spPr>
          <a:xfrm>
            <a:off x="4657342" y="2274490"/>
            <a:ext cx="3724237" cy="2246034"/>
          </a:xfrm>
          <a:prstGeom prst="rect">
            <a:avLst/>
          </a:prstGeom>
        </p:spPr>
      </p:pic>
      <p:pic>
        <p:nvPicPr>
          <p:cNvPr id="11" name="Image 10">
            <a:extLst>
              <a:ext uri="{FF2B5EF4-FFF2-40B4-BE49-F238E27FC236}">
                <a16:creationId xmlns:a16="http://schemas.microsoft.com/office/drawing/2014/main" id="{95F59E8B-01AE-4DCD-A4B5-C463172CCFDB}"/>
              </a:ext>
            </a:extLst>
          </p:cNvPr>
          <p:cNvPicPr/>
          <p:nvPr/>
        </p:nvPicPr>
        <p:blipFill rotWithShape="1">
          <a:blip r:embed="rId6">
            <a:extLst>
              <a:ext uri="{28A0092B-C50C-407E-A947-70E740481C1C}">
                <a14:useLocalDpi xmlns:a14="http://schemas.microsoft.com/office/drawing/2010/main" val="0"/>
              </a:ext>
            </a:extLst>
          </a:blip>
          <a:srcRect l="3011" r="4889" b="-4"/>
          <a:stretch/>
        </p:blipFill>
        <p:spPr>
          <a:xfrm>
            <a:off x="4653626" y="4607391"/>
            <a:ext cx="3717893" cy="2250608"/>
          </a:xfrm>
          <a:prstGeom prst="rect">
            <a:avLst/>
          </a:prstGeom>
        </p:spPr>
      </p:pic>
      <p:pic>
        <p:nvPicPr>
          <p:cNvPr id="8" name="Image 7">
            <a:extLst>
              <a:ext uri="{FF2B5EF4-FFF2-40B4-BE49-F238E27FC236}">
                <a16:creationId xmlns:a16="http://schemas.microsoft.com/office/drawing/2014/main" id="{FD1BD217-762B-403A-9663-AC3F64ED5BAF}"/>
              </a:ext>
            </a:extLst>
          </p:cNvPr>
          <p:cNvPicPr/>
          <p:nvPr/>
        </p:nvPicPr>
        <p:blipFill rotWithShape="1">
          <a:blip r:embed="rId7">
            <a:extLst>
              <a:ext uri="{28A0092B-C50C-407E-A947-70E740481C1C}">
                <a14:useLocalDpi xmlns:a14="http://schemas.microsoft.com/office/drawing/2010/main" val="0"/>
              </a:ext>
            </a:extLst>
          </a:blip>
          <a:srcRect l="20326" r="23502"/>
          <a:stretch/>
        </p:blipFill>
        <p:spPr bwMode="auto">
          <a:xfrm>
            <a:off x="8466673" y="2274491"/>
            <a:ext cx="3717894" cy="4583509"/>
          </a:xfrm>
          <a:prstGeom prst="rect">
            <a:avLst/>
          </a:prstGeom>
          <a:noFill/>
        </p:spPr>
      </p:pic>
      <p:sp>
        <p:nvSpPr>
          <p:cNvPr id="5" name="Content Placeholder 2"/>
          <p:cNvSpPr txBox="1">
            <a:spLocks/>
          </p:cNvSpPr>
          <p:nvPr/>
        </p:nvSpPr>
        <p:spPr>
          <a:xfrm>
            <a:off x="1107588" y="1558345"/>
            <a:ext cx="10650828" cy="4172754"/>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F0A22E"/>
              </a:buClr>
              <a:buSzPct val="85000"/>
              <a:buNone/>
              <a:tabLst/>
              <a:defRPr/>
            </a:pPr>
            <a:endParaRPr kumimoji="0" lang="el-GR" sz="2400" b="0" i="0" u="none" strike="noStrike" kern="1200" cap="none" spc="0" normalizeH="0" baseline="0" noProof="0" dirty="0">
              <a:ln>
                <a:noFill/>
              </a:ln>
              <a:solidFill>
                <a:sysClr val="windowText" lastClr="000000"/>
              </a:solidFill>
              <a:effectLst/>
              <a:uLnTx/>
              <a:uFillTx/>
              <a:latin typeface="Arial"/>
              <a:ea typeface="+mn-ea"/>
              <a:cs typeface="+mn-cs"/>
            </a:endParaRPr>
          </a:p>
        </p:txBody>
      </p:sp>
    </p:spTree>
    <p:extLst>
      <p:ext uri="{BB962C8B-B14F-4D97-AF65-F5344CB8AC3E}">
        <p14:creationId xmlns:p14="http://schemas.microsoft.com/office/powerpoint/2010/main" val="961734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80385" y="327546"/>
            <a:ext cx="11911615" cy="6020099"/>
          </a:xfrm>
        </p:spPr>
        <p:txBody>
          <a:bodyPr>
            <a:normAutofit/>
          </a:bodyPr>
          <a:lstStyle/>
          <a:p>
            <a:pPr marL="0" indent="0">
              <a:buNone/>
            </a:pPr>
            <a:r>
              <a:rPr lang="en-GB" sz="2600" b="1" spc="-100" dirty="0">
                <a:solidFill>
                  <a:srgbClr val="F29D27"/>
                </a:solidFill>
                <a:latin typeface="Arial"/>
                <a:ea typeface="+mj-ea"/>
                <a:cs typeface="+mj-cs"/>
              </a:rPr>
              <a:t>Objective:</a:t>
            </a:r>
          </a:p>
          <a:p>
            <a:pPr marL="0" indent="0">
              <a:buNone/>
            </a:pPr>
            <a:r>
              <a:rPr lang="en-GB" sz="2200" dirty="0">
                <a:solidFill>
                  <a:srgbClr val="000000"/>
                </a:solidFill>
                <a:latin typeface="+mj-lt"/>
              </a:rPr>
              <a:t>The </a:t>
            </a:r>
            <a:r>
              <a:rPr lang="en-GB" sz="2200" dirty="0" err="1">
                <a:solidFill>
                  <a:srgbClr val="000000"/>
                </a:solidFill>
                <a:latin typeface="+mj-lt"/>
              </a:rPr>
              <a:t>EaP</a:t>
            </a:r>
            <a:r>
              <a:rPr lang="en-GB" sz="2200" dirty="0">
                <a:solidFill>
                  <a:srgbClr val="000000"/>
                </a:solidFill>
                <a:latin typeface="+mj-lt"/>
              </a:rPr>
              <a:t> PLUS Grant Scheme was designed to enhance EU-</a:t>
            </a:r>
            <a:r>
              <a:rPr lang="en-GB" sz="2200" dirty="0" err="1">
                <a:solidFill>
                  <a:srgbClr val="000000"/>
                </a:solidFill>
                <a:latin typeface="+mj-lt"/>
              </a:rPr>
              <a:t>EaP</a:t>
            </a:r>
            <a:r>
              <a:rPr lang="en-GB" sz="2200" dirty="0">
                <a:solidFill>
                  <a:srgbClr val="000000"/>
                </a:solidFill>
                <a:latin typeface="+mj-lt"/>
              </a:rPr>
              <a:t> research and innovation partnership through cluster and cluster-like </a:t>
            </a:r>
            <a:r>
              <a:rPr lang="en-GB" sz="2200" dirty="0">
                <a:solidFill>
                  <a:srgbClr val="000000"/>
                </a:solidFill>
                <a:highlight>
                  <a:srgbClr val="FFFFFF"/>
                </a:highlight>
                <a:latin typeface="+mj-lt"/>
              </a:rPr>
              <a:t>organisation cooperation. </a:t>
            </a:r>
            <a:r>
              <a:rPr lang="en-US" sz="2200" dirty="0">
                <a:solidFill>
                  <a:srgbClr val="000000"/>
                </a:solidFill>
                <a:highlight>
                  <a:srgbClr val="FFFFFF"/>
                </a:highlight>
                <a:latin typeface="+mj-lt"/>
              </a:rPr>
              <a:t>Overall 29 applications were received in response to the call, and 6 cluster pairs were selected.</a:t>
            </a:r>
          </a:p>
          <a:p>
            <a:pPr marL="0" indent="0">
              <a:buNone/>
            </a:pPr>
            <a:r>
              <a:rPr lang="en-US" sz="2200" b="1" dirty="0">
                <a:latin typeface="+mj-lt"/>
              </a:rPr>
              <a:t>Winning Applications</a:t>
            </a:r>
            <a:endParaRPr lang="en-US" sz="2200" dirty="0">
              <a:latin typeface="+mj-lt"/>
            </a:endParaRPr>
          </a:p>
        </p:txBody>
      </p:sp>
      <p:graphicFrame>
        <p:nvGraphicFramePr>
          <p:cNvPr id="5" name="Tableau 4">
            <a:extLst>
              <a:ext uri="{FF2B5EF4-FFF2-40B4-BE49-F238E27FC236}">
                <a16:creationId xmlns:a16="http://schemas.microsoft.com/office/drawing/2014/main" id="{80C6974B-54D7-4D34-8DDD-DEE8026B9478}"/>
              </a:ext>
            </a:extLst>
          </p:cNvPr>
          <p:cNvGraphicFramePr>
            <a:graphicFrameLocks noGrp="1"/>
          </p:cNvGraphicFramePr>
          <p:nvPr>
            <p:extLst>
              <p:ext uri="{D42A27DB-BD31-4B8C-83A1-F6EECF244321}">
                <p14:modId xmlns:p14="http://schemas.microsoft.com/office/powerpoint/2010/main" val="3450188035"/>
              </p:ext>
            </p:extLst>
          </p:nvPr>
        </p:nvGraphicFramePr>
        <p:xfrm>
          <a:off x="280385" y="2236058"/>
          <a:ext cx="11131874" cy="3488187"/>
        </p:xfrm>
        <a:graphic>
          <a:graphicData uri="http://schemas.openxmlformats.org/drawingml/2006/table">
            <a:tbl>
              <a:tblPr firstRow="1" firstCol="1" bandRow="1">
                <a:tableStyleId>{5C22544A-7EE6-4342-B048-85BDC9FD1C3A}</a:tableStyleId>
              </a:tblPr>
              <a:tblGrid>
                <a:gridCol w="1496555">
                  <a:extLst>
                    <a:ext uri="{9D8B030D-6E8A-4147-A177-3AD203B41FA5}">
                      <a16:colId xmlns:a16="http://schemas.microsoft.com/office/drawing/2014/main" val="712074071"/>
                    </a:ext>
                  </a:extLst>
                </a:gridCol>
                <a:gridCol w="4353636">
                  <a:extLst>
                    <a:ext uri="{9D8B030D-6E8A-4147-A177-3AD203B41FA5}">
                      <a16:colId xmlns:a16="http://schemas.microsoft.com/office/drawing/2014/main" val="2587250919"/>
                    </a:ext>
                  </a:extLst>
                </a:gridCol>
                <a:gridCol w="5281683">
                  <a:extLst>
                    <a:ext uri="{9D8B030D-6E8A-4147-A177-3AD203B41FA5}">
                      <a16:colId xmlns:a16="http://schemas.microsoft.com/office/drawing/2014/main" val="3802806481"/>
                    </a:ext>
                  </a:extLst>
                </a:gridCol>
              </a:tblGrid>
              <a:tr h="225618">
                <a:tc>
                  <a:txBody>
                    <a:bodyPr/>
                    <a:lstStyle/>
                    <a:p>
                      <a:pPr algn="ctr">
                        <a:lnSpc>
                          <a:spcPct val="107000"/>
                        </a:lnSpc>
                        <a:spcAft>
                          <a:spcPts val="0"/>
                        </a:spcAft>
                      </a:pPr>
                      <a:r>
                        <a:rPr lang="en-US" sz="1800" dirty="0" err="1">
                          <a:effectLst/>
                        </a:rPr>
                        <a:t>EaP</a:t>
                      </a:r>
                      <a:r>
                        <a:rPr lang="en-US" sz="1800" dirty="0">
                          <a:effectLst/>
                        </a:rPr>
                        <a:t> Country</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EaP Cluster</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EU Cluster</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35173988"/>
                  </a:ext>
                </a:extLst>
              </a:tr>
              <a:tr h="441564">
                <a:tc>
                  <a:txBody>
                    <a:bodyPr/>
                    <a:lstStyle/>
                    <a:p>
                      <a:pPr algn="ctr">
                        <a:lnSpc>
                          <a:spcPct val="107000"/>
                        </a:lnSpc>
                        <a:spcAft>
                          <a:spcPts val="0"/>
                        </a:spcAft>
                      </a:pPr>
                      <a:r>
                        <a:rPr lang="en-US" sz="1800" dirty="0">
                          <a:effectLst/>
                        </a:rPr>
                        <a:t>Ukraine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dirty="0" err="1">
                          <a:effectLst/>
                        </a:rPr>
                        <a:t>Precrapathian</a:t>
                      </a:r>
                      <a:r>
                        <a:rPr lang="en-US" sz="1800" dirty="0">
                          <a:effectLst/>
                        </a:rPr>
                        <a:t> eco-energy cluster</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dirty="0" err="1">
                          <a:effectLst/>
                        </a:rPr>
                        <a:t>SolarTech</a:t>
                      </a:r>
                      <a:r>
                        <a:rPr lang="en-US" sz="1800" dirty="0">
                          <a:effectLst/>
                        </a:rPr>
                        <a:t> Nonprofit Ltd. (</a:t>
                      </a:r>
                      <a:r>
                        <a:rPr lang="en-US" sz="1800" dirty="0" err="1">
                          <a:effectLst/>
                        </a:rPr>
                        <a:t>ArchEnerg</a:t>
                      </a:r>
                      <a:r>
                        <a:rPr lang="en-US" sz="1800" dirty="0">
                          <a:effectLst/>
                        </a:rPr>
                        <a:t> Cluster), Hungary</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01754164"/>
                  </a:ext>
                </a:extLst>
              </a:tr>
              <a:tr h="697797">
                <a:tc>
                  <a:txBody>
                    <a:bodyPr/>
                    <a:lstStyle/>
                    <a:p>
                      <a:pPr algn="ctr">
                        <a:lnSpc>
                          <a:spcPct val="107000"/>
                        </a:lnSpc>
                        <a:spcAft>
                          <a:spcPts val="0"/>
                        </a:spcAft>
                      </a:pPr>
                      <a:r>
                        <a:rPr lang="en-US" sz="1800">
                          <a:effectLst/>
                        </a:rPr>
                        <a:t>Ukraine</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a:effectLst/>
                        </a:rPr>
                        <a:t>Association of Industrial Automation of Ukraine</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dirty="0">
                          <a:effectLst/>
                        </a:rPr>
                        <a:t>The Polish Research and Development Cluster of the Internet of Things - Lublin Science and Technology Park, Poland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89104339"/>
                  </a:ext>
                </a:extLst>
              </a:tr>
              <a:tr h="441564">
                <a:tc>
                  <a:txBody>
                    <a:bodyPr/>
                    <a:lstStyle/>
                    <a:p>
                      <a:pPr algn="ctr">
                        <a:lnSpc>
                          <a:spcPct val="107000"/>
                        </a:lnSpc>
                        <a:spcAft>
                          <a:spcPts val="0"/>
                        </a:spcAft>
                      </a:pPr>
                      <a:r>
                        <a:rPr lang="en-US" sz="1800">
                          <a:effectLst/>
                        </a:rPr>
                        <a:t>Moldova</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a:effectLst/>
                        </a:rPr>
                        <a:t>Energy and Biomass Cluster</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a:effectLst/>
                        </a:rPr>
                        <a:t>GREEN ENERGY Innovative Biomass Cluster, Romania</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05798562"/>
                  </a:ext>
                </a:extLst>
              </a:tr>
              <a:tr h="441564">
                <a:tc>
                  <a:txBody>
                    <a:bodyPr/>
                    <a:lstStyle/>
                    <a:p>
                      <a:pPr algn="ctr">
                        <a:lnSpc>
                          <a:spcPct val="107000"/>
                        </a:lnSpc>
                        <a:spcAft>
                          <a:spcPts val="0"/>
                        </a:spcAft>
                      </a:pPr>
                      <a:r>
                        <a:rPr lang="en-US" sz="1800">
                          <a:effectLst/>
                        </a:rPr>
                        <a:t>Belarus</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a:effectLst/>
                        </a:rPr>
                        <a:t>Polessky State University</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a:effectLst/>
                        </a:rPr>
                        <a:t>Logistics and Transport North - South, Poland</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80544959"/>
                  </a:ext>
                </a:extLst>
              </a:tr>
              <a:tr h="461708">
                <a:tc>
                  <a:txBody>
                    <a:bodyPr/>
                    <a:lstStyle/>
                    <a:p>
                      <a:pPr algn="ctr">
                        <a:lnSpc>
                          <a:spcPct val="107000"/>
                        </a:lnSpc>
                        <a:spcAft>
                          <a:spcPts val="0"/>
                        </a:spcAft>
                      </a:pPr>
                      <a:r>
                        <a:rPr lang="en-US" sz="1800">
                          <a:effectLst/>
                        </a:rPr>
                        <a:t>Armenia</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a:effectLst/>
                        </a:rPr>
                        <a:t>Engineering Academy of Armenia</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a:effectLst/>
                        </a:rPr>
                        <a:t>Transylvanian Mechanical Engineering Cluster - TMEC, Romania</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7034961"/>
                  </a:ext>
                </a:extLst>
              </a:tr>
              <a:tr h="441564">
                <a:tc>
                  <a:txBody>
                    <a:bodyPr/>
                    <a:lstStyle/>
                    <a:p>
                      <a:pPr algn="ctr">
                        <a:lnSpc>
                          <a:spcPct val="107000"/>
                        </a:lnSpc>
                        <a:spcAft>
                          <a:spcPts val="0"/>
                        </a:spcAft>
                      </a:pPr>
                      <a:r>
                        <a:rPr lang="en-US" sz="1800">
                          <a:effectLst/>
                        </a:rPr>
                        <a:t>Georgia</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800" dirty="0">
                          <a:effectLst/>
                        </a:rPr>
                        <a:t>Georgian Tourism Association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fr-FR" sz="1800" dirty="0">
                          <a:effectLst/>
                        </a:rPr>
                        <a:t>Cluster Montagne, France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90914255"/>
                  </a:ext>
                </a:extLst>
              </a:tr>
            </a:tbl>
          </a:graphicData>
        </a:graphic>
      </p:graphicFrame>
    </p:spTree>
    <p:extLst>
      <p:ext uri="{BB962C8B-B14F-4D97-AF65-F5344CB8AC3E}">
        <p14:creationId xmlns:p14="http://schemas.microsoft.com/office/powerpoint/2010/main" val="1960440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46331D-4BC3-4F25-8DF0-19F943E359F6}"/>
              </a:ext>
            </a:extLst>
          </p:cNvPr>
          <p:cNvSpPr>
            <a:spLocks noGrp="1"/>
          </p:cNvSpPr>
          <p:nvPr>
            <p:ph type="title"/>
          </p:nvPr>
        </p:nvSpPr>
        <p:spPr>
          <a:xfrm>
            <a:off x="555511" y="629266"/>
            <a:ext cx="3697511" cy="1676603"/>
          </a:xfrm>
        </p:spPr>
        <p:txBody>
          <a:bodyPr>
            <a:normAutofit fontScale="90000"/>
          </a:bodyPr>
          <a:lstStyle/>
          <a:p>
            <a:r>
              <a:rPr lang="fr-FR" sz="4000" dirty="0"/>
              <a:t>Cluster workshop, </a:t>
            </a:r>
            <a:r>
              <a:rPr lang="fr-FR" sz="4000" dirty="0" err="1"/>
              <a:t>Tbilisi</a:t>
            </a:r>
            <a:r>
              <a:rPr lang="fr-FR" sz="4000" dirty="0"/>
              <a:t>, Georgia </a:t>
            </a:r>
            <a:endParaRPr lang="en-GB" sz="4000" dirty="0"/>
          </a:p>
        </p:txBody>
      </p:sp>
      <p:sp>
        <p:nvSpPr>
          <p:cNvPr id="3" name="Espace réservé du contenu 2">
            <a:extLst>
              <a:ext uri="{FF2B5EF4-FFF2-40B4-BE49-F238E27FC236}">
                <a16:creationId xmlns:a16="http://schemas.microsoft.com/office/drawing/2014/main" id="{5054BE4F-E78B-43D0-B24D-C4154516DA3D}"/>
              </a:ext>
            </a:extLst>
          </p:cNvPr>
          <p:cNvSpPr>
            <a:spLocks noGrp="1"/>
          </p:cNvSpPr>
          <p:nvPr>
            <p:ph idx="1"/>
          </p:nvPr>
        </p:nvSpPr>
        <p:spPr>
          <a:xfrm>
            <a:off x="544024" y="2659422"/>
            <a:ext cx="3697510" cy="3785419"/>
          </a:xfrm>
        </p:spPr>
        <p:txBody>
          <a:bodyPr>
            <a:normAutofit/>
          </a:bodyPr>
          <a:lstStyle/>
          <a:p>
            <a:r>
              <a:rPr lang="de-DE" dirty="0"/>
              <a:t>Two-day workshop </a:t>
            </a:r>
          </a:p>
          <a:p>
            <a:r>
              <a:rPr lang="de-DE" dirty="0"/>
              <a:t>Over 60 participants </a:t>
            </a:r>
          </a:p>
          <a:p>
            <a:r>
              <a:rPr lang="de-DE" dirty="0"/>
              <a:t>Speeches from  Philipp Steinheim/GIZ;</a:t>
            </a:r>
            <a:br>
              <a:rPr lang="de-DE" dirty="0"/>
            </a:br>
            <a:r>
              <a:rPr lang="de-DE" dirty="0"/>
              <a:t>Lucia Seel/ECCP</a:t>
            </a:r>
            <a:r>
              <a:rPr lang="en-GB" dirty="0"/>
              <a:t>  </a:t>
            </a:r>
            <a:r>
              <a:rPr lang="de-DE" dirty="0"/>
              <a:t>Fabian Russo/UNIDO, etc.</a:t>
            </a:r>
            <a:endParaRPr lang="en-GB" dirty="0"/>
          </a:p>
          <a:p>
            <a:endParaRPr lang="en-GB" sz="1800" dirty="0"/>
          </a:p>
        </p:txBody>
      </p:sp>
      <p:sp>
        <p:nvSpPr>
          <p:cNvPr id="30" name="Rectangle 29">
            <a:extLst>
              <a:ext uri="{FF2B5EF4-FFF2-40B4-BE49-F238E27FC236}">
                <a16:creationId xmlns:a16="http://schemas.microsoft.com/office/drawing/2014/main" id="{8C29D873-1945-4654-A367-D915DFB30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2246" y="0"/>
            <a:ext cx="755975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9">
            <a:extLst>
              <a:ext uri="{FF2B5EF4-FFF2-40B4-BE49-F238E27FC236}">
                <a16:creationId xmlns:a16="http://schemas.microsoft.com/office/drawing/2014/main" id="{6190A0DD-293F-477F-AEDB-BD04B12273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2995" y="484632"/>
            <a:ext cx="6709145"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descr="Une image contenant intérieur, personne, musique, homme&#10;&#10;Description générée automatiquement">
            <a:extLst>
              <a:ext uri="{FF2B5EF4-FFF2-40B4-BE49-F238E27FC236}">
                <a16:creationId xmlns:a16="http://schemas.microsoft.com/office/drawing/2014/main" id="{E6C770F7-92D2-4C41-BCE7-6E197F171A0E}"/>
              </a:ext>
            </a:extLst>
          </p:cNvPr>
          <p:cNvPicPr>
            <a:picLocks noChangeAspect="1"/>
          </p:cNvPicPr>
          <p:nvPr/>
        </p:nvPicPr>
        <p:blipFill rotWithShape="1">
          <a:blip r:embed="rId2"/>
          <a:srcRect l="7821" r="28076" b="6"/>
          <a:stretch/>
        </p:blipFill>
        <p:spPr>
          <a:xfrm>
            <a:off x="5414728" y="827678"/>
            <a:ext cx="1917732" cy="1996780"/>
          </a:xfrm>
          <a:prstGeom prst="rect">
            <a:avLst/>
          </a:prstGeom>
        </p:spPr>
      </p:pic>
      <p:pic>
        <p:nvPicPr>
          <p:cNvPr id="6" name="Image 5" descr="Une image contenant terrain, bâtiment, personne, gens&#10;&#10;Description générée automatiquement">
            <a:extLst>
              <a:ext uri="{FF2B5EF4-FFF2-40B4-BE49-F238E27FC236}">
                <a16:creationId xmlns:a16="http://schemas.microsoft.com/office/drawing/2014/main" id="{A7003AC6-0397-4C5F-B04C-A6B718B31B50}"/>
              </a:ext>
            </a:extLst>
          </p:cNvPr>
          <p:cNvPicPr>
            <a:picLocks noChangeAspect="1"/>
          </p:cNvPicPr>
          <p:nvPr/>
        </p:nvPicPr>
        <p:blipFill rotWithShape="1">
          <a:blip r:embed="rId3"/>
          <a:srcRect l="17701" r="27737" b="-4"/>
          <a:stretch/>
        </p:blipFill>
        <p:spPr>
          <a:xfrm>
            <a:off x="7493327" y="829733"/>
            <a:ext cx="1917733" cy="1994725"/>
          </a:xfrm>
          <a:prstGeom prst="rect">
            <a:avLst/>
          </a:prstGeom>
        </p:spPr>
      </p:pic>
      <p:pic>
        <p:nvPicPr>
          <p:cNvPr id="5" name="Image 4" descr="Une image contenant intérieur, mur, personne, table&#10;&#10;Description générée automatiquement">
            <a:extLst>
              <a:ext uri="{FF2B5EF4-FFF2-40B4-BE49-F238E27FC236}">
                <a16:creationId xmlns:a16="http://schemas.microsoft.com/office/drawing/2014/main" id="{DBDAE7AF-CDFA-4DBB-9616-9DE739087559}"/>
              </a:ext>
            </a:extLst>
          </p:cNvPr>
          <p:cNvPicPr/>
          <p:nvPr/>
        </p:nvPicPr>
        <p:blipFill rotWithShape="1">
          <a:blip r:embed="rId4" cstate="print">
            <a:extLst>
              <a:ext uri="{28A0092B-C50C-407E-A947-70E740481C1C}">
                <a14:useLocalDpi xmlns:a14="http://schemas.microsoft.com/office/drawing/2010/main" val="0"/>
              </a:ext>
            </a:extLst>
          </a:blip>
          <a:srcRect l="14990" r="12259" b="-1"/>
          <a:stretch/>
        </p:blipFill>
        <p:spPr>
          <a:xfrm>
            <a:off x="9571927" y="827679"/>
            <a:ext cx="1917733" cy="1996780"/>
          </a:xfrm>
          <a:prstGeom prst="rect">
            <a:avLst/>
          </a:prstGeom>
        </p:spPr>
      </p:pic>
      <p:pic>
        <p:nvPicPr>
          <p:cNvPr id="7" name="Image 6" descr="Une image contenant personne, mur, intérieur, rouge&#10;&#10;Description générée automatiquement">
            <a:extLst>
              <a:ext uri="{FF2B5EF4-FFF2-40B4-BE49-F238E27FC236}">
                <a16:creationId xmlns:a16="http://schemas.microsoft.com/office/drawing/2014/main" id="{D74F444E-D065-440D-A82B-25E2E4B34087}"/>
              </a:ext>
            </a:extLst>
          </p:cNvPr>
          <p:cNvPicPr/>
          <p:nvPr/>
        </p:nvPicPr>
        <p:blipFill rotWithShape="1">
          <a:blip r:embed="rId5" cstate="print">
            <a:extLst>
              <a:ext uri="{28A0092B-C50C-407E-A947-70E740481C1C}">
                <a14:useLocalDpi xmlns:a14="http://schemas.microsoft.com/office/drawing/2010/main" val="0"/>
              </a:ext>
            </a:extLst>
          </a:blip>
          <a:srcRect t="23207" r="-2" b="4186"/>
          <a:stretch/>
        </p:blipFill>
        <p:spPr>
          <a:xfrm>
            <a:off x="5414729" y="2989903"/>
            <a:ext cx="6074932" cy="2922096"/>
          </a:xfrm>
          <a:prstGeom prst="rect">
            <a:avLst/>
          </a:prstGeom>
        </p:spPr>
      </p:pic>
    </p:spTree>
    <p:extLst>
      <p:ext uri="{BB962C8B-B14F-4D97-AF65-F5344CB8AC3E}">
        <p14:creationId xmlns:p14="http://schemas.microsoft.com/office/powerpoint/2010/main" val="4085414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107588" y="1558345"/>
            <a:ext cx="10650828" cy="4172754"/>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F0A22E"/>
              </a:buClr>
              <a:buSzPct val="85000"/>
              <a:buNone/>
              <a:tabLst/>
              <a:defRPr/>
            </a:pPr>
            <a:endParaRPr kumimoji="0" lang="el-GR" sz="2400" b="0" i="0" u="none" strike="noStrike" kern="1200" cap="none" spc="0" normalizeH="0" baseline="0" noProof="0" dirty="0">
              <a:ln>
                <a:noFill/>
              </a:ln>
              <a:solidFill>
                <a:sysClr val="windowText" lastClr="000000"/>
              </a:solidFill>
              <a:effectLst/>
              <a:uLnTx/>
              <a:uFillTx/>
              <a:latin typeface="Arial"/>
              <a:ea typeface="+mn-ea"/>
              <a:cs typeface="+mn-cs"/>
            </a:endParaRPr>
          </a:p>
        </p:txBody>
      </p:sp>
      <p:sp>
        <p:nvSpPr>
          <p:cNvPr id="6" name="Title 3"/>
          <p:cNvSpPr txBox="1">
            <a:spLocks/>
          </p:cNvSpPr>
          <p:nvPr/>
        </p:nvSpPr>
        <p:spPr>
          <a:xfrm>
            <a:off x="1107588" y="567745"/>
            <a:ext cx="98030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lvl="0">
              <a:defRPr/>
            </a:pPr>
            <a:r>
              <a:rPr lang="fr-FR" sz="3000" b="1" dirty="0">
                <a:solidFill>
                  <a:srgbClr val="F29D27"/>
                </a:solidFill>
                <a:latin typeface="Arial"/>
              </a:rPr>
              <a:t>Cluster workshop (</a:t>
            </a:r>
            <a:r>
              <a:rPr lang="fr-FR" sz="3000" b="1" dirty="0" err="1">
                <a:solidFill>
                  <a:srgbClr val="F29D27"/>
                </a:solidFill>
                <a:latin typeface="Arial"/>
              </a:rPr>
              <a:t>Tbilisi</a:t>
            </a:r>
            <a:r>
              <a:rPr lang="fr-FR" sz="3000" b="1" dirty="0">
                <a:solidFill>
                  <a:srgbClr val="F29D27"/>
                </a:solidFill>
                <a:latin typeface="Arial"/>
              </a:rPr>
              <a:t>, Georgia, July 2018): </a:t>
            </a:r>
            <a:r>
              <a:rPr lang="fr-FR" sz="3000" b="1" dirty="0" err="1">
                <a:solidFill>
                  <a:srgbClr val="F29D27"/>
                </a:solidFill>
                <a:latin typeface="Arial"/>
              </a:rPr>
              <a:t>analysis</a:t>
            </a:r>
            <a:r>
              <a:rPr lang="fr-FR" sz="3000" b="1" dirty="0">
                <a:solidFill>
                  <a:srgbClr val="F29D27"/>
                </a:solidFill>
                <a:latin typeface="Arial"/>
              </a:rPr>
              <a:t> of the </a:t>
            </a:r>
            <a:r>
              <a:rPr lang="fr-FR" sz="3000" b="1" dirty="0" err="1">
                <a:solidFill>
                  <a:srgbClr val="F29D27"/>
                </a:solidFill>
                <a:latin typeface="Arial"/>
              </a:rPr>
              <a:t>grant</a:t>
            </a:r>
            <a:r>
              <a:rPr lang="fr-FR" sz="3000" b="1" dirty="0">
                <a:solidFill>
                  <a:srgbClr val="F29D27"/>
                </a:solidFill>
                <a:latin typeface="Arial"/>
              </a:rPr>
              <a:t> </a:t>
            </a:r>
            <a:r>
              <a:rPr lang="fr-FR" sz="3000" b="1" dirty="0" err="1">
                <a:solidFill>
                  <a:srgbClr val="F29D27"/>
                </a:solidFill>
                <a:latin typeface="Arial"/>
              </a:rPr>
              <a:t>scheme</a:t>
            </a:r>
            <a:r>
              <a:rPr lang="fr-FR" sz="3000" b="1" dirty="0">
                <a:solidFill>
                  <a:srgbClr val="F29D27"/>
                </a:solidFill>
                <a:latin typeface="Arial"/>
              </a:rPr>
              <a:t> </a:t>
            </a:r>
            <a:r>
              <a:rPr lang="fr-FR" sz="3000" b="1" dirty="0" err="1">
                <a:solidFill>
                  <a:srgbClr val="F29D27"/>
                </a:solidFill>
                <a:latin typeface="Arial"/>
              </a:rPr>
              <a:t>success</a:t>
            </a:r>
            <a:endParaRPr kumimoji="0" lang="el-GR" sz="3000" b="1" i="0" u="none" strike="noStrike" kern="1200" cap="none" spc="-100" normalizeH="0" baseline="0" noProof="0" dirty="0">
              <a:ln>
                <a:noFill/>
              </a:ln>
              <a:solidFill>
                <a:srgbClr val="F29D27"/>
              </a:solidFill>
              <a:effectLst/>
              <a:uLnTx/>
              <a:uFillTx/>
              <a:latin typeface="Arial"/>
              <a:ea typeface="+mj-ea"/>
              <a:cs typeface="+mj-cs"/>
            </a:endParaRPr>
          </a:p>
        </p:txBody>
      </p:sp>
      <p:sp>
        <p:nvSpPr>
          <p:cNvPr id="2" name="Rectangle 1">
            <a:extLst>
              <a:ext uri="{FF2B5EF4-FFF2-40B4-BE49-F238E27FC236}">
                <a16:creationId xmlns:a16="http://schemas.microsoft.com/office/drawing/2014/main" id="{B8B25EB3-FDFF-4B1C-955A-3874E586ED8B}"/>
              </a:ext>
            </a:extLst>
          </p:cNvPr>
          <p:cNvSpPr/>
          <p:nvPr/>
        </p:nvSpPr>
        <p:spPr>
          <a:xfrm>
            <a:off x="1107588" y="1558345"/>
            <a:ext cx="10196516" cy="4413516"/>
          </a:xfrm>
          <a:prstGeom prst="rect">
            <a:avLst/>
          </a:prstGeom>
        </p:spPr>
        <p:txBody>
          <a:bodyPr wrap="square">
            <a:spAutoFit/>
          </a:bodyPr>
          <a:lstStyle/>
          <a:p>
            <a:pPr marL="182880" indent="-182880" algn="just">
              <a:lnSpc>
                <a:spcPct val="90000"/>
              </a:lnSpc>
              <a:spcBef>
                <a:spcPct val="20000"/>
              </a:spcBef>
              <a:spcAft>
                <a:spcPts val="1200"/>
              </a:spcAft>
              <a:buClr>
                <a:srgbClr val="F0A22E"/>
              </a:buClr>
              <a:buSzPct val="85000"/>
              <a:buFont typeface="Arial" pitchFamily="34" charset="0"/>
              <a:buChar char="•"/>
            </a:pPr>
            <a:r>
              <a:rPr lang="en-GB" sz="2200" dirty="0"/>
              <a:t>Enabled invaluable opportunities, such as </a:t>
            </a:r>
            <a:r>
              <a:rPr lang="en-GB" sz="2200" b="1" dirty="0">
                <a:solidFill>
                  <a:srgbClr val="F29D27"/>
                </a:solidFill>
              </a:rPr>
              <a:t>exchange of good practices</a:t>
            </a:r>
            <a:r>
              <a:rPr lang="en-GB" sz="2200" dirty="0"/>
              <a:t>, </a:t>
            </a:r>
            <a:r>
              <a:rPr lang="en-GB" sz="2200" dirty="0">
                <a:solidFill>
                  <a:srgbClr val="000000"/>
                </a:solidFill>
              </a:rPr>
              <a:t>expansion of the clusters‘ </a:t>
            </a:r>
            <a:r>
              <a:rPr lang="en-GB" sz="2200" b="1" dirty="0">
                <a:solidFill>
                  <a:srgbClr val="F29D27"/>
                </a:solidFill>
              </a:rPr>
              <a:t>international network </a:t>
            </a:r>
            <a:r>
              <a:rPr lang="en-GB" sz="2200" dirty="0"/>
              <a:t>and opportunities for the members of the two clusters to engage in </a:t>
            </a:r>
            <a:r>
              <a:rPr lang="en-GB" sz="2200" b="1" dirty="0">
                <a:solidFill>
                  <a:srgbClr val="F29D27"/>
                </a:solidFill>
              </a:rPr>
              <a:t>matchmaking activities </a:t>
            </a:r>
            <a:r>
              <a:rPr lang="en-GB" sz="2200" dirty="0"/>
              <a:t>and discuss future </a:t>
            </a:r>
            <a:r>
              <a:rPr lang="en-GB" sz="2200" b="1" dirty="0">
                <a:solidFill>
                  <a:srgbClr val="F29D27"/>
                </a:solidFill>
              </a:rPr>
              <a:t>cooperation opportunities.</a:t>
            </a:r>
          </a:p>
          <a:p>
            <a:pPr marL="182880" indent="-182880" algn="just">
              <a:lnSpc>
                <a:spcPct val="90000"/>
              </a:lnSpc>
              <a:spcBef>
                <a:spcPct val="20000"/>
              </a:spcBef>
              <a:spcAft>
                <a:spcPts val="1200"/>
              </a:spcAft>
              <a:buClr>
                <a:srgbClr val="F0A22E"/>
              </a:buClr>
              <a:buSzPct val="85000"/>
              <a:buFont typeface="Arial" pitchFamily="34" charset="0"/>
              <a:buChar char="•"/>
            </a:pPr>
            <a:r>
              <a:rPr lang="en-GB" sz="2200" dirty="0"/>
              <a:t>Contributed to the </a:t>
            </a:r>
            <a:r>
              <a:rPr lang="en-GB" sz="2200" b="1" dirty="0">
                <a:solidFill>
                  <a:srgbClr val="F29D27"/>
                </a:solidFill>
              </a:rPr>
              <a:t>creation of 2 clusters</a:t>
            </a:r>
            <a:r>
              <a:rPr lang="en-GB" sz="2200" dirty="0"/>
              <a:t> and had a significant impact on pushing for cluster-oriented policies in Ukraine </a:t>
            </a:r>
          </a:p>
          <a:p>
            <a:pPr marL="182880" indent="-182880" algn="just">
              <a:lnSpc>
                <a:spcPct val="90000"/>
              </a:lnSpc>
              <a:spcBef>
                <a:spcPct val="20000"/>
              </a:spcBef>
              <a:spcAft>
                <a:spcPts val="1200"/>
              </a:spcAft>
              <a:buClr>
                <a:srgbClr val="F0A22E"/>
              </a:buClr>
              <a:buSzPct val="85000"/>
              <a:buFont typeface="Arial" pitchFamily="34" charset="0"/>
              <a:buChar char="•"/>
            </a:pPr>
            <a:r>
              <a:rPr lang="en-GB" sz="2200" dirty="0"/>
              <a:t>The </a:t>
            </a:r>
            <a:r>
              <a:rPr lang="en-GB" sz="2200" b="1" dirty="0">
                <a:solidFill>
                  <a:srgbClr val="F29D27"/>
                </a:solidFill>
              </a:rPr>
              <a:t>EU clusters </a:t>
            </a:r>
            <a:r>
              <a:rPr lang="en-GB" sz="2200" dirty="0"/>
              <a:t>provided positive feedback and claimed that the collaboration was </a:t>
            </a:r>
            <a:r>
              <a:rPr lang="en-GB" sz="2200" b="1" dirty="0">
                <a:solidFill>
                  <a:srgbClr val="F29D27"/>
                </a:solidFill>
              </a:rPr>
              <a:t>beneficial for them too, </a:t>
            </a:r>
            <a:r>
              <a:rPr lang="en-GB" sz="2200" dirty="0"/>
              <a:t>expanding their network and opening up new collaboration opportunities for their members.</a:t>
            </a:r>
          </a:p>
          <a:p>
            <a:pPr algn="just">
              <a:lnSpc>
                <a:spcPct val="90000"/>
              </a:lnSpc>
              <a:spcBef>
                <a:spcPct val="20000"/>
              </a:spcBef>
              <a:spcAft>
                <a:spcPts val="1200"/>
              </a:spcAft>
              <a:buClr>
                <a:srgbClr val="F0A22E"/>
              </a:buClr>
              <a:buSzPct val="85000"/>
            </a:pPr>
            <a:r>
              <a:rPr lang="en-GB" sz="2200" dirty="0"/>
              <a:t>          </a:t>
            </a:r>
            <a:r>
              <a:rPr lang="en-GB" sz="2200" b="1" dirty="0">
                <a:solidFill>
                  <a:srgbClr val="65A2C1"/>
                </a:solidFill>
              </a:rPr>
              <a:t>Thus, a small grant can have a very big impact for developing clusters in the </a:t>
            </a:r>
            <a:r>
              <a:rPr lang="en-GB" sz="2200" b="1" dirty="0" err="1">
                <a:solidFill>
                  <a:srgbClr val="65A2C1"/>
                </a:solidFill>
              </a:rPr>
              <a:t>EaP</a:t>
            </a:r>
            <a:r>
              <a:rPr lang="en-GB" sz="2200" b="1" dirty="0">
                <a:solidFill>
                  <a:srgbClr val="65A2C1"/>
                </a:solidFill>
              </a:rPr>
              <a:t> countries. It can hopefully contribute to a changing mindset and motivate clusters in the </a:t>
            </a:r>
            <a:r>
              <a:rPr lang="en-GB" sz="2200" b="1" dirty="0" err="1">
                <a:solidFill>
                  <a:srgbClr val="65A2C1"/>
                </a:solidFill>
              </a:rPr>
              <a:t>EaP</a:t>
            </a:r>
            <a:r>
              <a:rPr lang="en-GB" sz="2200" b="1" dirty="0">
                <a:solidFill>
                  <a:srgbClr val="65A2C1"/>
                </a:solidFill>
              </a:rPr>
              <a:t> countries to engage in more international collaborations</a:t>
            </a:r>
          </a:p>
        </p:txBody>
      </p:sp>
      <p:sp>
        <p:nvSpPr>
          <p:cNvPr id="7" name="Flèche : droite 6">
            <a:extLst>
              <a:ext uri="{FF2B5EF4-FFF2-40B4-BE49-F238E27FC236}">
                <a16:creationId xmlns:a16="http://schemas.microsoft.com/office/drawing/2014/main" id="{9FF29463-FB2E-490C-8A1E-FADC379002B7}"/>
              </a:ext>
            </a:extLst>
          </p:cNvPr>
          <p:cNvSpPr/>
          <p:nvPr/>
        </p:nvSpPr>
        <p:spPr>
          <a:xfrm>
            <a:off x="1253362" y="4958461"/>
            <a:ext cx="478265" cy="341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01074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highlight>
                  <a:srgbClr val="FFFFFF"/>
                </a:highlight>
                <a:latin typeface="Arial"/>
              </a:rPr>
              <a:t>Recommendations to reinforce cluster collaboration</a:t>
            </a:r>
          </a:p>
        </p:txBody>
      </p:sp>
      <p:sp>
        <p:nvSpPr>
          <p:cNvPr id="2" name="Rectangle 1">
            <a:extLst>
              <a:ext uri="{FF2B5EF4-FFF2-40B4-BE49-F238E27FC236}">
                <a16:creationId xmlns:a16="http://schemas.microsoft.com/office/drawing/2014/main" id="{63CD0E5D-C318-496B-9B8E-5E68A91F9F02}"/>
              </a:ext>
            </a:extLst>
          </p:cNvPr>
          <p:cNvSpPr>
            <a:spLocks noChangeArrowheads="1"/>
          </p:cNvSpPr>
          <p:nvPr/>
        </p:nvSpPr>
        <p:spPr bwMode="auto">
          <a:xfrm>
            <a:off x="1005015" y="1499163"/>
            <a:ext cx="10458115"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F29D27"/>
                </a:solidFill>
                <a:effectLst/>
                <a:latin typeface="Calibri" panose="020F0502020204030204" pitchFamily="34" charset="0"/>
                <a:ea typeface="Calibri" panose="020F0502020204030204" pitchFamily="34" charset="0"/>
                <a:cs typeface="Times New Roman" panose="02020603050405020304" pitchFamily="18" charset="0"/>
              </a:rPr>
              <a:t>Recommendation 1</a:t>
            </a:r>
            <a:r>
              <a:rPr kumimoji="0" lang="en-GB"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GB"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Raise awareness amongst</a:t>
            </a:r>
            <a:r>
              <a:rPr kumimoji="0" lang="en-US"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policymakers in the </a:t>
            </a:r>
            <a:r>
              <a:rPr kumimoji="0" lang="en-US" altLang="en-US" sz="2000" b="0" i="0" u="none" strike="noStrike" cap="none" normalizeH="0" baseline="0" dirty="0" err="1">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EaP</a:t>
            </a:r>
            <a:r>
              <a:rPr kumimoji="0" lang="en-US"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countries on </a:t>
            </a:r>
            <a:r>
              <a:rPr kumimoji="0" lang="en-US"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why cluster </a:t>
            </a:r>
            <a:r>
              <a:rPr kumimoji="0" lang="en-US" altLang="en-US" sz="2000" b="1" i="0" u="none" strike="noStrike" cap="none" normalizeH="0" baseline="0" dirty="0" err="1">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organisations</a:t>
            </a:r>
            <a:r>
              <a:rPr kumimoji="0" lang="en-US"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are beneficial and needed</a:t>
            </a:r>
            <a:r>
              <a:rPr kumimoji="0" lang="en-US"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de-DE"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&amp;</a:t>
            </a:r>
            <a:r>
              <a:rPr kumimoji="0" lang="de-DE"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de-DE"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encourage the </a:t>
            </a:r>
            <a:r>
              <a:rPr kumimoji="0" lang="de-DE"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exchange of good practices in terms of cluster policies and cluster development programmes </a:t>
            </a:r>
            <a:r>
              <a:rPr kumimoji="0" lang="de-DE"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between policymakers and governmental institutions from EaP countries and the EU Member States </a:t>
            </a:r>
            <a:r>
              <a:rPr lang="de-DE" altLang="en-US" sz="2000" dirty="0">
                <a:solidFill>
                  <a:srgbClr val="333333"/>
                </a:solidFill>
                <a:latin typeface="Calibri" panose="020F0502020204030204" pitchFamily="34" charset="0"/>
                <a:ea typeface="Calibri" panose="020F0502020204030204" pitchFamily="34" charset="0"/>
                <a:cs typeface="Times New Roman" panose="02020603050405020304" pitchFamily="18" charset="0"/>
              </a:rPr>
              <a:t> </a:t>
            </a: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Target stakeholders: R&amp;I actors (e.g. clusters, cluster associations, universities, researchers, etc.) in the </a:t>
            </a:r>
            <a:r>
              <a:rPr kumimoji="0" lang="en-US" altLang="en-US" sz="2000" b="1" i="1" u="none" strike="noStrike" cap="none" normalizeH="0" baseline="0" dirty="0" err="1">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EaP</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 countries]</a:t>
            </a:r>
          </a:p>
          <a:p>
            <a:pPr marL="0" marR="0" lvl="0" indent="0"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rgbClr val="65A2C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F29D27"/>
                </a:solidFill>
                <a:effectLst/>
                <a:latin typeface="Calibri" panose="020F0502020204030204" pitchFamily="34" charset="0"/>
                <a:ea typeface="Calibri" panose="020F0502020204030204" pitchFamily="34" charset="0"/>
                <a:cs typeface="Times New Roman" panose="02020603050405020304" pitchFamily="18" charset="0"/>
              </a:rPr>
              <a:t>Recommendation 2</a:t>
            </a:r>
            <a:r>
              <a:rPr kumimoji="0" lang="en-GB"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GB"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Set up the frame for effective cluster policies</a:t>
            </a:r>
            <a:r>
              <a:rPr kumimoji="0" lang="en-GB"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and </a:t>
            </a:r>
            <a:r>
              <a:rPr kumimoji="0" lang="de-DE"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launch pilot </a:t>
            </a:r>
            <a:r>
              <a:rPr kumimoji="0" lang="de-DE"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cluster programmes and financing</a:t>
            </a:r>
            <a:r>
              <a:rPr kumimoji="0" lang="de-DE"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in the EaP countries </a:t>
            </a:r>
          </a:p>
          <a:p>
            <a:pPr marL="0" marR="0" lvl="0" indent="0" defTabSz="914400" rtl="0" eaLnBrk="0" fontAlgn="base" latinLnBrk="0" hangingPunct="0">
              <a:lnSpc>
                <a:spcPct val="100000"/>
              </a:lnSpc>
              <a:spcBef>
                <a:spcPct val="0"/>
              </a:spcBef>
              <a:spcAft>
                <a:spcPct val="0"/>
              </a:spcAft>
              <a:buClrTx/>
              <a:buSzTx/>
              <a:buFontTx/>
              <a:buNone/>
              <a:tabLst/>
            </a:pPr>
            <a:r>
              <a:rPr kumimoji="0" lang="de-DE" altLang="en-US" sz="2000" b="0" i="0"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Target stakeholders: </a:t>
            </a:r>
            <a:r>
              <a:rPr kumimoji="0" lang="en-US" altLang="en-US" sz="2000" b="1" i="1" u="none" strike="noStrike" cap="none" normalizeH="0" baseline="0" dirty="0" err="1">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EaP</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 policymakers]</a:t>
            </a:r>
          </a:p>
          <a:p>
            <a:pPr marL="0" marR="0" lvl="0" indent="0" defTabSz="914400" rtl="0" eaLnBrk="0" fontAlgn="base" latinLnBrk="0" hangingPunct="0">
              <a:lnSpc>
                <a:spcPct val="100000"/>
              </a:lnSpc>
              <a:spcBef>
                <a:spcPct val="0"/>
              </a:spcBef>
              <a:spcAft>
                <a:spcPct val="0"/>
              </a:spcAft>
              <a:buClrTx/>
              <a:buSzTx/>
              <a:buFontTx/>
              <a:buNone/>
              <a:tabLst/>
            </a:pPr>
            <a:br>
              <a:rPr kumimoji="0" lang="en-GB" altLang="en-US" sz="2000" b="1" i="0"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br>
            <a:r>
              <a:rPr kumimoji="0" lang="en-GB" altLang="en-US" sz="2000" b="1" i="0" u="none" strike="noStrike" cap="none" normalizeH="0" baseline="0" dirty="0">
                <a:ln>
                  <a:noFill/>
                </a:ln>
                <a:solidFill>
                  <a:srgbClr val="F29D27"/>
                </a:solidFill>
                <a:effectLst/>
                <a:latin typeface="Calibri" panose="020F0502020204030204" pitchFamily="34" charset="0"/>
                <a:ea typeface="Calibri" panose="020F0502020204030204" pitchFamily="34" charset="0"/>
                <a:cs typeface="Times New Roman" panose="02020603050405020304" pitchFamily="18" charset="0"/>
              </a:rPr>
              <a:t>Recommendation 3</a:t>
            </a:r>
            <a:r>
              <a:rPr kumimoji="0" lang="en-GB"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Set up national, as well as regional </a:t>
            </a:r>
            <a:r>
              <a:rPr kumimoji="0" lang="en-GB" altLang="en-US" sz="2000" b="1"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cluster associations</a:t>
            </a:r>
            <a:r>
              <a:rPr kumimoji="0" lang="en-GB"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in the </a:t>
            </a:r>
            <a:r>
              <a:rPr kumimoji="0" lang="en-GB" altLang="en-US" sz="2000" b="0" i="0" u="none" strike="noStrike" cap="none" normalizeH="0" baseline="0" dirty="0" err="1">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EaP</a:t>
            </a:r>
            <a:r>
              <a:rPr kumimoji="0" lang="en-GB"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countries</a:t>
            </a:r>
            <a:r>
              <a:rPr kumimoji="0" lang="de-DE" altLang="en-US" sz="2000" b="0" i="0" u="none" strike="noStrike" cap="none" normalizeH="0" baseline="0" dirty="0">
                <a:ln>
                  <a:noFill/>
                </a:ln>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de-DE" altLang="en-US" sz="2000" b="0" i="0"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Target stakeholders: </a:t>
            </a:r>
            <a:r>
              <a:rPr kumimoji="0" lang="en-US" altLang="en-US" sz="2000" b="1" i="1" u="none" strike="noStrike" cap="none" normalizeH="0" baseline="0" dirty="0" err="1">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EaP</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 clusters, </a:t>
            </a:r>
            <a:r>
              <a:rPr kumimoji="0" lang="en-US" altLang="en-US" sz="2000" b="1" i="1" u="none" strike="noStrike" cap="none" normalizeH="0" baseline="0" dirty="0" err="1">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EaP</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 R&amp;I actors, </a:t>
            </a:r>
            <a:r>
              <a:rPr kumimoji="0" lang="en-US" altLang="en-US" sz="2000" b="1" i="1" u="none" strike="noStrike" cap="none" normalizeH="0" baseline="0" dirty="0" err="1">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EaP</a:t>
            </a:r>
            <a:r>
              <a:rPr kumimoji="0" lang="en-US" altLang="en-US" sz="2000" b="1" i="1" u="none" strike="noStrike" cap="none" normalizeH="0" baseline="0" dirty="0">
                <a:ln>
                  <a:noFill/>
                </a:ln>
                <a:solidFill>
                  <a:srgbClr val="65A2C1"/>
                </a:solidFill>
                <a:effectLst/>
                <a:latin typeface="Calibri" panose="020F0502020204030204" pitchFamily="34" charset="0"/>
                <a:ea typeface="Calibri" panose="020F0502020204030204" pitchFamily="34" charset="0"/>
                <a:cs typeface="Times New Roman" panose="02020603050405020304" pitchFamily="18" charset="0"/>
              </a:rPr>
              <a:t> policymakers]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200773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Recommendations</a:t>
            </a:r>
          </a:p>
        </p:txBody>
      </p:sp>
      <p:sp>
        <p:nvSpPr>
          <p:cNvPr id="2" name="Rectangle 1">
            <a:extLst>
              <a:ext uri="{FF2B5EF4-FFF2-40B4-BE49-F238E27FC236}">
                <a16:creationId xmlns:a16="http://schemas.microsoft.com/office/drawing/2014/main" id="{63CD0E5D-C318-496B-9B8E-5E68A91F9F02}"/>
              </a:ext>
            </a:extLst>
          </p:cNvPr>
          <p:cNvSpPr>
            <a:spLocks noChangeArrowheads="1"/>
          </p:cNvSpPr>
          <p:nvPr/>
        </p:nvSpPr>
        <p:spPr bwMode="auto">
          <a:xfrm>
            <a:off x="1005016" y="1734956"/>
            <a:ext cx="1045811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de-DE" altLang="en-US" sz="2000" b="1" dirty="0">
                <a:solidFill>
                  <a:srgbClr val="F29D27"/>
                </a:solidFill>
                <a:latin typeface="Calibri" panose="020F0502020204030204" pitchFamily="34" charset="0"/>
                <a:ea typeface="Calibri" panose="020F0502020204030204" pitchFamily="34" charset="0"/>
                <a:cs typeface="Times New Roman" panose="02020603050405020304" pitchFamily="18" charset="0"/>
              </a:rPr>
              <a:t>Recommendation 4</a:t>
            </a:r>
            <a:r>
              <a:rPr lang="de-DE" altLang="en-US" sz="2000" b="1" dirty="0">
                <a:solidFill>
                  <a:srgbClr val="333333"/>
                </a:solidFill>
                <a:latin typeface="Calibri" panose="020F0502020204030204" pitchFamily="34" charset="0"/>
                <a:ea typeface="Calibri" panose="020F0502020204030204" pitchFamily="34" charset="0"/>
                <a:cs typeface="Times New Roman" panose="02020603050405020304" pitchFamily="18" charset="0"/>
              </a:rPr>
              <a:t>: </a:t>
            </a:r>
            <a:r>
              <a:rPr lang="de-DE" altLang="en-US" sz="2000" dirty="0">
                <a:solidFill>
                  <a:srgbClr val="333333"/>
                </a:solidFill>
                <a:latin typeface="Calibri" panose="020F0502020204030204" pitchFamily="34" charset="0"/>
                <a:ea typeface="Calibri" panose="020F0502020204030204" pitchFamily="34" charset="0"/>
                <a:cs typeface="Times New Roman" panose="02020603050405020304" pitchFamily="18" charset="0"/>
              </a:rPr>
              <a:t>Boost </a:t>
            </a:r>
            <a:r>
              <a:rPr lang="de-DE" altLang="en-US" sz="2000" b="1" dirty="0">
                <a:solidFill>
                  <a:srgbClr val="333333"/>
                </a:solidFill>
                <a:latin typeface="Calibri" panose="020F0502020204030204" pitchFamily="34" charset="0"/>
                <a:ea typeface="Calibri" panose="020F0502020204030204" pitchFamily="34" charset="0"/>
                <a:cs typeface="Times New Roman" panose="02020603050405020304" pitchFamily="18" charset="0"/>
              </a:rPr>
              <a:t>collaboration activities</a:t>
            </a:r>
            <a:r>
              <a:rPr lang="de-DE" altLang="en-US" sz="2000" dirty="0">
                <a:solidFill>
                  <a:srgbClr val="333333"/>
                </a:solidFill>
                <a:latin typeface="Calibri" panose="020F0502020204030204" pitchFamily="34" charset="0"/>
                <a:ea typeface="Calibri" panose="020F0502020204030204" pitchFamily="34" charset="0"/>
                <a:cs typeface="Times New Roman" panose="02020603050405020304" pitchFamily="18" charset="0"/>
              </a:rPr>
              <a:t> between EaP and EU clusters</a:t>
            </a:r>
          </a:p>
          <a:p>
            <a:pPr lvl="0" eaLnBrk="0" fontAlgn="base" hangingPunct="0">
              <a:spcBef>
                <a:spcPct val="0"/>
              </a:spcBef>
              <a:spcAft>
                <a:spcPct val="0"/>
              </a:spcAft>
            </a:pPr>
            <a:r>
              <a:rPr lang="de-DE" altLang="en-US" sz="2000" dirty="0">
                <a:solidFill>
                  <a:srgbClr val="333333"/>
                </a:solidFill>
                <a:latin typeface="Calibri" panose="020F0502020204030204" pitchFamily="34" charset="0"/>
                <a:ea typeface="Calibri" panose="020F0502020204030204" pitchFamily="34" charset="0"/>
                <a:cs typeface="Times New Roman" panose="02020603050405020304" pitchFamily="18" charset="0"/>
              </a:rPr>
              <a:t> </a:t>
            </a:r>
            <a:r>
              <a:rPr lang="de-DE" altLang="en-US" sz="2000" b="1" dirty="0">
                <a:solidFill>
                  <a:srgbClr val="65A2C1"/>
                </a:solidFill>
                <a:latin typeface="Calibri" panose="020F0502020204030204" pitchFamily="34" charset="0"/>
                <a:ea typeface="Calibri" panose="020F0502020204030204" pitchFamily="34" charset="0"/>
                <a:cs typeface="Times New Roman" panose="02020603050405020304" pitchFamily="18" charset="0"/>
              </a:rPr>
              <a:t>[</a:t>
            </a:r>
            <a:r>
              <a:rPr lang="en-US" altLang="en-US" sz="2000" b="1" i="1" dirty="0">
                <a:solidFill>
                  <a:srgbClr val="65A2C1"/>
                </a:solidFill>
                <a:latin typeface="Calibri" panose="020F0502020204030204" pitchFamily="34" charset="0"/>
                <a:ea typeface="Calibri" panose="020F0502020204030204" pitchFamily="34" charset="0"/>
                <a:cs typeface="Times New Roman" panose="02020603050405020304" pitchFamily="18" charset="0"/>
              </a:rPr>
              <a:t>Target stakeholders: </a:t>
            </a:r>
            <a:r>
              <a:rPr lang="en-US" altLang="en-US" sz="2000" b="1" i="1" dirty="0" err="1">
                <a:solidFill>
                  <a:srgbClr val="65A2C1"/>
                </a:solidFill>
                <a:latin typeface="Calibri" panose="020F0502020204030204" pitchFamily="34" charset="0"/>
                <a:ea typeface="Calibri" panose="020F0502020204030204" pitchFamily="34" charset="0"/>
                <a:cs typeface="Times New Roman" panose="02020603050405020304" pitchFamily="18" charset="0"/>
              </a:rPr>
              <a:t>EaP</a:t>
            </a:r>
            <a:r>
              <a:rPr lang="en-US" altLang="en-US" sz="2000" b="1" i="1" dirty="0">
                <a:solidFill>
                  <a:srgbClr val="65A2C1"/>
                </a:solidFill>
                <a:latin typeface="Calibri" panose="020F0502020204030204" pitchFamily="34" charset="0"/>
                <a:ea typeface="Calibri" panose="020F0502020204030204" pitchFamily="34" charset="0"/>
                <a:cs typeface="Times New Roman" panose="02020603050405020304" pitchFamily="18" charset="0"/>
              </a:rPr>
              <a:t> clusters, </a:t>
            </a:r>
            <a:r>
              <a:rPr lang="en-US" altLang="en-US" sz="2000" b="1" i="1" dirty="0" err="1">
                <a:solidFill>
                  <a:srgbClr val="65A2C1"/>
                </a:solidFill>
                <a:latin typeface="Calibri" panose="020F0502020204030204" pitchFamily="34" charset="0"/>
                <a:ea typeface="Calibri" panose="020F0502020204030204" pitchFamily="34" charset="0"/>
                <a:cs typeface="Times New Roman" panose="02020603050405020304" pitchFamily="18" charset="0"/>
              </a:rPr>
              <a:t>EaP</a:t>
            </a:r>
            <a:r>
              <a:rPr lang="en-US" altLang="en-US" sz="2000" b="1" i="1" dirty="0">
                <a:solidFill>
                  <a:srgbClr val="65A2C1"/>
                </a:solidFill>
                <a:latin typeface="Calibri" panose="020F0502020204030204" pitchFamily="34" charset="0"/>
                <a:ea typeface="Calibri" panose="020F0502020204030204" pitchFamily="34" charset="0"/>
                <a:cs typeface="Times New Roman" panose="02020603050405020304" pitchFamily="18" charset="0"/>
              </a:rPr>
              <a:t> cluster associations, </a:t>
            </a:r>
            <a:r>
              <a:rPr lang="en-US" altLang="en-US" sz="2000" b="1" i="1" dirty="0" err="1">
                <a:solidFill>
                  <a:srgbClr val="65A2C1"/>
                </a:solidFill>
                <a:latin typeface="Calibri" panose="020F0502020204030204" pitchFamily="34" charset="0"/>
                <a:ea typeface="Calibri" panose="020F0502020204030204" pitchFamily="34" charset="0"/>
                <a:cs typeface="Times New Roman" panose="02020603050405020304" pitchFamily="18" charset="0"/>
              </a:rPr>
              <a:t>EaP</a:t>
            </a:r>
            <a:r>
              <a:rPr lang="en-US" altLang="en-US" sz="2000" b="1" i="1" dirty="0">
                <a:solidFill>
                  <a:srgbClr val="65A2C1"/>
                </a:solidFill>
                <a:latin typeface="Calibri" panose="020F0502020204030204" pitchFamily="34" charset="0"/>
                <a:ea typeface="Calibri" panose="020F0502020204030204" pitchFamily="34" charset="0"/>
                <a:cs typeface="Times New Roman" panose="02020603050405020304" pitchFamily="18" charset="0"/>
              </a:rPr>
              <a:t> policymakers]</a:t>
            </a:r>
          </a:p>
          <a:p>
            <a:pPr lvl="0" eaLnBrk="0" fontAlgn="base" hangingPunct="0">
              <a:spcBef>
                <a:spcPct val="0"/>
              </a:spcBef>
              <a:spcAft>
                <a:spcPct val="0"/>
              </a:spcAft>
            </a:pPr>
            <a:endParaRPr lang="en-GB" altLang="en-US" sz="2000" b="1" dirty="0">
              <a:solidFill>
                <a:srgbClr val="65A2C1"/>
              </a:solidFill>
            </a:endParaRPr>
          </a:p>
          <a:p>
            <a:pPr lvl="0" eaLnBrk="0" fontAlgn="base" hangingPunct="0">
              <a:spcBef>
                <a:spcPct val="0"/>
              </a:spcBef>
              <a:spcAft>
                <a:spcPct val="0"/>
              </a:spcAft>
            </a:pPr>
            <a:r>
              <a:rPr lang="en-GB" altLang="en-US" sz="2000" b="1" dirty="0">
                <a:solidFill>
                  <a:srgbClr val="F29D27"/>
                </a:solidFill>
                <a:latin typeface="Calibri" panose="020F0502020204030204" pitchFamily="34" charset="0"/>
                <a:ea typeface="Calibri" panose="020F0502020204030204" pitchFamily="34" charset="0"/>
                <a:cs typeface="Times New Roman" panose="02020603050405020304" pitchFamily="18" charset="0"/>
              </a:rPr>
              <a:t>Recommendation 5</a:t>
            </a:r>
            <a:r>
              <a:rPr lang="en-GB" altLang="en-US" sz="2000" b="1" dirty="0">
                <a:solidFill>
                  <a:srgbClr val="333333"/>
                </a:solidFill>
                <a:latin typeface="Calibri" panose="020F0502020204030204" pitchFamily="34" charset="0"/>
                <a:ea typeface="Calibri" panose="020F0502020204030204" pitchFamily="34" charset="0"/>
                <a:cs typeface="Times New Roman" panose="02020603050405020304" pitchFamily="18" charset="0"/>
              </a:rPr>
              <a:t>:</a:t>
            </a:r>
            <a:r>
              <a:rPr lang="en-GB" altLang="en-US" sz="2000" dirty="0">
                <a:solidFill>
                  <a:srgbClr val="333333"/>
                </a:solidFill>
                <a:latin typeface="Calibri" panose="020F0502020204030204" pitchFamily="34" charset="0"/>
                <a:ea typeface="Calibri" panose="020F0502020204030204" pitchFamily="34" charset="0"/>
                <a:cs typeface="Times New Roman" panose="02020603050405020304" pitchFamily="18" charset="0"/>
              </a:rPr>
              <a:t> </a:t>
            </a:r>
            <a:r>
              <a:rPr lang="en-GB" altLang="en-US" sz="2000" b="1" dirty="0">
                <a:solidFill>
                  <a:srgbClr val="333333"/>
                </a:solidFill>
                <a:latin typeface="Calibri" panose="020F0502020204030204" pitchFamily="34" charset="0"/>
                <a:ea typeface="Calibri" panose="020F0502020204030204" pitchFamily="34" charset="0"/>
                <a:cs typeface="Times New Roman" panose="02020603050405020304" pitchFamily="18" charset="0"/>
              </a:rPr>
              <a:t>Increase the visibility</a:t>
            </a:r>
            <a:r>
              <a:rPr lang="en-GB" altLang="en-US" sz="2000" dirty="0">
                <a:solidFill>
                  <a:srgbClr val="333333"/>
                </a:solidFill>
                <a:latin typeface="Calibri" panose="020F0502020204030204" pitchFamily="34" charset="0"/>
                <a:ea typeface="Calibri" panose="020F0502020204030204" pitchFamily="34" charset="0"/>
                <a:cs typeface="Times New Roman" panose="02020603050405020304" pitchFamily="18" charset="0"/>
              </a:rPr>
              <a:t> of clusters</a:t>
            </a:r>
          </a:p>
          <a:p>
            <a:pPr lvl="0" eaLnBrk="0" fontAlgn="base" hangingPunct="0">
              <a:spcBef>
                <a:spcPct val="0"/>
              </a:spcBef>
              <a:spcAft>
                <a:spcPct val="0"/>
              </a:spcAft>
            </a:pPr>
            <a:r>
              <a:rPr lang="de-DE" altLang="en-US" sz="2000" dirty="0">
                <a:solidFill>
                  <a:srgbClr val="333333"/>
                </a:solidFill>
                <a:latin typeface="Calibri" panose="020F0502020204030204" pitchFamily="34" charset="0"/>
                <a:ea typeface="Calibri" panose="020F0502020204030204" pitchFamily="34" charset="0"/>
                <a:cs typeface="Times New Roman" panose="02020603050405020304" pitchFamily="18" charset="0"/>
              </a:rPr>
              <a:t> </a:t>
            </a:r>
            <a:r>
              <a:rPr lang="de-DE" altLang="en-US" sz="2000" b="1" dirty="0">
                <a:solidFill>
                  <a:srgbClr val="65A2C1"/>
                </a:solidFill>
                <a:latin typeface="Calibri" panose="020F0502020204030204" pitchFamily="34" charset="0"/>
                <a:ea typeface="Calibri" panose="020F0502020204030204" pitchFamily="34" charset="0"/>
                <a:cs typeface="Times New Roman" panose="02020603050405020304" pitchFamily="18" charset="0"/>
              </a:rPr>
              <a:t>[</a:t>
            </a:r>
            <a:r>
              <a:rPr lang="en-US" altLang="en-US" sz="2000" b="1" i="1" dirty="0">
                <a:solidFill>
                  <a:srgbClr val="65A2C1"/>
                </a:solidFill>
                <a:latin typeface="Calibri" panose="020F0502020204030204" pitchFamily="34" charset="0"/>
                <a:ea typeface="Calibri" panose="020F0502020204030204" pitchFamily="34" charset="0"/>
                <a:cs typeface="Times New Roman" panose="02020603050405020304" pitchFamily="18" charset="0"/>
              </a:rPr>
              <a:t>Target stakeholders: </a:t>
            </a:r>
            <a:r>
              <a:rPr lang="en-US" altLang="en-US" sz="2000" b="1" i="1" dirty="0" err="1">
                <a:solidFill>
                  <a:srgbClr val="65A2C1"/>
                </a:solidFill>
                <a:latin typeface="Calibri" panose="020F0502020204030204" pitchFamily="34" charset="0"/>
                <a:ea typeface="Calibri" panose="020F0502020204030204" pitchFamily="34" charset="0"/>
                <a:cs typeface="Times New Roman" panose="02020603050405020304" pitchFamily="18" charset="0"/>
              </a:rPr>
              <a:t>EaP</a:t>
            </a:r>
            <a:r>
              <a:rPr lang="en-US" altLang="en-US" sz="2000" b="1" i="1" dirty="0">
                <a:solidFill>
                  <a:srgbClr val="65A2C1"/>
                </a:solidFill>
                <a:latin typeface="Calibri" panose="020F0502020204030204" pitchFamily="34" charset="0"/>
                <a:ea typeface="Calibri" panose="020F0502020204030204" pitchFamily="34" charset="0"/>
                <a:cs typeface="Times New Roman" panose="02020603050405020304" pitchFamily="18" charset="0"/>
              </a:rPr>
              <a:t> clusters]</a:t>
            </a:r>
          </a:p>
          <a:p>
            <a:pPr lvl="0" eaLnBrk="0" fontAlgn="base" hangingPunct="0">
              <a:spcBef>
                <a:spcPct val="0"/>
              </a:spcBef>
              <a:spcAft>
                <a:spcPct val="0"/>
              </a:spcAft>
            </a:pPr>
            <a:endParaRPr lang="en-GB" altLang="en-US" sz="2000" b="1" dirty="0">
              <a:solidFill>
                <a:srgbClr val="65A2C1"/>
              </a:solidFill>
            </a:endParaRPr>
          </a:p>
          <a:p>
            <a:pPr lvl="0" eaLnBrk="0" fontAlgn="base" hangingPunct="0">
              <a:spcBef>
                <a:spcPct val="0"/>
              </a:spcBef>
              <a:spcAft>
                <a:spcPct val="0"/>
              </a:spcAft>
            </a:pPr>
            <a:r>
              <a:rPr lang="en-GB" altLang="en-US" sz="2000" b="1" dirty="0">
                <a:solidFill>
                  <a:srgbClr val="F29D27"/>
                </a:solidFill>
                <a:latin typeface="Calibri" panose="020F0502020204030204" pitchFamily="34" charset="0"/>
                <a:ea typeface="Calibri" panose="020F0502020204030204" pitchFamily="34" charset="0"/>
                <a:cs typeface="Times New Roman" panose="02020603050405020304" pitchFamily="18" charset="0"/>
              </a:rPr>
              <a:t>Recommendation 6</a:t>
            </a:r>
            <a:r>
              <a:rPr lang="en-GB" altLang="en-US" sz="2000" b="1" dirty="0">
                <a:solidFill>
                  <a:srgbClr val="333333"/>
                </a:solidFill>
                <a:latin typeface="Calibri" panose="020F0502020204030204" pitchFamily="34" charset="0"/>
                <a:ea typeface="Calibri" panose="020F0502020204030204" pitchFamily="34" charset="0"/>
                <a:cs typeface="Times New Roman" panose="02020603050405020304" pitchFamily="18" charset="0"/>
              </a:rPr>
              <a:t>: Harmonise cluster support policies towards the </a:t>
            </a:r>
            <a:r>
              <a:rPr lang="en-GB" altLang="en-US" sz="2000" b="1" dirty="0" err="1">
                <a:solidFill>
                  <a:srgbClr val="333333"/>
                </a:solidFill>
                <a:latin typeface="Calibri" panose="020F0502020204030204" pitchFamily="34" charset="0"/>
                <a:ea typeface="Calibri" panose="020F0502020204030204" pitchFamily="34" charset="0"/>
                <a:cs typeface="Times New Roman" panose="02020603050405020304" pitchFamily="18" charset="0"/>
              </a:rPr>
              <a:t>EaP</a:t>
            </a:r>
            <a:r>
              <a:rPr lang="en-GB" altLang="en-US" sz="2000" b="1" dirty="0">
                <a:solidFill>
                  <a:srgbClr val="333333"/>
                </a:solidFill>
                <a:latin typeface="Calibri" panose="020F0502020204030204" pitchFamily="34" charset="0"/>
                <a:ea typeface="Calibri" panose="020F0502020204030204" pitchFamily="34" charset="0"/>
                <a:cs typeface="Times New Roman" panose="02020603050405020304" pitchFamily="18" charset="0"/>
              </a:rPr>
              <a:t> countries</a:t>
            </a:r>
          </a:p>
          <a:p>
            <a:pPr lvl="0" eaLnBrk="0" fontAlgn="base" hangingPunct="0">
              <a:spcBef>
                <a:spcPct val="0"/>
              </a:spcBef>
              <a:spcAft>
                <a:spcPct val="0"/>
              </a:spcAft>
            </a:pPr>
            <a:r>
              <a:rPr lang="en-GB" altLang="en-US" sz="2000" b="1" i="1" dirty="0">
                <a:solidFill>
                  <a:srgbClr val="65A2C1"/>
                </a:solidFill>
                <a:latin typeface="Calibri" panose="020F0502020204030204" pitchFamily="34" charset="0"/>
                <a:ea typeface="Calibri" panose="020F0502020204030204" pitchFamily="34" charset="0"/>
                <a:cs typeface="Times New Roman" panose="02020603050405020304" pitchFamily="18" charset="0"/>
              </a:rPr>
              <a:t>[Target stakeholders: EU policymakers]</a:t>
            </a:r>
          </a:p>
          <a:p>
            <a:pPr lvl="0" eaLnBrk="0" fontAlgn="base" hangingPunct="0">
              <a:spcBef>
                <a:spcPct val="0"/>
              </a:spcBef>
              <a:spcAft>
                <a:spcPct val="0"/>
              </a:spcAft>
            </a:pPr>
            <a:endParaRPr lang="en-GB" altLang="en-US" sz="2000" b="1" i="1" dirty="0">
              <a:solidFill>
                <a:srgbClr val="65A2C1"/>
              </a:solidFill>
              <a:latin typeface="Calibri" panose="020F0502020204030204" pitchFamily="34" charset="0"/>
              <a:cs typeface="Times New Roman" panose="02020603050405020304" pitchFamily="18" charset="0"/>
            </a:endParaRPr>
          </a:p>
          <a:p>
            <a:pPr lvl="0" eaLnBrk="0" fontAlgn="base" hangingPunct="0">
              <a:spcBef>
                <a:spcPct val="0"/>
              </a:spcBef>
              <a:spcAft>
                <a:spcPct val="0"/>
              </a:spcAft>
            </a:pPr>
            <a:endParaRPr lang="en-GB" altLang="en-US" sz="2000" b="1" i="1" dirty="0">
              <a:solidFill>
                <a:srgbClr val="65A2C1"/>
              </a:solidFill>
              <a:latin typeface="Calibri" panose="020F0502020204030204" pitchFamily="34" charset="0"/>
              <a:cs typeface="Times New Roman" panose="02020603050405020304" pitchFamily="18" charset="0"/>
            </a:endParaRPr>
          </a:p>
          <a:p>
            <a:pPr lvl="0" eaLnBrk="0" fontAlgn="base" hangingPunct="0">
              <a:spcBef>
                <a:spcPct val="0"/>
              </a:spcBef>
              <a:spcAft>
                <a:spcPct val="0"/>
              </a:spcAft>
            </a:pPr>
            <a:r>
              <a:rPr lang="en-GB" altLang="en-US" sz="2000" i="1" dirty="0">
                <a:solidFill>
                  <a:srgbClr val="000000"/>
                </a:solidFill>
                <a:latin typeface="Calibri" panose="020F0502020204030204" pitchFamily="34" charset="0"/>
                <a:cs typeface="Times New Roman" panose="02020603050405020304" pitchFamily="18" charset="0"/>
              </a:rPr>
              <a:t>Note: More details on the Cluster development &amp; policies, the results of the cluster scheme, and recommendations can be found in the report which will be published soon on the </a:t>
            </a:r>
            <a:r>
              <a:rPr lang="en-GB" altLang="en-US" sz="2000" i="1" dirty="0" err="1">
                <a:solidFill>
                  <a:srgbClr val="000000"/>
                </a:solidFill>
                <a:latin typeface="Calibri" panose="020F0502020204030204" pitchFamily="34" charset="0"/>
                <a:cs typeface="Times New Roman" panose="02020603050405020304" pitchFamily="18" charset="0"/>
              </a:rPr>
              <a:t>EaP</a:t>
            </a:r>
            <a:r>
              <a:rPr lang="en-GB" altLang="en-US" sz="2000" i="1" dirty="0">
                <a:solidFill>
                  <a:srgbClr val="000000"/>
                </a:solidFill>
                <a:latin typeface="Calibri" panose="020F0502020204030204" pitchFamily="34" charset="0"/>
                <a:cs typeface="Times New Roman" panose="02020603050405020304" pitchFamily="18" charset="0"/>
              </a:rPr>
              <a:t> website.</a:t>
            </a:r>
            <a:endParaRPr lang="en-GB" altLang="en-US" sz="2000" dirty="0">
              <a:solidFill>
                <a:srgbClr val="000000"/>
              </a:solidFill>
            </a:endParaRPr>
          </a:p>
        </p:txBody>
      </p:sp>
    </p:spTree>
    <p:extLst>
      <p:ext uri="{BB962C8B-B14F-4D97-AF65-F5344CB8AC3E}">
        <p14:creationId xmlns:p14="http://schemas.microsoft.com/office/powerpoint/2010/main" val="1606782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18811" y="1326519"/>
            <a:ext cx="11085053" cy="1528672"/>
          </a:xfrm>
        </p:spPr>
        <p:txBody>
          <a:bodyPr>
            <a:normAutofit fontScale="90000"/>
          </a:bodyPr>
          <a:lstStyle/>
          <a:p>
            <a:br>
              <a:rPr lang="en-US" dirty="0"/>
            </a:br>
            <a:r>
              <a:rPr lang="en-US" dirty="0"/>
              <a:t> </a:t>
            </a:r>
            <a:br>
              <a:rPr lang="en-US" dirty="0"/>
            </a:br>
            <a:br>
              <a:rPr lang="en-US" dirty="0"/>
            </a:br>
            <a:r>
              <a:rPr lang="en-US" dirty="0"/>
              <a:t>F</a:t>
            </a:r>
            <a:r>
              <a:rPr lang="en-US" dirty="0">
                <a:highlight>
                  <a:srgbClr val="FFFFFF"/>
                </a:highlight>
              </a:rPr>
              <a:t>ee</a:t>
            </a:r>
            <a:r>
              <a:rPr lang="fr-FR" dirty="0" err="1">
                <a:highlight>
                  <a:srgbClr val="FFFFFF"/>
                </a:highlight>
              </a:rPr>
              <a:t>dback</a:t>
            </a:r>
            <a:r>
              <a:rPr lang="fr-FR" dirty="0">
                <a:highlight>
                  <a:srgbClr val="FFFFFF"/>
                </a:highlight>
              </a:rPr>
              <a:t> </a:t>
            </a:r>
            <a:r>
              <a:rPr lang="fr-FR" dirty="0" err="1">
                <a:highlight>
                  <a:srgbClr val="FFFFFF"/>
                </a:highlight>
              </a:rPr>
              <a:t>from</a:t>
            </a:r>
            <a:r>
              <a:rPr lang="fr-FR" dirty="0">
                <a:highlight>
                  <a:srgbClr val="FFFFFF"/>
                </a:highlight>
              </a:rPr>
              <a:t> the cluster </a:t>
            </a:r>
            <a:r>
              <a:rPr lang="fr-FR" dirty="0" err="1">
                <a:highlight>
                  <a:srgbClr val="FFFFFF"/>
                </a:highlight>
              </a:rPr>
              <a:t>grantee</a:t>
            </a:r>
            <a:r>
              <a:rPr lang="fr-FR" dirty="0">
                <a:highlight>
                  <a:srgbClr val="FFFFFF"/>
                </a:highlight>
              </a:rPr>
              <a:t> </a:t>
            </a:r>
            <a:r>
              <a:rPr lang="fr-FR" dirty="0" err="1">
                <a:highlight>
                  <a:srgbClr val="FFFFFF"/>
                </a:highlight>
              </a:rPr>
              <a:t>is</a:t>
            </a:r>
            <a:r>
              <a:rPr lang="fr-FR" dirty="0">
                <a:highlight>
                  <a:srgbClr val="FFFFFF"/>
                </a:highlight>
              </a:rPr>
              <a:t> </a:t>
            </a:r>
            <a:r>
              <a:rPr lang="fr-FR" dirty="0" err="1">
                <a:highlight>
                  <a:srgbClr val="FFFFFF"/>
                </a:highlight>
              </a:rPr>
              <a:t>our</a:t>
            </a:r>
            <a:r>
              <a:rPr lang="fr-FR" dirty="0">
                <a:highlight>
                  <a:srgbClr val="FFFFFF"/>
                </a:highlight>
              </a:rPr>
              <a:t> best </a:t>
            </a:r>
            <a:r>
              <a:rPr lang="fr-FR" dirty="0" err="1">
                <a:highlight>
                  <a:srgbClr val="FFFFFF"/>
                </a:highlight>
              </a:rPr>
              <a:t>reward</a:t>
            </a:r>
            <a:r>
              <a:rPr lang="fr-FR" dirty="0">
                <a:highlight>
                  <a:srgbClr val="FFFFFF"/>
                </a:highlight>
              </a:rPr>
              <a:t>!</a:t>
            </a:r>
            <a:endParaRPr lang="hu-HU" dirty="0">
              <a:highlight>
                <a:srgbClr val="FFFFFF"/>
              </a:highlight>
            </a:endParaRPr>
          </a:p>
        </p:txBody>
      </p:sp>
      <p:sp>
        <p:nvSpPr>
          <p:cNvPr id="3" name="Szöveg helye 2"/>
          <p:cNvSpPr>
            <a:spLocks noGrp="1"/>
          </p:cNvSpPr>
          <p:nvPr>
            <p:ph type="body" idx="1"/>
          </p:nvPr>
        </p:nvSpPr>
        <p:spPr>
          <a:xfrm>
            <a:off x="5486390" y="3145125"/>
            <a:ext cx="4615512" cy="1092019"/>
          </a:xfrm>
        </p:spPr>
        <p:txBody>
          <a:bodyPr/>
          <a:lstStyle/>
          <a:p>
            <a:pPr algn="r"/>
            <a:r>
              <a:rPr lang="fr-FR" sz="2800" b="1" dirty="0">
                <a:solidFill>
                  <a:schemeClr val="accent2"/>
                </a:solidFill>
              </a:rPr>
              <a:t>Krisztina Dax</a:t>
            </a:r>
            <a:endParaRPr lang="hu-HU" sz="2800" b="1" dirty="0">
              <a:solidFill>
                <a:schemeClr val="accent2"/>
              </a:solidFill>
            </a:endParaRPr>
          </a:p>
          <a:p>
            <a:pPr algn="r"/>
            <a:r>
              <a:rPr lang="en-US" b="1" dirty="0">
                <a:solidFill>
                  <a:schemeClr val="accent2"/>
                </a:solidFill>
                <a:hlinkClick r:id="rId2"/>
              </a:rPr>
              <a:t>Inno TSD</a:t>
            </a:r>
            <a:endParaRPr lang="hu-HU" b="1" dirty="0">
              <a:solidFill>
                <a:schemeClr val="accent2"/>
              </a:solidFill>
            </a:endParaRPr>
          </a:p>
        </p:txBody>
      </p:sp>
      <p:sp>
        <p:nvSpPr>
          <p:cNvPr id="4" name="TextBox 3"/>
          <p:cNvSpPr txBox="1"/>
          <p:nvPr/>
        </p:nvSpPr>
        <p:spPr>
          <a:xfrm>
            <a:off x="2982097" y="6013622"/>
            <a:ext cx="7537622" cy="369332"/>
          </a:xfrm>
          <a:prstGeom prst="rect">
            <a:avLst/>
          </a:prstGeom>
          <a:noFill/>
        </p:spPr>
        <p:txBody>
          <a:bodyPr wrap="square" rtlCol="0">
            <a:spAutoFit/>
          </a:bodyPr>
          <a:lstStyle/>
          <a:p>
            <a:r>
              <a:rPr lang="en-US" dirty="0"/>
              <a:t>You may find us on               </a:t>
            </a:r>
            <a:endParaRPr lang="el-GR" dirty="0"/>
          </a:p>
        </p:txBody>
      </p:sp>
      <p:pic>
        <p:nvPicPr>
          <p:cNvPr id="1026" name="Picture 2" descr="Image result for facebook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9955" y="5810637"/>
            <a:ext cx="791776" cy="7917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twit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36771" y="5818874"/>
            <a:ext cx="775301" cy="7753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a:off x="6312072" y="5838719"/>
            <a:ext cx="719137" cy="719137"/>
          </a:xfrm>
          <a:prstGeom prst="rect">
            <a:avLst/>
          </a:prstGeom>
        </p:spPr>
      </p:pic>
      <p:pic>
        <p:nvPicPr>
          <p:cNvPr id="1032" name="Picture 8" descr="Image result for youtube"/>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15748" y="5838719"/>
            <a:ext cx="907058" cy="54423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researchgat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07345" y="5838719"/>
            <a:ext cx="572317" cy="57231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215748" y="5010758"/>
            <a:ext cx="4752682" cy="738664"/>
          </a:xfrm>
          <a:prstGeom prst="rect">
            <a:avLst/>
          </a:prstGeom>
          <a:noFill/>
        </p:spPr>
        <p:txBody>
          <a:bodyPr wrap="square" rtlCol="0">
            <a:spAutoFit/>
          </a:bodyPr>
          <a:lstStyle/>
          <a:p>
            <a:pPr algn="r"/>
            <a:r>
              <a:rPr lang="en-US" sz="1400" i="1" dirty="0" err="1"/>
              <a:t>EaP</a:t>
            </a:r>
            <a:r>
              <a:rPr lang="en-US" sz="1400" i="1" dirty="0"/>
              <a:t> PLUS is a project funded under the European Framework </a:t>
            </a:r>
            <a:r>
              <a:rPr lang="en-US" sz="1400" i="1" dirty="0" err="1"/>
              <a:t>Programme</a:t>
            </a:r>
            <a:r>
              <a:rPr lang="en-US" sz="1400" i="1" dirty="0"/>
              <a:t> for Research  and Innovation H2020</a:t>
            </a:r>
          </a:p>
          <a:p>
            <a:pPr algn="r"/>
            <a:r>
              <a:rPr lang="en-US" sz="1400" i="1" dirty="0"/>
              <a:t>Grant Agreement </a:t>
            </a:r>
            <a:r>
              <a:rPr lang="fr-FR" sz="1400" i="1" dirty="0"/>
              <a:t>692471</a:t>
            </a:r>
            <a:endParaRPr lang="en-US" sz="1400" i="1" dirty="0"/>
          </a:p>
        </p:txBody>
      </p:sp>
    </p:spTree>
    <p:extLst>
      <p:ext uri="{BB962C8B-B14F-4D97-AF65-F5344CB8AC3E}">
        <p14:creationId xmlns:p14="http://schemas.microsoft.com/office/powerpoint/2010/main" val="231912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a:xfrm>
            <a:off x="1081984" y="400341"/>
            <a:ext cx="9778314" cy="990600"/>
          </a:xfrm>
          <a:prstGeom prst="rect">
            <a:avLst/>
          </a:prstGeom>
        </p:spPr>
        <p:txBody>
          <a:bodyPr vert="horz" lIns="91440" tIns="45720" rIns="91440" bIns="45720" rtlCol="0" anchor="ctr">
            <a:normAutofit fontScale="90000" lnSpcReduction="1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b="1" dirty="0">
                <a:solidFill>
                  <a:srgbClr val="F29D27"/>
                </a:solidFill>
                <a:latin typeface="Arial"/>
              </a:rPr>
              <a:t>Background: </a:t>
            </a:r>
            <a:r>
              <a:rPr lang="en-US" sz="3600" b="1" dirty="0" err="1">
                <a:solidFill>
                  <a:srgbClr val="F29D27"/>
                </a:solidFill>
                <a:latin typeface="Arial"/>
              </a:rPr>
              <a:t>EaP</a:t>
            </a:r>
            <a:r>
              <a:rPr lang="en-US" sz="3600" b="1" dirty="0">
                <a:solidFill>
                  <a:srgbClr val="F29D27"/>
                </a:solidFill>
                <a:latin typeface="Arial"/>
              </a:rPr>
              <a:t>+ project activities supporting </a:t>
            </a:r>
            <a:br>
              <a:rPr lang="en-US" sz="3600" b="1" dirty="0">
                <a:solidFill>
                  <a:srgbClr val="F29D27"/>
                </a:solidFill>
                <a:latin typeface="Arial"/>
              </a:rPr>
            </a:br>
            <a:r>
              <a:rPr lang="en-US" sz="3600" b="1" dirty="0" err="1">
                <a:solidFill>
                  <a:srgbClr val="F29D27"/>
                </a:solidFill>
                <a:latin typeface="Arial"/>
              </a:rPr>
              <a:t>EaP</a:t>
            </a:r>
            <a:r>
              <a:rPr lang="en-US" sz="3600" b="1" dirty="0">
                <a:solidFill>
                  <a:srgbClr val="F29D27"/>
                </a:solidFill>
                <a:latin typeface="Arial"/>
              </a:rPr>
              <a:t>-EU cluster collaboration</a:t>
            </a:r>
            <a:endParaRPr kumimoji="0" lang="el-GR" sz="3600" b="1" i="0" u="none" strike="noStrike" kern="1200" cap="none" spc="-100" normalizeH="0" baseline="0" noProof="0" dirty="0">
              <a:ln>
                <a:noFill/>
              </a:ln>
              <a:solidFill>
                <a:srgbClr val="F29D27"/>
              </a:solidFill>
              <a:effectLst/>
              <a:uLnTx/>
              <a:uFillTx/>
              <a:latin typeface="Arial"/>
              <a:ea typeface="+mj-ea"/>
              <a:cs typeface="+mj-cs"/>
            </a:endParaRPr>
          </a:p>
        </p:txBody>
      </p:sp>
      <p:sp>
        <p:nvSpPr>
          <p:cNvPr id="9" name="Content Placeholder 4"/>
          <p:cNvSpPr txBox="1">
            <a:spLocks/>
          </p:cNvSpPr>
          <p:nvPr/>
        </p:nvSpPr>
        <p:spPr>
          <a:xfrm>
            <a:off x="1081984" y="1596280"/>
            <a:ext cx="10341192" cy="4698290"/>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gn="just">
              <a:spcAft>
                <a:spcPts val="1200"/>
              </a:spcAft>
              <a:buFont typeface="Calibri Light" panose="020F0302020204030204" pitchFamily="34" charset="0"/>
              <a:buChar char="→"/>
            </a:pPr>
            <a:r>
              <a:rPr lang="fr-FR" sz="2000" dirty="0" err="1">
                <a:latin typeface="+mj-lt"/>
                <a:hlinkClick r:id="rId2"/>
              </a:rPr>
              <a:t>Review</a:t>
            </a:r>
            <a:r>
              <a:rPr lang="fr-FR" sz="2000" dirty="0">
                <a:latin typeface="+mj-lt"/>
                <a:hlinkClick r:id="rId2"/>
              </a:rPr>
              <a:t> of the state of </a:t>
            </a:r>
            <a:r>
              <a:rPr lang="fr-FR" sz="2000" dirty="0" err="1">
                <a:latin typeface="+mj-lt"/>
                <a:hlinkClick r:id="rId2"/>
              </a:rPr>
              <a:t>development</a:t>
            </a:r>
            <a:r>
              <a:rPr lang="fr-FR" sz="2000" dirty="0">
                <a:latin typeface="+mj-lt"/>
                <a:hlinkClick r:id="rId2"/>
              </a:rPr>
              <a:t> of clusters in </a:t>
            </a:r>
            <a:r>
              <a:rPr lang="fr-FR" sz="2000" dirty="0" err="1">
                <a:latin typeface="+mj-lt"/>
                <a:hlinkClick r:id="rId2"/>
              </a:rPr>
              <a:t>EaP</a:t>
            </a:r>
            <a:r>
              <a:rPr lang="fr-FR" sz="2000" dirty="0">
                <a:latin typeface="+mj-lt"/>
                <a:hlinkClick r:id="rId2"/>
              </a:rPr>
              <a:t> countries </a:t>
            </a:r>
            <a:r>
              <a:rPr lang="fr-FR" sz="2000" i="1" dirty="0">
                <a:latin typeface="+mj-lt"/>
              </a:rPr>
              <a:t>(</a:t>
            </a:r>
            <a:r>
              <a:rPr lang="fr-FR" sz="2000" i="1" dirty="0">
                <a:highlight>
                  <a:srgbClr val="FFFFFF"/>
                </a:highlight>
                <a:latin typeface="+mj-lt"/>
              </a:rPr>
              <a:t>March 2017)</a:t>
            </a:r>
          </a:p>
          <a:p>
            <a:pPr algn="just">
              <a:spcAft>
                <a:spcPts val="1200"/>
              </a:spcAft>
              <a:buFont typeface="Calibri Light" panose="020F0302020204030204" pitchFamily="34" charset="0"/>
              <a:buChar char="→"/>
            </a:pPr>
            <a:r>
              <a:rPr lang="de-DE" sz="2000" dirty="0">
                <a:latin typeface="+mj-lt"/>
                <a:hlinkClick r:id="rId3"/>
              </a:rPr>
              <a:t>Launch of the cluster grant scheme call and selection of clusters </a:t>
            </a:r>
            <a:r>
              <a:rPr lang="de-DE" sz="2000" i="1" dirty="0">
                <a:latin typeface="+mj-lt"/>
              </a:rPr>
              <a:t>(December 2017)</a:t>
            </a:r>
          </a:p>
          <a:p>
            <a:pPr algn="just">
              <a:spcAft>
                <a:spcPts val="1200"/>
              </a:spcAft>
              <a:buFont typeface="Calibri Light" panose="020F0302020204030204" pitchFamily="34" charset="0"/>
              <a:buChar char="→"/>
            </a:pPr>
            <a:r>
              <a:rPr lang="en-GB" sz="2000" dirty="0">
                <a:latin typeface="+mj-lt"/>
              </a:rPr>
              <a:t>Implementation of cluster activities </a:t>
            </a:r>
            <a:r>
              <a:rPr lang="en-GB" sz="2000" i="1" dirty="0">
                <a:latin typeface="+mj-lt"/>
              </a:rPr>
              <a:t>(end of 2017- end of 2018)</a:t>
            </a:r>
          </a:p>
          <a:p>
            <a:pPr algn="just">
              <a:spcAft>
                <a:spcPts val="1200"/>
              </a:spcAft>
              <a:buFont typeface="Calibri Light" panose="020F0302020204030204" pitchFamily="34" charset="0"/>
              <a:buChar char="→"/>
            </a:pPr>
            <a:r>
              <a:rPr lang="en-GB" sz="2000" dirty="0">
                <a:latin typeface="+mj-lt"/>
              </a:rPr>
              <a:t>Workshop </a:t>
            </a:r>
            <a:r>
              <a:rPr lang="en-GB" sz="2000" i="1" dirty="0">
                <a:latin typeface="+mj-lt"/>
                <a:hlinkClick r:id="rId4"/>
              </a:rPr>
              <a:t>"Towards cluster collaboration between EU - Eastern Partnership countries”</a:t>
            </a:r>
            <a:r>
              <a:rPr lang="en-GB" sz="2000" dirty="0">
                <a:latin typeface="+mj-lt"/>
                <a:hlinkClick r:id="rId4"/>
              </a:rPr>
              <a:t> </a:t>
            </a:r>
            <a:r>
              <a:rPr lang="en-GB" sz="2000" dirty="0">
                <a:latin typeface="+mj-lt"/>
              </a:rPr>
              <a:t>was held for all involved clusters in Tbilisi, Georgia, to discuss collaboration, lessons learnt and recommendations </a:t>
            </a:r>
            <a:r>
              <a:rPr lang="en-GB" sz="2000" i="1" dirty="0">
                <a:latin typeface="+mj-lt"/>
              </a:rPr>
              <a:t>(July 2018)</a:t>
            </a:r>
          </a:p>
          <a:p>
            <a:pPr algn="just">
              <a:spcAft>
                <a:spcPts val="1200"/>
              </a:spcAft>
              <a:buFont typeface="Calibri Light" panose="020F0302020204030204" pitchFamily="34" charset="0"/>
              <a:buChar char="→"/>
            </a:pPr>
            <a:r>
              <a:rPr lang="en-GB" sz="2000" dirty="0">
                <a:latin typeface="+mj-lt"/>
              </a:rPr>
              <a:t>Finalisation of activities and collection of feedback reports from clusters </a:t>
            </a:r>
            <a:r>
              <a:rPr lang="en-GB" sz="2000" i="1" dirty="0">
                <a:latin typeface="+mj-lt"/>
              </a:rPr>
              <a:t>(Dec 2018 – Feb 2019)</a:t>
            </a:r>
          </a:p>
          <a:p>
            <a:pPr algn="just">
              <a:spcAft>
                <a:spcPts val="1200"/>
              </a:spcAft>
              <a:buFont typeface="Calibri Light" panose="020F0302020204030204" pitchFamily="34" charset="0"/>
              <a:buChar char="→"/>
            </a:pPr>
            <a:r>
              <a:rPr lang="en-GB" sz="2000" dirty="0">
                <a:latin typeface="+mj-lt"/>
              </a:rPr>
              <a:t>Analysis of the collaboration and final report with recommendations </a:t>
            </a:r>
            <a:r>
              <a:rPr lang="en-GB" sz="2000" i="1" dirty="0">
                <a:latin typeface="+mj-lt"/>
              </a:rPr>
              <a:t>(March - May 2019)</a:t>
            </a:r>
          </a:p>
        </p:txBody>
      </p:sp>
      <p:sp>
        <p:nvSpPr>
          <p:cNvPr id="3" name="Flèche : bas 2">
            <a:extLst>
              <a:ext uri="{FF2B5EF4-FFF2-40B4-BE49-F238E27FC236}">
                <a16:creationId xmlns:a16="http://schemas.microsoft.com/office/drawing/2014/main" id="{96637E9B-E46F-48C4-96E3-8DAA25ADAF92}"/>
              </a:ext>
            </a:extLst>
          </p:cNvPr>
          <p:cNvSpPr/>
          <p:nvPr/>
        </p:nvSpPr>
        <p:spPr>
          <a:xfrm>
            <a:off x="324465" y="1596280"/>
            <a:ext cx="757519" cy="37709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02506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a:xfrm>
            <a:off x="1081984" y="400341"/>
            <a:ext cx="9778314" cy="990600"/>
          </a:xfrm>
          <a:prstGeom prst="rect">
            <a:avLst/>
          </a:prstGeom>
        </p:spPr>
        <p:txBody>
          <a:bodyPr vert="horz" lIns="91440" tIns="45720" rIns="91440" bIns="45720" rtlCol="0" anchor="ctr">
            <a:normAutofit fontScale="90000" lnSpcReduction="1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b="1" dirty="0">
                <a:solidFill>
                  <a:srgbClr val="F29D27"/>
                </a:solidFill>
                <a:latin typeface="Arial"/>
              </a:rPr>
              <a:t>Cluster landscape in </a:t>
            </a:r>
            <a:r>
              <a:rPr lang="en-US" sz="3600" b="1" dirty="0" err="1">
                <a:solidFill>
                  <a:srgbClr val="F29D27"/>
                </a:solidFill>
                <a:latin typeface="Arial"/>
              </a:rPr>
              <a:t>EaP</a:t>
            </a:r>
            <a:r>
              <a:rPr lang="en-US" sz="3600" b="1" dirty="0">
                <a:solidFill>
                  <a:srgbClr val="F29D27"/>
                </a:solidFill>
                <a:latin typeface="Arial"/>
              </a:rPr>
              <a:t> countries: main characteristics</a:t>
            </a:r>
            <a:endParaRPr kumimoji="0" lang="el-GR" sz="3600" b="1" i="0" u="none" strike="noStrike" kern="1200" cap="none" spc="-100" normalizeH="0" baseline="0" noProof="0" dirty="0">
              <a:ln>
                <a:noFill/>
              </a:ln>
              <a:solidFill>
                <a:srgbClr val="F29D27"/>
              </a:solidFill>
              <a:effectLst/>
              <a:uLnTx/>
              <a:uFillTx/>
              <a:latin typeface="Arial"/>
              <a:ea typeface="+mj-ea"/>
              <a:cs typeface="+mj-cs"/>
            </a:endParaRPr>
          </a:p>
        </p:txBody>
      </p:sp>
      <p:sp>
        <p:nvSpPr>
          <p:cNvPr id="9" name="Content Placeholder 4"/>
          <p:cNvSpPr txBox="1">
            <a:spLocks/>
          </p:cNvSpPr>
          <p:nvPr/>
        </p:nvSpPr>
        <p:spPr>
          <a:xfrm>
            <a:off x="1081984" y="1596280"/>
            <a:ext cx="10341192" cy="4698290"/>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gn="just">
              <a:spcAft>
                <a:spcPts val="1200"/>
              </a:spcAft>
              <a:buFont typeface="Calibri Light" panose="020F0302020204030204" pitchFamily="34" charset="0"/>
              <a:buChar char="→"/>
            </a:pPr>
            <a:r>
              <a:rPr lang="en-GB" sz="2000" dirty="0">
                <a:latin typeface="+mj-lt"/>
              </a:rPr>
              <a:t>The </a:t>
            </a:r>
            <a:r>
              <a:rPr lang="de-DE" sz="2000" dirty="0">
                <a:latin typeface="+mj-lt"/>
              </a:rPr>
              <a:t>cluster landscape in the EaP countries is </a:t>
            </a:r>
            <a:r>
              <a:rPr lang="de-DE" sz="2000" b="1" dirty="0">
                <a:solidFill>
                  <a:srgbClr val="F29D27"/>
                </a:solidFill>
                <a:latin typeface="+mj-lt"/>
              </a:rPr>
              <a:t>not yet well developed</a:t>
            </a:r>
            <a:r>
              <a:rPr lang="de-DE" sz="2000" dirty="0">
                <a:latin typeface="+mj-lt"/>
              </a:rPr>
              <a:t>, despite a growing political interest in the topic and an increasing number of cluster-like organisations emerging</a:t>
            </a:r>
          </a:p>
          <a:p>
            <a:pPr algn="just">
              <a:spcAft>
                <a:spcPts val="1200"/>
              </a:spcAft>
              <a:buFont typeface="Calibri Light" panose="020F0302020204030204" pitchFamily="34" charset="0"/>
              <a:buChar char="→"/>
            </a:pPr>
            <a:r>
              <a:rPr lang="de-DE" sz="2000" b="1" dirty="0">
                <a:solidFill>
                  <a:srgbClr val="F29D27"/>
                </a:solidFill>
                <a:latin typeface="+mj-lt"/>
              </a:rPr>
              <a:t>Cluster policies </a:t>
            </a:r>
            <a:r>
              <a:rPr lang="de-DE" sz="2000" dirty="0">
                <a:latin typeface="+mj-lt"/>
              </a:rPr>
              <a:t>in the EaP countries are in </a:t>
            </a:r>
            <a:r>
              <a:rPr lang="de-DE" sz="2000" b="1" dirty="0">
                <a:solidFill>
                  <a:srgbClr val="F29D27"/>
                </a:solidFill>
                <a:latin typeface="+mj-lt"/>
              </a:rPr>
              <a:t>their early phase of development </a:t>
            </a:r>
          </a:p>
          <a:p>
            <a:pPr algn="just">
              <a:spcAft>
                <a:spcPts val="1200"/>
              </a:spcAft>
              <a:buFont typeface="Calibri Light" panose="020F0302020204030204" pitchFamily="34" charset="0"/>
              <a:buChar char="→"/>
            </a:pPr>
            <a:r>
              <a:rPr lang="de-DE" sz="2000" dirty="0">
                <a:latin typeface="+mj-lt"/>
              </a:rPr>
              <a:t>Existing cluster development related policies in the EaP countries are </a:t>
            </a:r>
            <a:r>
              <a:rPr lang="de-DE" sz="2000" b="1" dirty="0">
                <a:solidFill>
                  <a:srgbClr val="F29D27"/>
                </a:solidFill>
                <a:latin typeface="+mj-lt"/>
              </a:rPr>
              <a:t>predominantly organised at a national level</a:t>
            </a:r>
            <a:r>
              <a:rPr lang="de-DE" sz="2000" b="1" dirty="0">
                <a:latin typeface="+mj-lt"/>
              </a:rPr>
              <a:t> </a:t>
            </a:r>
            <a:r>
              <a:rPr lang="de-DE" sz="2000" dirty="0">
                <a:latin typeface="+mj-lt"/>
              </a:rPr>
              <a:t>today, and there seems to be little interaction between national, regional and local levels of cluster development related policies</a:t>
            </a:r>
          </a:p>
          <a:p>
            <a:pPr algn="just">
              <a:spcAft>
                <a:spcPts val="1200"/>
              </a:spcAft>
              <a:buFont typeface="Calibri Light" panose="020F0302020204030204" pitchFamily="34" charset="0"/>
              <a:buChar char="→"/>
            </a:pPr>
            <a:r>
              <a:rPr lang="en-GB" sz="2000" dirty="0">
                <a:latin typeface="+mj-lt"/>
              </a:rPr>
              <a:t>All </a:t>
            </a:r>
            <a:r>
              <a:rPr lang="en-GB" sz="2000" dirty="0" err="1">
                <a:latin typeface="+mj-lt"/>
              </a:rPr>
              <a:t>EaP</a:t>
            </a:r>
            <a:r>
              <a:rPr lang="en-GB" sz="2000" dirty="0">
                <a:latin typeface="+mj-lt"/>
              </a:rPr>
              <a:t> countries have developed </a:t>
            </a:r>
            <a:r>
              <a:rPr lang="en-GB" sz="2000" b="1" dirty="0">
                <a:solidFill>
                  <a:srgbClr val="F29D27"/>
                </a:solidFill>
                <a:latin typeface="+mj-lt"/>
              </a:rPr>
              <a:t>policy programmes </a:t>
            </a:r>
            <a:r>
              <a:rPr lang="en-GB" sz="2000" dirty="0">
                <a:latin typeface="+mj-lt"/>
              </a:rPr>
              <a:t>tailored towards improving SME’s competitiveness and internationalisation and the development of high potential sectors. </a:t>
            </a:r>
            <a:r>
              <a:rPr lang="de-DE" sz="2000" dirty="0">
                <a:latin typeface="+mj-lt"/>
              </a:rPr>
              <a:t>There is also a growing dynamic for </a:t>
            </a:r>
            <a:r>
              <a:rPr lang="de-DE" sz="2000" b="1" dirty="0">
                <a:solidFill>
                  <a:srgbClr val="F29D27"/>
                </a:solidFill>
                <a:latin typeface="+mj-lt"/>
              </a:rPr>
              <a:t>regional sectorial specialization</a:t>
            </a:r>
            <a:r>
              <a:rPr lang="de-DE" sz="2000" dirty="0">
                <a:latin typeface="+mj-lt"/>
              </a:rPr>
              <a:t>. </a:t>
            </a:r>
            <a:r>
              <a:rPr lang="en-GB" sz="2000" dirty="0">
                <a:latin typeface="+mj-lt"/>
              </a:rPr>
              <a:t>These are good indicators that there is a progressive build up, both from institutions and businesses, for cluster development in the future.</a:t>
            </a:r>
          </a:p>
        </p:txBody>
      </p:sp>
    </p:spTree>
    <p:extLst>
      <p:ext uri="{BB962C8B-B14F-4D97-AF65-F5344CB8AC3E}">
        <p14:creationId xmlns:p14="http://schemas.microsoft.com/office/powerpoint/2010/main" val="3021699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Georgia</a:t>
            </a:r>
          </a:p>
        </p:txBody>
      </p:sp>
      <p:sp>
        <p:nvSpPr>
          <p:cNvPr id="6" name="Content Placeholder 2"/>
          <p:cNvSpPr txBox="1">
            <a:spLocks/>
          </p:cNvSpPr>
          <p:nvPr/>
        </p:nvSpPr>
        <p:spPr>
          <a:xfrm>
            <a:off x="540913" y="1720817"/>
            <a:ext cx="10865024" cy="4346377"/>
          </a:xfrm>
          <a:prstGeom prst="rect">
            <a:avLst/>
          </a:prstGeom>
        </p:spPr>
        <p:txBody>
          <a:bodyPr vert="horz" lIns="91440" tIns="45720" rIns="91440" bIns="45720" rtlCol="0">
            <a:normAutofit fontScale="92500" lnSpcReduction="2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spcAft>
                <a:spcPts val="1200"/>
              </a:spcAft>
              <a:buNone/>
            </a:pPr>
            <a:r>
              <a:rPr lang="de-DE" dirty="0">
                <a:solidFill>
                  <a:srgbClr val="000000"/>
                </a:solidFill>
                <a:latin typeface="+mj-lt"/>
              </a:rPr>
              <a:t>Traditionally bottom-up cluster initiatives have forestalled top-down policy initiatives in Georgia. There have been some important steps taken in the last two years: </a:t>
            </a:r>
          </a:p>
          <a:p>
            <a:pPr algn="just">
              <a:spcAft>
                <a:spcPts val="1200"/>
              </a:spcAft>
              <a:buClr>
                <a:srgbClr val="F0A22E"/>
              </a:buClr>
            </a:pPr>
            <a:r>
              <a:rPr lang="de-DE" dirty="0">
                <a:latin typeface="+mj-lt"/>
              </a:rPr>
              <a:t>The government entrusted </a:t>
            </a:r>
            <a:r>
              <a:rPr lang="de-DE" b="1" dirty="0">
                <a:solidFill>
                  <a:srgbClr val="F29D27"/>
                </a:solidFill>
                <a:latin typeface="+mj-lt"/>
                <a:hlinkClick r:id="rId2">
                  <a:extLst>
                    <a:ext uri="{A12FA001-AC4F-418D-AE19-62706E023703}">
                      <ahyp:hlinkClr xmlns:ahyp="http://schemas.microsoft.com/office/drawing/2018/hyperlinkcolor" val="tx"/>
                    </a:ext>
                  </a:extLst>
                </a:hlinkClick>
              </a:rPr>
              <a:t>GIZ</a:t>
            </a:r>
            <a:r>
              <a:rPr lang="de-DE" b="1" dirty="0">
                <a:solidFill>
                  <a:srgbClr val="F29D27"/>
                </a:solidFill>
                <a:latin typeface="+mj-lt"/>
              </a:rPr>
              <a:t> to create a cluster policy</a:t>
            </a:r>
            <a:r>
              <a:rPr lang="de-DE" dirty="0">
                <a:latin typeface="+mj-lt"/>
              </a:rPr>
              <a:t>, and it is now anticipated that a policy document will be adopted in the nearest future. GIZ also contributed to the establishment of two clusters: the Georgian Furniture cluster and ICT cluster. </a:t>
            </a:r>
          </a:p>
          <a:p>
            <a:pPr algn="just">
              <a:spcAft>
                <a:spcPts val="1200"/>
              </a:spcAft>
              <a:buClr>
                <a:srgbClr val="F0A22E"/>
              </a:buClr>
            </a:pPr>
            <a:r>
              <a:rPr lang="en-GB" dirty="0">
                <a:latin typeface="+mj-lt"/>
              </a:rPr>
              <a:t>The </a:t>
            </a:r>
            <a:r>
              <a:rPr lang="en-GB" b="1" dirty="0">
                <a:solidFill>
                  <a:srgbClr val="F29D27"/>
                </a:solidFill>
                <a:latin typeface="+mj-lt"/>
              </a:rPr>
              <a:t>Georgian Clusters‘ National Platform (GCNP) </a:t>
            </a:r>
            <a:r>
              <a:rPr lang="en-GB" dirty="0">
                <a:latin typeface="+mj-lt"/>
              </a:rPr>
              <a:t>was recently established and now plays an important role in supporting clusters in the country and unites 10 clusters. </a:t>
            </a:r>
          </a:p>
          <a:p>
            <a:pPr algn="just">
              <a:spcAft>
                <a:spcPts val="1200"/>
              </a:spcAft>
              <a:buClr>
                <a:srgbClr val="F0A22E"/>
              </a:buClr>
            </a:pPr>
            <a:r>
              <a:rPr lang="de-DE" dirty="0">
                <a:latin typeface="+mj-lt"/>
              </a:rPr>
              <a:t>the EU created an </a:t>
            </a:r>
            <a:r>
              <a:rPr lang="de-DE" b="1" dirty="0">
                <a:solidFill>
                  <a:srgbClr val="F29D27"/>
                </a:solidFill>
                <a:latin typeface="+mj-lt"/>
              </a:rPr>
              <a:t>Action plan for economic and business development </a:t>
            </a:r>
            <a:r>
              <a:rPr lang="de-DE" dirty="0">
                <a:latin typeface="+mj-lt"/>
              </a:rPr>
              <a:t>in Georgia for 2018-21 called </a:t>
            </a:r>
            <a:r>
              <a:rPr lang="de-DE" i="1" dirty="0">
                <a:latin typeface="+mj-lt"/>
              </a:rPr>
              <a:t>“Regional Development programme of Georgia”</a:t>
            </a:r>
            <a:endParaRPr lang="en-GB" dirty="0">
              <a:latin typeface="+mj-lt"/>
            </a:endParaRPr>
          </a:p>
          <a:p>
            <a:pPr marL="0" indent="0" algn="just">
              <a:spcAft>
                <a:spcPts val="1200"/>
              </a:spcAft>
              <a:buClr>
                <a:srgbClr val="F0A22E"/>
              </a:buClr>
              <a:buNone/>
            </a:pPr>
            <a:r>
              <a:rPr lang="en-GB" dirty="0">
                <a:latin typeface="+mj-lt"/>
              </a:rPr>
              <a:t>         </a:t>
            </a:r>
            <a:r>
              <a:rPr lang="en-GB" b="1" dirty="0">
                <a:solidFill>
                  <a:srgbClr val="F29D27"/>
                </a:solidFill>
                <a:latin typeface="+mj-lt"/>
              </a:rPr>
              <a:t>Georgia can be considered as the </a:t>
            </a:r>
            <a:r>
              <a:rPr lang="en-GB" b="1" dirty="0" err="1">
                <a:solidFill>
                  <a:srgbClr val="F29D27"/>
                </a:solidFill>
                <a:latin typeface="+mj-lt"/>
              </a:rPr>
              <a:t>EaP</a:t>
            </a:r>
            <a:r>
              <a:rPr lang="en-GB" b="1" dirty="0">
                <a:solidFill>
                  <a:srgbClr val="F29D27"/>
                </a:solidFill>
                <a:latin typeface="+mj-lt"/>
              </a:rPr>
              <a:t> country where most advancements have taken place in the last two years.</a:t>
            </a:r>
            <a:endParaRPr lang="de-DE" b="1" dirty="0">
              <a:solidFill>
                <a:srgbClr val="F29D27"/>
              </a:solidFill>
              <a:latin typeface="+mj-lt"/>
            </a:endParaRPr>
          </a:p>
          <a:p>
            <a:pPr marL="0" indent="0" algn="just">
              <a:spcAft>
                <a:spcPts val="1200"/>
              </a:spcAft>
              <a:buClr>
                <a:srgbClr val="F0A22E"/>
              </a:buClr>
              <a:buNone/>
            </a:pPr>
            <a:endParaRPr lang="en-US" sz="2800" b="1" dirty="0">
              <a:solidFill>
                <a:srgbClr val="F29D27"/>
              </a:solidFill>
              <a:latin typeface="Arial Narrow" panose="020B0606020202030204" pitchFamily="34" charset="0"/>
            </a:endParaRPr>
          </a:p>
        </p:txBody>
      </p:sp>
      <p:pic>
        <p:nvPicPr>
          <p:cNvPr id="3" name="Image 2">
            <a:extLst>
              <a:ext uri="{FF2B5EF4-FFF2-40B4-BE49-F238E27FC236}">
                <a16:creationId xmlns:a16="http://schemas.microsoft.com/office/drawing/2014/main" id="{2291EB83-FAED-49A7-B9A4-902DAB8293D9}"/>
              </a:ext>
            </a:extLst>
          </p:cNvPr>
          <p:cNvPicPr>
            <a:picLocks noChangeAspect="1"/>
          </p:cNvPicPr>
          <p:nvPr/>
        </p:nvPicPr>
        <p:blipFill>
          <a:blip r:embed="rId3"/>
          <a:stretch>
            <a:fillRect/>
          </a:stretch>
        </p:blipFill>
        <p:spPr>
          <a:xfrm>
            <a:off x="2893325" y="536724"/>
            <a:ext cx="1349991" cy="894880"/>
          </a:xfrm>
          <a:prstGeom prst="rect">
            <a:avLst/>
          </a:prstGeom>
        </p:spPr>
      </p:pic>
      <p:sp>
        <p:nvSpPr>
          <p:cNvPr id="4" name="Flèche : droite 3">
            <a:extLst>
              <a:ext uri="{FF2B5EF4-FFF2-40B4-BE49-F238E27FC236}">
                <a16:creationId xmlns:a16="http://schemas.microsoft.com/office/drawing/2014/main" id="{5DBB4FE1-9000-4A1F-A7C1-D1B731A3C04D}"/>
              </a:ext>
            </a:extLst>
          </p:cNvPr>
          <p:cNvSpPr/>
          <p:nvPr/>
        </p:nvSpPr>
        <p:spPr>
          <a:xfrm>
            <a:off x="627204" y="4953950"/>
            <a:ext cx="478265" cy="341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79497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Armenia</a:t>
            </a:r>
          </a:p>
        </p:txBody>
      </p:sp>
      <p:sp>
        <p:nvSpPr>
          <p:cNvPr id="6" name="Content Placeholder 2"/>
          <p:cNvSpPr txBox="1">
            <a:spLocks/>
          </p:cNvSpPr>
          <p:nvPr/>
        </p:nvSpPr>
        <p:spPr>
          <a:xfrm>
            <a:off x="540913" y="1720817"/>
            <a:ext cx="10865024" cy="4346377"/>
          </a:xfrm>
          <a:prstGeom prst="rect">
            <a:avLst/>
          </a:prstGeom>
        </p:spPr>
        <p:txBody>
          <a:bodyPr vert="horz" lIns="91440" tIns="45720" rIns="91440" bIns="45720" rtlCol="0">
            <a:normAutofit fontScale="85000" lnSpcReduction="1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gn="just">
              <a:spcAft>
                <a:spcPts val="1200"/>
              </a:spcAft>
              <a:buClr>
                <a:srgbClr val="F0A22E"/>
              </a:buClr>
            </a:pPr>
            <a:r>
              <a:rPr lang="de-DE" dirty="0">
                <a:latin typeface="+mj-lt"/>
              </a:rPr>
              <a:t>In Armenia there has been a </a:t>
            </a:r>
            <a:r>
              <a:rPr lang="de-DE" b="1" dirty="0">
                <a:solidFill>
                  <a:srgbClr val="F29D27"/>
                </a:solidFill>
                <a:latin typeface="+mj-lt"/>
              </a:rPr>
              <a:t>strong policy development in recent years targeted at innovation, research, and technology development</a:t>
            </a:r>
            <a:r>
              <a:rPr lang="de-DE" dirty="0">
                <a:latin typeface="+mj-lt"/>
              </a:rPr>
              <a:t>, nevertheless there is still no support or funding mechanism established on national level to support cluster development. </a:t>
            </a:r>
          </a:p>
          <a:p>
            <a:pPr algn="just">
              <a:spcAft>
                <a:spcPts val="1200"/>
              </a:spcAft>
              <a:buClr>
                <a:srgbClr val="F0A22E"/>
              </a:buClr>
            </a:pPr>
            <a:r>
              <a:rPr lang="de-DE" dirty="0">
                <a:latin typeface="+mj-lt"/>
              </a:rPr>
              <a:t>Currently the Ministry of Economic Development and Investments of Armenia is developing </a:t>
            </a:r>
            <a:r>
              <a:rPr lang="de-DE" b="1" dirty="0">
                <a:solidFill>
                  <a:srgbClr val="F29D27"/>
                </a:solidFill>
                <a:latin typeface="+mj-lt"/>
              </a:rPr>
              <a:t>a new Innovation Development Strategy </a:t>
            </a:r>
            <a:r>
              <a:rPr lang="de-DE" dirty="0">
                <a:latin typeface="+mj-lt"/>
              </a:rPr>
              <a:t>which is supposed to include components on cluster development and smart specialization. The strategy is supposed to be adopted by the end of 2019. </a:t>
            </a:r>
          </a:p>
          <a:p>
            <a:pPr algn="just">
              <a:spcAft>
                <a:spcPts val="1200"/>
              </a:spcAft>
              <a:buClr>
                <a:srgbClr val="F0A22E"/>
              </a:buClr>
            </a:pPr>
            <a:r>
              <a:rPr lang="de-DE" dirty="0">
                <a:latin typeface="+mj-lt"/>
              </a:rPr>
              <a:t>There are many associations in Armenia that resemble clusters, however </a:t>
            </a:r>
            <a:r>
              <a:rPr lang="de-DE" b="1" dirty="0">
                <a:solidFill>
                  <a:srgbClr val="F29D27"/>
                </a:solidFill>
                <a:latin typeface="+mj-lt"/>
              </a:rPr>
              <a:t>the first formal cluster, Green Energy Cluster, has been established through the EaP Plus project’s cluster grant scheme </a:t>
            </a:r>
            <a:r>
              <a:rPr lang="de-DE" dirty="0">
                <a:latin typeface="+mj-lt"/>
              </a:rPr>
              <a:t>with the strong support of its EU partner, the </a:t>
            </a:r>
            <a:r>
              <a:rPr lang="en-US" dirty="0">
                <a:latin typeface="+mj-lt"/>
              </a:rPr>
              <a:t>Transylvanian Mechanical Engineering Cluster</a:t>
            </a:r>
            <a:r>
              <a:rPr lang="de-DE" dirty="0">
                <a:latin typeface="+mj-lt"/>
              </a:rPr>
              <a:t>. </a:t>
            </a:r>
          </a:p>
          <a:p>
            <a:pPr marL="0" indent="0" algn="just">
              <a:spcAft>
                <a:spcPts val="1200"/>
              </a:spcAft>
              <a:buClr>
                <a:srgbClr val="F0A22E"/>
              </a:buClr>
              <a:buNone/>
            </a:pPr>
            <a:r>
              <a:rPr lang="en-GB" dirty="0">
                <a:latin typeface="+mj-lt"/>
              </a:rPr>
              <a:t>        </a:t>
            </a:r>
            <a:r>
              <a:rPr lang="en-GB" b="1" dirty="0">
                <a:solidFill>
                  <a:srgbClr val="F29D27"/>
                </a:solidFill>
                <a:latin typeface="+mj-lt"/>
              </a:rPr>
              <a:t>Armenia is the </a:t>
            </a:r>
            <a:r>
              <a:rPr lang="en-GB" b="1" dirty="0" err="1">
                <a:solidFill>
                  <a:srgbClr val="F29D27"/>
                </a:solidFill>
                <a:latin typeface="+mj-lt"/>
              </a:rPr>
              <a:t>EaP</a:t>
            </a:r>
            <a:r>
              <a:rPr lang="en-GB" b="1" dirty="0">
                <a:solidFill>
                  <a:srgbClr val="F29D27"/>
                </a:solidFill>
                <a:latin typeface="+mj-lt"/>
              </a:rPr>
              <a:t> country where cluster-oriented policies are the least developed and there were no formal cluster organisations before the </a:t>
            </a:r>
            <a:r>
              <a:rPr lang="en-GB" b="1" dirty="0" err="1">
                <a:solidFill>
                  <a:srgbClr val="F29D27"/>
                </a:solidFill>
                <a:latin typeface="+mj-lt"/>
              </a:rPr>
              <a:t>EaP</a:t>
            </a:r>
            <a:r>
              <a:rPr lang="en-GB" b="1" dirty="0">
                <a:solidFill>
                  <a:srgbClr val="F29D27"/>
                </a:solidFill>
                <a:latin typeface="+mj-lt"/>
              </a:rPr>
              <a:t>+ project. Nevertheless, the positive developments in the R&amp;I landscape give promises for the next years. </a:t>
            </a:r>
          </a:p>
          <a:p>
            <a:pPr marL="0" indent="0" algn="just">
              <a:spcAft>
                <a:spcPts val="1200"/>
              </a:spcAft>
              <a:buClr>
                <a:srgbClr val="F0A22E"/>
              </a:buClr>
              <a:buNone/>
            </a:pPr>
            <a:endParaRPr lang="en-US" sz="2800" b="1" dirty="0">
              <a:solidFill>
                <a:srgbClr val="F29D27"/>
              </a:solidFill>
              <a:latin typeface="Arial Narrow" panose="020B0606020202030204" pitchFamily="34" charset="0"/>
            </a:endParaRPr>
          </a:p>
        </p:txBody>
      </p:sp>
      <p:pic>
        <p:nvPicPr>
          <p:cNvPr id="2" name="Image 1">
            <a:extLst>
              <a:ext uri="{FF2B5EF4-FFF2-40B4-BE49-F238E27FC236}">
                <a16:creationId xmlns:a16="http://schemas.microsoft.com/office/drawing/2014/main" id="{98B9CF36-44A0-4DF2-A806-B2BEA04B9770}"/>
              </a:ext>
            </a:extLst>
          </p:cNvPr>
          <p:cNvPicPr>
            <a:picLocks noChangeAspect="1"/>
          </p:cNvPicPr>
          <p:nvPr/>
        </p:nvPicPr>
        <p:blipFill>
          <a:blip r:embed="rId2"/>
          <a:stretch>
            <a:fillRect/>
          </a:stretch>
        </p:blipFill>
        <p:spPr>
          <a:xfrm>
            <a:off x="2893326" y="564985"/>
            <a:ext cx="1487392" cy="742638"/>
          </a:xfrm>
          <a:prstGeom prst="rect">
            <a:avLst/>
          </a:prstGeom>
        </p:spPr>
      </p:pic>
      <p:sp>
        <p:nvSpPr>
          <p:cNvPr id="8" name="Flèche : droite 7">
            <a:extLst>
              <a:ext uri="{FF2B5EF4-FFF2-40B4-BE49-F238E27FC236}">
                <a16:creationId xmlns:a16="http://schemas.microsoft.com/office/drawing/2014/main" id="{36F1292B-A6E6-4CA0-9670-C77AABC8E7D6}"/>
              </a:ext>
            </a:extLst>
          </p:cNvPr>
          <p:cNvSpPr/>
          <p:nvPr/>
        </p:nvSpPr>
        <p:spPr>
          <a:xfrm>
            <a:off x="546930" y="4749234"/>
            <a:ext cx="478265" cy="341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12573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Belarus                                                     Moldova  </a:t>
            </a:r>
          </a:p>
        </p:txBody>
      </p:sp>
      <p:sp>
        <p:nvSpPr>
          <p:cNvPr id="6" name="Content Placeholder 2"/>
          <p:cNvSpPr txBox="1">
            <a:spLocks/>
          </p:cNvSpPr>
          <p:nvPr/>
        </p:nvSpPr>
        <p:spPr>
          <a:xfrm>
            <a:off x="540913" y="1720817"/>
            <a:ext cx="11167630" cy="4346377"/>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spcAft>
                <a:spcPts val="1200"/>
              </a:spcAft>
              <a:buClr>
                <a:srgbClr val="F0A22E"/>
              </a:buClr>
              <a:buNone/>
            </a:pPr>
            <a:endParaRPr lang="en-US" sz="2800" b="1" dirty="0">
              <a:solidFill>
                <a:srgbClr val="F29D27"/>
              </a:solidFill>
              <a:latin typeface="Arial Narrow" panose="020B0606020202030204" pitchFamily="34" charset="0"/>
            </a:endParaRPr>
          </a:p>
        </p:txBody>
      </p:sp>
      <p:sp>
        <p:nvSpPr>
          <p:cNvPr id="4" name="Content Placeholder 2">
            <a:extLst>
              <a:ext uri="{FF2B5EF4-FFF2-40B4-BE49-F238E27FC236}">
                <a16:creationId xmlns:a16="http://schemas.microsoft.com/office/drawing/2014/main" id="{C01DC079-064B-42C1-B318-9BCDE13308E5}"/>
              </a:ext>
            </a:extLst>
          </p:cNvPr>
          <p:cNvSpPr txBox="1">
            <a:spLocks/>
          </p:cNvSpPr>
          <p:nvPr/>
        </p:nvSpPr>
        <p:spPr>
          <a:xfrm>
            <a:off x="540913" y="4717774"/>
            <a:ext cx="10703527" cy="1349420"/>
          </a:xfrm>
          <a:prstGeom prst="rect">
            <a:avLst/>
          </a:prstGeom>
        </p:spPr>
        <p:txBody>
          <a:bodyPr vert="horz" lIns="91440" tIns="45720" rIns="91440" bIns="45720" rtlCol="0">
            <a:normAutofit fontScale="92500" lnSpcReduction="1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spcAft>
                <a:spcPts val="1200"/>
              </a:spcAft>
              <a:buClr>
                <a:srgbClr val="F0A22E"/>
              </a:buClr>
              <a:buNone/>
            </a:pPr>
            <a:r>
              <a:rPr lang="en-GB" sz="2200" dirty="0"/>
              <a:t>            </a:t>
            </a:r>
            <a:r>
              <a:rPr lang="en-GB" sz="2200" b="1" dirty="0">
                <a:solidFill>
                  <a:srgbClr val="F29D27"/>
                </a:solidFill>
                <a:latin typeface="+mj-lt"/>
              </a:rPr>
              <a:t>Overall, it is very positive that the notion of clusters is recognised and that there are related strategic documents and action plans in place. Nevertheless, these documents have not been followed by an effective implementation. There are also no existing national cluster associations in these countries.</a:t>
            </a:r>
          </a:p>
          <a:p>
            <a:pPr marL="0" indent="0" algn="just">
              <a:spcAft>
                <a:spcPts val="1200"/>
              </a:spcAft>
              <a:buClr>
                <a:srgbClr val="F0A22E"/>
              </a:buClr>
              <a:buNone/>
            </a:pPr>
            <a:endParaRPr lang="en-GB" sz="3100" dirty="0"/>
          </a:p>
        </p:txBody>
      </p:sp>
      <p:pic>
        <p:nvPicPr>
          <p:cNvPr id="3" name="Image 2">
            <a:extLst>
              <a:ext uri="{FF2B5EF4-FFF2-40B4-BE49-F238E27FC236}">
                <a16:creationId xmlns:a16="http://schemas.microsoft.com/office/drawing/2014/main" id="{9677530C-8E9A-43E8-A610-244AB0B8B9DC}"/>
              </a:ext>
            </a:extLst>
          </p:cNvPr>
          <p:cNvPicPr>
            <a:picLocks noChangeAspect="1"/>
          </p:cNvPicPr>
          <p:nvPr/>
        </p:nvPicPr>
        <p:blipFill>
          <a:blip r:embed="rId2"/>
          <a:stretch>
            <a:fillRect/>
          </a:stretch>
        </p:blipFill>
        <p:spPr>
          <a:xfrm>
            <a:off x="2705740" y="558440"/>
            <a:ext cx="1593304" cy="793281"/>
          </a:xfrm>
          <a:prstGeom prst="rect">
            <a:avLst/>
          </a:prstGeom>
        </p:spPr>
      </p:pic>
      <p:pic>
        <p:nvPicPr>
          <p:cNvPr id="7" name="Image 6">
            <a:extLst>
              <a:ext uri="{FF2B5EF4-FFF2-40B4-BE49-F238E27FC236}">
                <a16:creationId xmlns:a16="http://schemas.microsoft.com/office/drawing/2014/main" id="{B8356A10-A37D-4893-BC9E-FD2D6B54765E}"/>
              </a:ext>
            </a:extLst>
          </p:cNvPr>
          <p:cNvPicPr>
            <a:picLocks noChangeAspect="1"/>
          </p:cNvPicPr>
          <p:nvPr/>
        </p:nvPicPr>
        <p:blipFill>
          <a:blip r:embed="rId3"/>
          <a:stretch>
            <a:fillRect/>
          </a:stretch>
        </p:blipFill>
        <p:spPr>
          <a:xfrm>
            <a:off x="9568146" y="531038"/>
            <a:ext cx="1406785" cy="810531"/>
          </a:xfrm>
          <a:prstGeom prst="rect">
            <a:avLst/>
          </a:prstGeom>
        </p:spPr>
      </p:pic>
      <p:sp>
        <p:nvSpPr>
          <p:cNvPr id="8" name="ZoneTexte 7">
            <a:extLst>
              <a:ext uri="{FF2B5EF4-FFF2-40B4-BE49-F238E27FC236}">
                <a16:creationId xmlns:a16="http://schemas.microsoft.com/office/drawing/2014/main" id="{1D1E5710-86F0-477E-B8B2-B38313F84A5A}"/>
              </a:ext>
            </a:extLst>
          </p:cNvPr>
          <p:cNvSpPr txBox="1"/>
          <p:nvPr/>
        </p:nvSpPr>
        <p:spPr>
          <a:xfrm>
            <a:off x="805218" y="1579399"/>
            <a:ext cx="5732060" cy="2739211"/>
          </a:xfrm>
          <a:prstGeom prst="rect">
            <a:avLst/>
          </a:prstGeom>
          <a:noFill/>
        </p:spPr>
        <p:txBody>
          <a:bodyPr wrap="square" rtlCol="0">
            <a:spAutoFit/>
          </a:bodyPr>
          <a:lstStyle/>
          <a:p>
            <a:pPr marL="182880" indent="-182880" algn="just">
              <a:lnSpc>
                <a:spcPct val="90000"/>
              </a:lnSpc>
              <a:spcBef>
                <a:spcPct val="20000"/>
              </a:spcBef>
              <a:spcAft>
                <a:spcPts val="1200"/>
              </a:spcAft>
              <a:buClr>
                <a:srgbClr val="F0A22E"/>
              </a:buClr>
              <a:buSzPct val="85000"/>
              <a:buFont typeface="Arial" pitchFamily="34" charset="0"/>
              <a:buChar char="•"/>
            </a:pPr>
            <a:r>
              <a:rPr lang="en-GB" sz="2000" dirty="0">
                <a:latin typeface="+mj-lt"/>
              </a:rPr>
              <a:t>In Belarus</a:t>
            </a:r>
            <a:r>
              <a:rPr lang="en-GB" sz="2000" b="1" dirty="0">
                <a:solidFill>
                  <a:srgbClr val="F29D27"/>
                </a:solidFill>
                <a:latin typeface="+mj-lt"/>
              </a:rPr>
              <a:t>, the official strategic plan was approved in 2014</a:t>
            </a:r>
            <a:r>
              <a:rPr lang="en-GB" sz="2000" dirty="0">
                <a:latin typeface="+mj-lt"/>
              </a:rPr>
              <a:t>, however by 2019 it has not been followed by an effective implementation.</a:t>
            </a:r>
          </a:p>
          <a:p>
            <a:pPr marL="182880" indent="-182880" algn="just">
              <a:lnSpc>
                <a:spcPct val="90000"/>
              </a:lnSpc>
              <a:spcBef>
                <a:spcPct val="20000"/>
              </a:spcBef>
              <a:spcAft>
                <a:spcPts val="1200"/>
              </a:spcAft>
              <a:buClr>
                <a:srgbClr val="F0A22E"/>
              </a:buClr>
              <a:buSzPct val="85000"/>
              <a:buFont typeface="Arial" pitchFamily="34" charset="0"/>
              <a:buChar char="•"/>
            </a:pPr>
            <a:r>
              <a:rPr lang="en-GB" sz="2000" dirty="0">
                <a:latin typeface="+mj-lt"/>
              </a:rPr>
              <a:t>In 2018  Belarus became visible on </a:t>
            </a:r>
            <a:r>
              <a:rPr lang="en-GB" sz="2000" b="1" dirty="0">
                <a:solidFill>
                  <a:srgbClr val="F29D27"/>
                </a:solidFill>
                <a:latin typeface="+mj-lt"/>
              </a:rPr>
              <a:t>ECCP with 3 registered clusters </a:t>
            </a:r>
          </a:p>
          <a:p>
            <a:pPr marL="182880" indent="-182880" algn="just">
              <a:lnSpc>
                <a:spcPct val="90000"/>
              </a:lnSpc>
              <a:spcBef>
                <a:spcPct val="20000"/>
              </a:spcBef>
              <a:spcAft>
                <a:spcPts val="1200"/>
              </a:spcAft>
              <a:buClr>
                <a:srgbClr val="F0A22E"/>
              </a:buClr>
              <a:buSzPct val="85000"/>
              <a:buFont typeface="Arial" pitchFamily="34" charset="0"/>
              <a:buChar char="•"/>
            </a:pPr>
            <a:r>
              <a:rPr lang="en-GB" sz="2000" dirty="0">
                <a:latin typeface="+mj-lt"/>
              </a:rPr>
              <a:t>The </a:t>
            </a:r>
            <a:r>
              <a:rPr lang="en-GB" sz="2000" dirty="0" err="1">
                <a:latin typeface="+mj-lt"/>
              </a:rPr>
              <a:t>EaP</a:t>
            </a:r>
            <a:r>
              <a:rPr lang="en-GB" sz="2000" dirty="0">
                <a:latin typeface="+mj-lt"/>
              </a:rPr>
              <a:t>+ cluster grant scheme has enabled the </a:t>
            </a:r>
            <a:r>
              <a:rPr lang="en-GB" sz="2000" b="1" dirty="0">
                <a:solidFill>
                  <a:srgbClr val="F29D27"/>
                </a:solidFill>
                <a:latin typeface="+mj-lt"/>
              </a:rPr>
              <a:t>creation of “The Innovative and Industrial Cluster in the field of Biotechnologies and Green Economy ”  </a:t>
            </a:r>
          </a:p>
        </p:txBody>
      </p:sp>
      <p:sp>
        <p:nvSpPr>
          <p:cNvPr id="9" name="ZoneTexte 8">
            <a:extLst>
              <a:ext uri="{FF2B5EF4-FFF2-40B4-BE49-F238E27FC236}">
                <a16:creationId xmlns:a16="http://schemas.microsoft.com/office/drawing/2014/main" id="{FD9FE5CD-D59C-4446-8BC7-6E3FDEAB13BB}"/>
              </a:ext>
            </a:extLst>
          </p:cNvPr>
          <p:cNvSpPr txBox="1"/>
          <p:nvPr/>
        </p:nvSpPr>
        <p:spPr>
          <a:xfrm>
            <a:off x="7067685" y="1627041"/>
            <a:ext cx="4817660" cy="1969770"/>
          </a:xfrm>
          <a:prstGeom prst="rect">
            <a:avLst/>
          </a:prstGeom>
          <a:noFill/>
        </p:spPr>
        <p:txBody>
          <a:bodyPr wrap="square" rtlCol="0">
            <a:spAutoFit/>
          </a:bodyPr>
          <a:lstStyle/>
          <a:p>
            <a:pPr marL="182880" indent="-182880" algn="just">
              <a:lnSpc>
                <a:spcPct val="90000"/>
              </a:lnSpc>
              <a:spcBef>
                <a:spcPct val="20000"/>
              </a:spcBef>
              <a:spcAft>
                <a:spcPts val="1200"/>
              </a:spcAft>
              <a:buClr>
                <a:srgbClr val="F0A22E"/>
              </a:buClr>
              <a:buSzPct val="85000"/>
              <a:buFont typeface="Arial" pitchFamily="34" charset="0"/>
              <a:buChar char="•"/>
            </a:pPr>
            <a:r>
              <a:rPr lang="en-GB" sz="2000" dirty="0">
                <a:latin typeface="+mj-lt"/>
              </a:rPr>
              <a:t>In Moldova the government has adopted the “Concept of Industrial Cluster Development” in 2013. </a:t>
            </a:r>
          </a:p>
          <a:p>
            <a:pPr marL="182880" indent="-182880" algn="just">
              <a:lnSpc>
                <a:spcPct val="90000"/>
              </a:lnSpc>
              <a:spcBef>
                <a:spcPct val="20000"/>
              </a:spcBef>
              <a:spcAft>
                <a:spcPts val="1200"/>
              </a:spcAft>
              <a:buClr>
                <a:srgbClr val="F0A22E"/>
              </a:buClr>
              <a:buSzPct val="85000"/>
              <a:buFont typeface="Arial" pitchFamily="34" charset="0"/>
              <a:buChar char="•"/>
            </a:pPr>
            <a:r>
              <a:rPr lang="en-GB" sz="2000" b="1" dirty="0">
                <a:solidFill>
                  <a:srgbClr val="F29D27"/>
                </a:solidFill>
                <a:latin typeface="+mj-lt"/>
              </a:rPr>
              <a:t>There are about 20 cluster-like organisations identified in Moldova</a:t>
            </a:r>
            <a:r>
              <a:rPr lang="en-GB" sz="2000" dirty="0">
                <a:latin typeface="+mj-lt"/>
              </a:rPr>
              <a:t>, out of which 2 are registered on ECCP</a:t>
            </a:r>
          </a:p>
        </p:txBody>
      </p:sp>
      <p:sp>
        <p:nvSpPr>
          <p:cNvPr id="10" name="Flèche : droite 9">
            <a:extLst>
              <a:ext uri="{FF2B5EF4-FFF2-40B4-BE49-F238E27FC236}">
                <a16:creationId xmlns:a16="http://schemas.microsoft.com/office/drawing/2014/main" id="{7A853384-175C-4628-814B-DDD8D7CF9965}"/>
              </a:ext>
            </a:extLst>
          </p:cNvPr>
          <p:cNvSpPr/>
          <p:nvPr/>
        </p:nvSpPr>
        <p:spPr>
          <a:xfrm>
            <a:off x="708427" y="4717774"/>
            <a:ext cx="478265" cy="341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21639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Ukraine</a:t>
            </a:r>
          </a:p>
        </p:txBody>
      </p:sp>
      <p:pic>
        <p:nvPicPr>
          <p:cNvPr id="2" name="Image 1">
            <a:extLst>
              <a:ext uri="{FF2B5EF4-FFF2-40B4-BE49-F238E27FC236}">
                <a16:creationId xmlns:a16="http://schemas.microsoft.com/office/drawing/2014/main" id="{CFD63FF2-1E75-4729-AE84-E8CDC4B23008}"/>
              </a:ext>
            </a:extLst>
          </p:cNvPr>
          <p:cNvPicPr>
            <a:picLocks noChangeAspect="1"/>
          </p:cNvPicPr>
          <p:nvPr/>
        </p:nvPicPr>
        <p:blipFill>
          <a:blip r:embed="rId2"/>
          <a:stretch>
            <a:fillRect/>
          </a:stretch>
        </p:blipFill>
        <p:spPr>
          <a:xfrm>
            <a:off x="2688608" y="533266"/>
            <a:ext cx="1359090" cy="898338"/>
          </a:xfrm>
          <a:prstGeom prst="rect">
            <a:avLst/>
          </a:prstGeom>
        </p:spPr>
      </p:pic>
      <p:sp>
        <p:nvSpPr>
          <p:cNvPr id="3" name="Rectangle 2">
            <a:extLst>
              <a:ext uri="{FF2B5EF4-FFF2-40B4-BE49-F238E27FC236}">
                <a16:creationId xmlns:a16="http://schemas.microsoft.com/office/drawing/2014/main" id="{F5160C34-D89F-46DA-9844-5D07E772E0D7}"/>
              </a:ext>
            </a:extLst>
          </p:cNvPr>
          <p:cNvSpPr/>
          <p:nvPr/>
        </p:nvSpPr>
        <p:spPr>
          <a:xfrm>
            <a:off x="620703" y="1629884"/>
            <a:ext cx="10802671" cy="4413516"/>
          </a:xfrm>
          <a:prstGeom prst="rect">
            <a:avLst/>
          </a:prstGeom>
        </p:spPr>
        <p:txBody>
          <a:bodyPr wrap="square">
            <a:spAutoFit/>
          </a:bodyPr>
          <a:lstStyle/>
          <a:p>
            <a:pPr marL="182880" indent="-182880" algn="just">
              <a:lnSpc>
                <a:spcPct val="90000"/>
              </a:lnSpc>
              <a:spcBef>
                <a:spcPct val="20000"/>
              </a:spcBef>
              <a:spcAft>
                <a:spcPts val="1200"/>
              </a:spcAft>
              <a:buClr>
                <a:srgbClr val="F0A22E"/>
              </a:buClr>
              <a:buSzPct val="85000"/>
              <a:buFont typeface="Arial" pitchFamily="34" charset="0"/>
              <a:buChar char="•"/>
            </a:pPr>
            <a:r>
              <a:rPr lang="de-DE" sz="2200" dirty="0"/>
              <a:t>In Ukraine the </a:t>
            </a:r>
            <a:r>
              <a:rPr lang="de-DE" sz="2200" b="1" dirty="0">
                <a:solidFill>
                  <a:srgbClr val="F29D27"/>
                </a:solidFill>
              </a:rPr>
              <a:t>first document on cluster policy was prepared in 2008</a:t>
            </a:r>
            <a:r>
              <a:rPr lang="de-DE" sz="2200" dirty="0"/>
              <a:t>. Nevertheless, there was no cluster-oriented state programme implemented in the past years and no steps taken to financially support cluster initiatives. </a:t>
            </a:r>
          </a:p>
          <a:p>
            <a:pPr marL="182880" indent="-182880" algn="just">
              <a:lnSpc>
                <a:spcPct val="90000"/>
              </a:lnSpc>
              <a:spcBef>
                <a:spcPct val="20000"/>
              </a:spcBef>
              <a:spcAft>
                <a:spcPts val="1200"/>
              </a:spcAft>
              <a:buClr>
                <a:srgbClr val="F0A22E"/>
              </a:buClr>
              <a:buSzPct val="85000"/>
              <a:buFont typeface="Arial" pitchFamily="34" charset="0"/>
              <a:buChar char="•"/>
            </a:pPr>
            <a:r>
              <a:rPr lang="de-DE" sz="2200" dirty="0"/>
              <a:t>Around </a:t>
            </a:r>
            <a:r>
              <a:rPr lang="de-DE" sz="2200" b="1" dirty="0">
                <a:solidFill>
                  <a:srgbClr val="F29D27"/>
                </a:solidFill>
              </a:rPr>
              <a:t>50 cluster-like organisations </a:t>
            </a:r>
            <a:r>
              <a:rPr lang="de-DE" sz="2200" dirty="0"/>
              <a:t>were operational in Ukraine in the period 2012-2017, and there are clusters, such as the ICT Cluster in Lviv region that fully comply with the definition of clusters in Europe. </a:t>
            </a:r>
          </a:p>
          <a:p>
            <a:pPr marL="182880" indent="-182880" algn="just">
              <a:lnSpc>
                <a:spcPct val="90000"/>
              </a:lnSpc>
              <a:spcBef>
                <a:spcPct val="20000"/>
              </a:spcBef>
              <a:spcAft>
                <a:spcPts val="1200"/>
              </a:spcAft>
              <a:buClr>
                <a:srgbClr val="F0A22E"/>
              </a:buClr>
              <a:buSzPct val="85000"/>
              <a:buFont typeface="Arial" pitchFamily="34" charset="0"/>
              <a:buChar char="•"/>
            </a:pPr>
            <a:r>
              <a:rPr lang="de-DE" sz="2200" dirty="0"/>
              <a:t>There are currently </a:t>
            </a:r>
            <a:r>
              <a:rPr lang="de-DE" sz="2200" b="1" dirty="0">
                <a:solidFill>
                  <a:srgbClr val="F29D27"/>
                </a:solidFill>
              </a:rPr>
              <a:t>21 registered Ukranian clusters on the ECCP platform</a:t>
            </a:r>
            <a:r>
              <a:rPr lang="de-DE" sz="2200" dirty="0"/>
              <a:t>, which is significantly higher compared to the number of registered clusters from other EaP countries.</a:t>
            </a:r>
          </a:p>
          <a:p>
            <a:pPr algn="just">
              <a:lnSpc>
                <a:spcPct val="90000"/>
              </a:lnSpc>
              <a:spcBef>
                <a:spcPct val="20000"/>
              </a:spcBef>
              <a:spcAft>
                <a:spcPts val="1200"/>
              </a:spcAft>
              <a:buClr>
                <a:srgbClr val="F0A22E"/>
              </a:buClr>
              <a:buSzPct val="85000"/>
            </a:pPr>
            <a:r>
              <a:rPr lang="en-GB" dirty="0"/>
              <a:t>            </a:t>
            </a:r>
            <a:r>
              <a:rPr lang="en-GB" sz="2200" b="1" dirty="0">
                <a:solidFill>
                  <a:srgbClr val="F29D27"/>
                </a:solidFill>
                <a:latin typeface="+mj-lt"/>
              </a:rPr>
              <a:t>Out of the </a:t>
            </a:r>
            <a:r>
              <a:rPr lang="en-GB" sz="2200" b="1" dirty="0" err="1">
                <a:solidFill>
                  <a:srgbClr val="F29D27"/>
                </a:solidFill>
                <a:latin typeface="+mj-lt"/>
              </a:rPr>
              <a:t>EaP</a:t>
            </a:r>
            <a:r>
              <a:rPr lang="en-GB" sz="2200" b="1" dirty="0">
                <a:solidFill>
                  <a:srgbClr val="F29D27"/>
                </a:solidFill>
                <a:latin typeface="+mj-lt"/>
              </a:rPr>
              <a:t> countries, Ukraine has the highest number of clusters or cluster-like organisations. However, it would be important to implement a national cluster programme and to provide financial support to clusters.</a:t>
            </a:r>
          </a:p>
        </p:txBody>
      </p:sp>
      <p:sp>
        <p:nvSpPr>
          <p:cNvPr id="6" name="Flèche : droite 5">
            <a:extLst>
              <a:ext uri="{FF2B5EF4-FFF2-40B4-BE49-F238E27FC236}">
                <a16:creationId xmlns:a16="http://schemas.microsoft.com/office/drawing/2014/main" id="{AAE2E873-B6CE-4EEC-8181-90D1567F36FB}"/>
              </a:ext>
            </a:extLst>
          </p:cNvPr>
          <p:cNvSpPr/>
          <p:nvPr/>
        </p:nvSpPr>
        <p:spPr>
          <a:xfrm>
            <a:off x="768626" y="4886922"/>
            <a:ext cx="478265" cy="341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56914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Main drivers of cluster development in the </a:t>
            </a:r>
            <a:r>
              <a:rPr lang="en-US" sz="3200" b="1" dirty="0" err="1">
                <a:solidFill>
                  <a:srgbClr val="F29D27"/>
                </a:solidFill>
                <a:latin typeface="Arial"/>
              </a:rPr>
              <a:t>EaP</a:t>
            </a:r>
            <a:r>
              <a:rPr lang="en-US" sz="3200" b="1" dirty="0">
                <a:solidFill>
                  <a:srgbClr val="F29D27"/>
                </a:solidFill>
                <a:latin typeface="Arial"/>
              </a:rPr>
              <a:t> countries</a:t>
            </a:r>
          </a:p>
        </p:txBody>
      </p:sp>
      <p:sp>
        <p:nvSpPr>
          <p:cNvPr id="6" name="Content Placeholder 2"/>
          <p:cNvSpPr txBox="1">
            <a:spLocks/>
          </p:cNvSpPr>
          <p:nvPr/>
        </p:nvSpPr>
        <p:spPr>
          <a:xfrm>
            <a:off x="540913" y="1720817"/>
            <a:ext cx="11167630" cy="4346377"/>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lvl="0"/>
            <a:r>
              <a:rPr lang="en-GB" b="1" dirty="0">
                <a:solidFill>
                  <a:srgbClr val="F29D27"/>
                </a:solidFill>
                <a:latin typeface="+mj-lt"/>
              </a:rPr>
              <a:t>Political will</a:t>
            </a:r>
            <a:r>
              <a:rPr lang="en-GB" dirty="0">
                <a:solidFill>
                  <a:srgbClr val="F29D27"/>
                </a:solidFill>
                <a:latin typeface="+mj-lt"/>
              </a:rPr>
              <a:t> </a:t>
            </a:r>
            <a:r>
              <a:rPr lang="en-GB" dirty="0">
                <a:latin typeface="+mj-lt"/>
              </a:rPr>
              <a:t>– to develop cluster policies and take concrete actions for implementing the existing or emerging strategic plans in the next years</a:t>
            </a:r>
          </a:p>
          <a:p>
            <a:pPr lvl="0"/>
            <a:r>
              <a:rPr lang="en-GB" dirty="0">
                <a:latin typeface="+mj-lt"/>
              </a:rPr>
              <a:t>Existence of </a:t>
            </a:r>
            <a:r>
              <a:rPr lang="en-GB" b="1" dirty="0">
                <a:solidFill>
                  <a:srgbClr val="F29D27"/>
                </a:solidFill>
                <a:latin typeface="+mj-lt"/>
              </a:rPr>
              <a:t>policies and programmes targeted at R&amp;I</a:t>
            </a:r>
            <a:r>
              <a:rPr lang="en-GB" dirty="0">
                <a:solidFill>
                  <a:srgbClr val="F29D27"/>
                </a:solidFill>
                <a:latin typeface="+mj-lt"/>
              </a:rPr>
              <a:t> </a:t>
            </a:r>
            <a:r>
              <a:rPr lang="en-GB" dirty="0">
                <a:latin typeface="+mj-lt"/>
              </a:rPr>
              <a:t>that contribute to set the ground for cluster development and effective cluster policies in all six countries </a:t>
            </a:r>
          </a:p>
          <a:p>
            <a:pPr lvl="0"/>
            <a:r>
              <a:rPr lang="en-GB" b="1" dirty="0">
                <a:solidFill>
                  <a:srgbClr val="F29D27"/>
                </a:solidFill>
                <a:latin typeface="+mj-lt"/>
              </a:rPr>
              <a:t>Strong motivation and “bottom up” initiatives</a:t>
            </a:r>
            <a:r>
              <a:rPr lang="en-GB" dirty="0">
                <a:solidFill>
                  <a:srgbClr val="F29D27"/>
                </a:solidFill>
                <a:latin typeface="+mj-lt"/>
              </a:rPr>
              <a:t> </a:t>
            </a:r>
            <a:r>
              <a:rPr lang="en-GB" b="1" dirty="0">
                <a:solidFill>
                  <a:srgbClr val="F29D27"/>
                </a:solidFill>
                <a:latin typeface="+mj-lt"/>
              </a:rPr>
              <a:t>from the clusters’ side</a:t>
            </a:r>
            <a:r>
              <a:rPr lang="en-GB" dirty="0">
                <a:solidFill>
                  <a:srgbClr val="F29D27"/>
                </a:solidFill>
                <a:latin typeface="+mj-lt"/>
              </a:rPr>
              <a:t> </a:t>
            </a:r>
            <a:r>
              <a:rPr lang="en-GB" dirty="0">
                <a:latin typeface="+mj-lt"/>
              </a:rPr>
              <a:t>– even with a lack of effective support on the national level, it is very inspiring to see the efforts made in all the </a:t>
            </a:r>
            <a:r>
              <a:rPr lang="en-GB" dirty="0" err="1">
                <a:latin typeface="+mj-lt"/>
              </a:rPr>
              <a:t>EaP</a:t>
            </a:r>
            <a:r>
              <a:rPr lang="en-GB" dirty="0">
                <a:latin typeface="+mj-lt"/>
              </a:rPr>
              <a:t> countries to create cluster or cluster-like organisations. </a:t>
            </a:r>
          </a:p>
          <a:p>
            <a:pPr lvl="0"/>
            <a:r>
              <a:rPr lang="en-GB" dirty="0">
                <a:latin typeface="+mj-lt"/>
              </a:rPr>
              <a:t>The </a:t>
            </a:r>
            <a:r>
              <a:rPr lang="en-GB" b="1" dirty="0">
                <a:solidFill>
                  <a:srgbClr val="F29D27"/>
                </a:solidFill>
                <a:latin typeface="+mj-lt"/>
              </a:rPr>
              <a:t>emergence of cluster associations</a:t>
            </a:r>
            <a:r>
              <a:rPr lang="en-GB" dirty="0">
                <a:latin typeface="+mj-lt"/>
              </a:rPr>
              <a:t>, such as the Georgian Clusters’ National Platform (GCNP) is a very positive sign and should be encouraged. </a:t>
            </a:r>
          </a:p>
          <a:p>
            <a:pPr marL="0" indent="0" algn="just">
              <a:spcAft>
                <a:spcPts val="1200"/>
              </a:spcAft>
              <a:buClr>
                <a:srgbClr val="F0A22E"/>
              </a:buClr>
              <a:buNone/>
            </a:pPr>
            <a:endParaRPr lang="en-US" sz="2800" b="1" dirty="0">
              <a:solidFill>
                <a:srgbClr val="F29D27"/>
              </a:solidFill>
              <a:latin typeface="Arial Narrow" panose="020B0606020202030204" pitchFamily="34" charset="0"/>
            </a:endParaRPr>
          </a:p>
        </p:txBody>
      </p:sp>
    </p:spTree>
    <p:extLst>
      <p:ext uri="{BB962C8B-B14F-4D97-AF65-F5344CB8AC3E}">
        <p14:creationId xmlns:p14="http://schemas.microsoft.com/office/powerpoint/2010/main" val="275473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05016" y="441004"/>
            <a:ext cx="10703527"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dirty="0">
                <a:solidFill>
                  <a:srgbClr val="F29D27"/>
                </a:solidFill>
                <a:latin typeface="Arial"/>
              </a:rPr>
              <a:t>Main barriers to cluster development in the </a:t>
            </a:r>
            <a:r>
              <a:rPr lang="en-US" sz="3200" b="1" dirty="0" err="1">
                <a:solidFill>
                  <a:srgbClr val="F29D27"/>
                </a:solidFill>
                <a:latin typeface="Arial"/>
              </a:rPr>
              <a:t>EaP</a:t>
            </a:r>
            <a:r>
              <a:rPr lang="en-US" sz="3200" b="1" dirty="0">
                <a:solidFill>
                  <a:srgbClr val="F29D27"/>
                </a:solidFill>
                <a:latin typeface="Arial"/>
              </a:rPr>
              <a:t> countries</a:t>
            </a:r>
          </a:p>
        </p:txBody>
      </p:sp>
      <p:sp>
        <p:nvSpPr>
          <p:cNvPr id="6" name="Content Placeholder 2"/>
          <p:cNvSpPr txBox="1">
            <a:spLocks/>
          </p:cNvSpPr>
          <p:nvPr/>
        </p:nvSpPr>
        <p:spPr>
          <a:xfrm>
            <a:off x="540913" y="1720817"/>
            <a:ext cx="11167630" cy="4346377"/>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lvl="0"/>
            <a:r>
              <a:rPr lang="en-GB" dirty="0">
                <a:latin typeface="+mj-lt"/>
              </a:rPr>
              <a:t>While it is very positive that strategic documents and actions plans exist in countries such as Belarus and Moldova, and are being developed for example in Georgia, they have </a:t>
            </a:r>
            <a:r>
              <a:rPr lang="en-GB" b="1" dirty="0">
                <a:solidFill>
                  <a:srgbClr val="F29D27"/>
                </a:solidFill>
                <a:latin typeface="+mj-lt"/>
              </a:rPr>
              <a:t>not been followed by an effective implementation, and there is no public funding available </a:t>
            </a:r>
            <a:r>
              <a:rPr lang="en-GB" dirty="0">
                <a:latin typeface="+mj-lt"/>
              </a:rPr>
              <a:t>for the support of clusters in any of the </a:t>
            </a:r>
            <a:r>
              <a:rPr lang="en-GB" dirty="0" err="1">
                <a:latin typeface="+mj-lt"/>
              </a:rPr>
              <a:t>EaP</a:t>
            </a:r>
            <a:r>
              <a:rPr lang="en-GB" dirty="0">
                <a:latin typeface="+mj-lt"/>
              </a:rPr>
              <a:t> countries</a:t>
            </a:r>
          </a:p>
          <a:p>
            <a:r>
              <a:rPr lang="en-GB" dirty="0">
                <a:latin typeface="+mj-lt"/>
              </a:rPr>
              <a:t>There is a </a:t>
            </a:r>
            <a:r>
              <a:rPr lang="en-GB" b="1" dirty="0">
                <a:solidFill>
                  <a:srgbClr val="F29D27"/>
                </a:solidFill>
                <a:latin typeface="+mj-lt"/>
              </a:rPr>
              <a:t>lack of structured legislation </a:t>
            </a:r>
            <a:r>
              <a:rPr lang="en-GB" dirty="0">
                <a:latin typeface="+mj-lt"/>
              </a:rPr>
              <a:t>devoted to clusters. </a:t>
            </a:r>
          </a:p>
          <a:p>
            <a:pPr lvl="0"/>
            <a:r>
              <a:rPr lang="en-GB" dirty="0">
                <a:latin typeface="+mj-lt"/>
              </a:rPr>
              <a:t>There is often a </a:t>
            </a:r>
            <a:r>
              <a:rPr lang="en-GB" b="1" dirty="0">
                <a:solidFill>
                  <a:srgbClr val="F29D27"/>
                </a:solidFill>
                <a:latin typeface="+mj-lt"/>
              </a:rPr>
              <a:t>vague understanding</a:t>
            </a:r>
            <a:r>
              <a:rPr lang="en-GB" dirty="0">
                <a:solidFill>
                  <a:srgbClr val="F29D27"/>
                </a:solidFill>
                <a:latin typeface="+mj-lt"/>
              </a:rPr>
              <a:t> </a:t>
            </a:r>
            <a:r>
              <a:rPr lang="en-GB" dirty="0">
                <a:latin typeface="+mj-lt"/>
              </a:rPr>
              <a:t>amongst policymakers </a:t>
            </a:r>
            <a:r>
              <a:rPr lang="en-GB" b="1" dirty="0">
                <a:solidFill>
                  <a:srgbClr val="F29D27"/>
                </a:solidFill>
                <a:latin typeface="+mj-lt"/>
              </a:rPr>
              <a:t>of what a cluster organisation is </a:t>
            </a:r>
            <a:r>
              <a:rPr lang="en-GB" dirty="0">
                <a:latin typeface="+mj-lt"/>
              </a:rPr>
              <a:t>and why it is worth promoting the creation and development of such organisations</a:t>
            </a:r>
          </a:p>
          <a:p>
            <a:r>
              <a:rPr lang="en-GB" b="1" dirty="0">
                <a:solidFill>
                  <a:srgbClr val="F29D27"/>
                </a:solidFill>
                <a:latin typeface="+mj-lt"/>
              </a:rPr>
              <a:t>Cooperation</a:t>
            </a:r>
            <a:r>
              <a:rPr lang="en-GB" dirty="0">
                <a:latin typeface="+mj-lt"/>
              </a:rPr>
              <a:t> between existing cluster initiatives in the </a:t>
            </a:r>
            <a:r>
              <a:rPr lang="en-GB" dirty="0" err="1">
                <a:latin typeface="+mj-lt"/>
              </a:rPr>
              <a:t>EaP</a:t>
            </a:r>
            <a:r>
              <a:rPr lang="en-GB" dirty="0">
                <a:latin typeface="+mj-lt"/>
              </a:rPr>
              <a:t> and EU countries </a:t>
            </a:r>
            <a:r>
              <a:rPr lang="en-GB" b="1" dirty="0">
                <a:solidFill>
                  <a:srgbClr val="F29D27"/>
                </a:solidFill>
                <a:latin typeface="+mj-lt"/>
              </a:rPr>
              <a:t>is generally low</a:t>
            </a:r>
            <a:endParaRPr lang="en-GB" dirty="0">
              <a:latin typeface="+mj-lt"/>
            </a:endParaRPr>
          </a:p>
          <a:p>
            <a:pPr lvl="0"/>
            <a:endParaRPr lang="en-GB" sz="2600" dirty="0">
              <a:latin typeface="+mj-lt"/>
            </a:endParaRPr>
          </a:p>
        </p:txBody>
      </p:sp>
    </p:spTree>
    <p:extLst>
      <p:ext uri="{BB962C8B-B14F-4D97-AF65-F5344CB8AC3E}">
        <p14:creationId xmlns:p14="http://schemas.microsoft.com/office/powerpoint/2010/main" val="188223250"/>
      </p:ext>
    </p:extLst>
  </p:cSld>
  <p:clrMapOvr>
    <a:masterClrMapping/>
  </p:clrMapOvr>
</p:sld>
</file>

<file path=ppt/theme/theme1.xml><?xml version="1.0" encoding="utf-8"?>
<a:theme xmlns:a="http://schemas.openxmlformats.org/drawingml/2006/main" name="1_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1838</Words>
  <Application>Microsoft Office PowerPoint</Application>
  <PresentationFormat>Grand écran</PresentationFormat>
  <Paragraphs>114</Paragraphs>
  <Slides>17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17</vt:i4>
      </vt:variant>
    </vt:vector>
  </HeadingPairs>
  <TitlesOfParts>
    <vt:vector size="22" baseType="lpstr">
      <vt:lpstr>Arial</vt:lpstr>
      <vt:lpstr>Arial Narrow</vt:lpstr>
      <vt:lpstr>Calibri</vt:lpstr>
      <vt:lpstr>Calibri Light</vt:lpstr>
      <vt:lpstr>1_Office-téma</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Cluster workshop, Tbilisi, Georgia </vt:lpstr>
      <vt:lpstr>Présentation PowerPoint</vt:lpstr>
      <vt:lpstr>Présentation PowerPoint</vt:lpstr>
      <vt:lpstr>Présentation PowerPoint</vt:lpstr>
      <vt:lpstr>    Feedback from the cluster grantee is our best reward!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Krisztina Dax</dc:creator>
  <cp:lastModifiedBy>Krisztina Dax</cp:lastModifiedBy>
  <cp:revision>2</cp:revision>
  <dcterms:created xsi:type="dcterms:W3CDTF">2019-06-10T20:56:37Z</dcterms:created>
  <dcterms:modified xsi:type="dcterms:W3CDTF">2019-06-10T21:08:02Z</dcterms:modified>
</cp:coreProperties>
</file>