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720" r:id="rId2"/>
  </p:sldMasterIdLst>
  <p:notesMasterIdLst>
    <p:notesMasterId r:id="rId25"/>
  </p:notesMasterIdLst>
  <p:handoutMasterIdLst>
    <p:handoutMasterId r:id="rId26"/>
  </p:handoutMasterIdLst>
  <p:sldIdLst>
    <p:sldId id="669" r:id="rId3"/>
    <p:sldId id="766" r:id="rId4"/>
    <p:sldId id="767" r:id="rId5"/>
    <p:sldId id="768" r:id="rId6"/>
    <p:sldId id="769" r:id="rId7"/>
    <p:sldId id="770" r:id="rId8"/>
    <p:sldId id="780" r:id="rId9"/>
    <p:sldId id="773" r:id="rId10"/>
    <p:sldId id="774" r:id="rId11"/>
    <p:sldId id="775" r:id="rId12"/>
    <p:sldId id="776" r:id="rId13"/>
    <p:sldId id="777" r:id="rId14"/>
    <p:sldId id="778" r:id="rId15"/>
    <p:sldId id="779" r:id="rId16"/>
    <p:sldId id="708" r:id="rId17"/>
    <p:sldId id="711" r:id="rId18"/>
    <p:sldId id="717" r:id="rId19"/>
    <p:sldId id="751" r:id="rId20"/>
    <p:sldId id="762" r:id="rId21"/>
    <p:sldId id="764" r:id="rId22"/>
    <p:sldId id="765" r:id="rId23"/>
    <p:sldId id="640" r:id="rId24"/>
  </p:sldIdLst>
  <p:sldSz cx="9144000" cy="6858000" type="screen4x3"/>
  <p:notesSz cx="6858000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F5494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5" userDrawn="1">
          <p15:clr>
            <a:srgbClr val="A4A3A4"/>
          </p15:clr>
        </p15:guide>
        <p15:guide id="2" orient="horz" pos="3127" userDrawn="1">
          <p15:clr>
            <a:srgbClr val="A4A3A4"/>
          </p15:clr>
        </p15:guide>
        <p15:guide id="3" pos="2177" userDrawn="1">
          <p15:clr>
            <a:srgbClr val="A4A3A4"/>
          </p15:clr>
        </p15:guide>
        <p15:guide id="4" pos="2161" userDrawn="1">
          <p15:clr>
            <a:srgbClr val="A4A3A4"/>
          </p15:clr>
        </p15:guide>
        <p15:guide id="5" orient="horz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SAINZ" initials="JS C3 EAC" lastIdx="2" clrIdx="0"/>
  <p:cmAuthor id="1" name="Julie" initials="J" lastIdx="1" clrIdx="1"/>
  <p:cmAuthor id="2" name="Julie SAINZ" initials="JS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4386"/>
    <a:srgbClr val="008000"/>
    <a:srgbClr val="0000FF"/>
    <a:srgbClr val="CCCCFF"/>
    <a:srgbClr val="F88464"/>
    <a:srgbClr val="FDE6D3"/>
    <a:srgbClr val="B6CBE4"/>
    <a:srgbClr val="D7E4BD"/>
    <a:srgbClr val="B9C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59" autoAdjust="0"/>
    <p:restoredTop sz="71200" autoAdjust="0"/>
  </p:normalViewPr>
  <p:slideViewPr>
    <p:cSldViewPr>
      <p:cViewPr varScale="1">
        <p:scale>
          <a:sx n="82" d="100"/>
          <a:sy n="82" d="100"/>
        </p:scale>
        <p:origin x="22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100" y="-90"/>
      </p:cViewPr>
      <p:guideLst>
        <p:guide orient="horz" pos="2875"/>
        <p:guide orient="horz" pos="3127"/>
        <p:guide pos="2177"/>
        <p:guide pos="2161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280" cy="496015"/>
          </a:xfrm>
          <a:prstGeom prst="rect">
            <a:avLst/>
          </a:prstGeom>
        </p:spPr>
        <p:txBody>
          <a:bodyPr vert="horz" lIns="92409" tIns="46205" rIns="92409" bIns="46205" rtlCol="0"/>
          <a:lstStyle>
            <a:lvl1pPr algn="l" eaLnBrk="0" hangingPunct="0">
              <a:defRPr sz="1200">
                <a:latin typeface="Tahoma" pitchFamily="34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120" y="0"/>
            <a:ext cx="2972280" cy="496015"/>
          </a:xfrm>
          <a:prstGeom prst="rect">
            <a:avLst/>
          </a:prstGeom>
        </p:spPr>
        <p:txBody>
          <a:bodyPr vert="horz" lIns="92409" tIns="46205" rIns="92409" bIns="46205" rtlCol="0"/>
          <a:lstStyle>
            <a:lvl1pPr algn="r" eaLnBrk="0" hangingPunct="0">
              <a:defRPr sz="1200">
                <a:latin typeface="Tahoma" pitchFamily="34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fld id="{EEC067E2-D552-437C-AEC3-F51056AA1F37}" type="datetimeFigureOut">
              <a:rPr lang="en-GB"/>
              <a:pPr>
                <a:defRPr/>
              </a:pPr>
              <a:t>11/06/2019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040"/>
            <a:ext cx="2972280" cy="496015"/>
          </a:xfrm>
          <a:prstGeom prst="rect">
            <a:avLst/>
          </a:prstGeom>
        </p:spPr>
        <p:txBody>
          <a:bodyPr vert="horz" lIns="92409" tIns="46205" rIns="92409" bIns="46205" rtlCol="0" anchor="b"/>
          <a:lstStyle>
            <a:lvl1pPr algn="l" eaLnBrk="0" hangingPunct="0">
              <a:defRPr sz="1200">
                <a:latin typeface="Tahoma" pitchFamily="34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120" y="9429040"/>
            <a:ext cx="2972280" cy="496015"/>
          </a:xfrm>
          <a:prstGeom prst="rect">
            <a:avLst/>
          </a:prstGeom>
        </p:spPr>
        <p:txBody>
          <a:bodyPr vert="horz" lIns="92409" tIns="46205" rIns="92409" bIns="46205" rtlCol="0" anchor="b"/>
          <a:lstStyle>
            <a:lvl1pPr algn="r" eaLnBrk="0" hangingPunct="0">
              <a:defRPr sz="1200">
                <a:latin typeface="Tahoma" pitchFamily="34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fld id="{4198718E-25E8-4C77-9E76-E3204DB9F2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6853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280" cy="4960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ea typeface="ＭＳ Ｐゴシック" pitchFamily="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120" y="0"/>
            <a:ext cx="2972280" cy="4960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ea typeface="ＭＳ Ｐゴシック" pitchFamily="64" charset="-128"/>
                <a:cs typeface="+mn-cs"/>
              </a:defRPr>
            </a:lvl1pPr>
          </a:lstStyle>
          <a:p>
            <a:pPr>
              <a:defRPr/>
            </a:pPr>
            <a:fld id="{179570CE-5775-4931-BECE-E3BDA6D9D312}" type="datetimeFigureOut">
              <a:rPr lang="en-GB"/>
              <a:pPr>
                <a:defRPr/>
              </a:pPr>
              <a:t>11/06/2019</a:t>
            </a:fld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2950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282" y="4714519"/>
            <a:ext cx="5485439" cy="4467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040"/>
            <a:ext cx="2972280" cy="4960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09" tIns="46205" rIns="92409" bIns="4620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ea typeface="ＭＳ Ｐゴシック" pitchFamily="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120" y="9429040"/>
            <a:ext cx="2972280" cy="4960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09" tIns="46205" rIns="92409" bIns="4620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ea typeface="ＭＳ Ｐゴシック" pitchFamily="64" charset="-128"/>
                <a:cs typeface="+mn-cs"/>
              </a:defRPr>
            </a:lvl1pPr>
          </a:lstStyle>
          <a:p>
            <a:pPr>
              <a:defRPr/>
            </a:pPr>
            <a:fld id="{C5C5425F-2DED-4833-836F-243795A502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5050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ACECC6-D385-4C3E-A4FF-F2AACA9AAAB1}" type="slidenum">
              <a:rPr lang="en-GB" smtClean="0">
                <a:ea typeface="ＭＳ Ｐゴシック" pitchFamily="34" charset="-128"/>
              </a:rPr>
              <a:pPr/>
              <a:t>1</a:t>
            </a:fld>
            <a:endParaRPr lang="en-GB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798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BE" sz="1800" b="0" dirty="0" smtClean="0">
              <a:solidFill>
                <a:srgbClr val="0F549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83CFCDB-A766-6946-B677-2770DDCD5183}" type="datetime4">
              <a:rPr lang="en-US" smtClean="0"/>
              <a:pPr/>
              <a:t>June 11,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A7DE-F513-414B-8EAB-B8A19E9A25B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965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098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017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269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104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Objectives </a:t>
            </a:r>
            <a:r>
              <a:rPr lang="fr-BE" dirty="0" err="1" smtClean="0"/>
              <a:t>valid</a:t>
            </a:r>
            <a:r>
              <a:rPr lang="fr-BE" dirty="0" smtClean="0"/>
              <a:t> in H2020; </a:t>
            </a:r>
            <a:r>
              <a:rPr lang="fr-BE" dirty="0" err="1" smtClean="0"/>
              <a:t>still</a:t>
            </a:r>
            <a:r>
              <a:rPr lang="fr-BE" dirty="0" smtClean="0"/>
              <a:t> </a:t>
            </a:r>
            <a:r>
              <a:rPr lang="fr-BE" dirty="0" err="1" smtClean="0"/>
              <a:t>valid</a:t>
            </a:r>
            <a:r>
              <a:rPr lang="fr-BE" dirty="0" smtClean="0"/>
              <a:t> for Horizon Europe</a:t>
            </a:r>
          </a:p>
          <a:p>
            <a:r>
              <a:rPr lang="en-GB" dirty="0"/>
              <a:t>MSCA is a </a:t>
            </a:r>
            <a:r>
              <a:rPr lang="en-GB" b="1" dirty="0"/>
              <a:t>highly relevant programme</a:t>
            </a:r>
            <a:r>
              <a:rPr lang="en-GB" dirty="0"/>
              <a:t>: the objectives of MSCA – to </a:t>
            </a:r>
            <a:r>
              <a:rPr lang="en-GB" b="1" dirty="0"/>
              <a:t>invest in people to produce </a:t>
            </a:r>
            <a:r>
              <a:rPr lang="en-GB" b="1" dirty="0" smtClean="0"/>
              <a:t>leading research </a:t>
            </a:r>
            <a:r>
              <a:rPr lang="en-GB" b="1" dirty="0"/>
              <a:t>and innovation</a:t>
            </a:r>
            <a:r>
              <a:rPr lang="en-GB" dirty="0"/>
              <a:t> – remain central in the current context. </a:t>
            </a:r>
            <a:r>
              <a:rPr lang="en-GB" dirty="0" smtClean="0"/>
              <a:t>They are </a:t>
            </a:r>
            <a:r>
              <a:rPr lang="en-GB" b="1" dirty="0" smtClean="0"/>
              <a:t>expected to contribute to the </a:t>
            </a:r>
            <a:r>
              <a:rPr lang="en-GB" b="1" dirty="0"/>
              <a:t>solution of </a:t>
            </a:r>
            <a:r>
              <a:rPr lang="en-GB" b="1" dirty="0" smtClean="0"/>
              <a:t>complex </a:t>
            </a:r>
            <a:r>
              <a:rPr lang="en-GB" b="1" dirty="0"/>
              <a:t>problems. </a:t>
            </a:r>
            <a:endParaRPr lang="en-GB" b="1" dirty="0" smtClean="0"/>
          </a:p>
          <a:p>
            <a:r>
              <a:rPr lang="en-GB" dirty="0" smtClean="0"/>
              <a:t>The </a:t>
            </a:r>
            <a:r>
              <a:rPr lang="en-GB" b="1" dirty="0"/>
              <a:t>bottom-up approach of the programme provides the space for researchers to come up with their own solutions to major societal and research challenges, </a:t>
            </a:r>
            <a:r>
              <a:rPr lang="en-GB" dirty="0"/>
              <a:t>and stakeholders agreed that this bottom-up approach should continue</a:t>
            </a:r>
            <a:r>
              <a:rPr lang="en-GB" dirty="0" smtClean="0"/>
              <a:t>.</a:t>
            </a:r>
          </a:p>
          <a:p>
            <a:r>
              <a:rPr lang="en-GB" b="1" dirty="0"/>
              <a:t>Geographical mobility </a:t>
            </a:r>
            <a:r>
              <a:rPr lang="en-GB" dirty="0"/>
              <a:t>produces significant benefits for researchers. In Europe, researchers with international experience tend to exhibit a </a:t>
            </a:r>
            <a:r>
              <a:rPr lang="en-GB" b="1" dirty="0"/>
              <a:t>higher scientific impact</a:t>
            </a:r>
            <a:r>
              <a:rPr lang="en-GB" dirty="0"/>
              <a:t>. Mobility is also a key tool to </a:t>
            </a:r>
            <a:r>
              <a:rPr lang="en-GB" b="1" dirty="0"/>
              <a:t>develop international </a:t>
            </a:r>
            <a:r>
              <a:rPr lang="en-GB" b="1" dirty="0" smtClean="0"/>
              <a:t>cooperation.</a:t>
            </a:r>
          </a:p>
          <a:p>
            <a:r>
              <a:rPr lang="en-GB" dirty="0" smtClean="0"/>
              <a:t>MSCA’s </a:t>
            </a:r>
            <a:r>
              <a:rPr lang="en-GB" dirty="0"/>
              <a:t>emphasis on </a:t>
            </a:r>
            <a:r>
              <a:rPr lang="en-GB" b="1" dirty="0"/>
              <a:t>cross-fertilisation and sharing of knowledge from research to market (</a:t>
            </a:r>
            <a:r>
              <a:rPr lang="en-GB" dirty="0"/>
              <a:t>and vice-versa) is pursued through the mobility of highly skilled research and innovation staff. </a:t>
            </a:r>
          </a:p>
          <a:p>
            <a:r>
              <a:rPr lang="en-GB" b="1" dirty="0"/>
              <a:t>Interdisciplinary research </a:t>
            </a:r>
            <a:r>
              <a:rPr lang="en-GB" dirty="0"/>
              <a:t>is gaining relevance because complex societal challenges increasingly require collaboration between different disciplines for their solution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72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MSCA are open to all </a:t>
            </a:r>
            <a:r>
              <a:rPr lang="fr-BE" dirty="0" err="1" smtClean="0"/>
              <a:t>researchers</a:t>
            </a:r>
            <a:r>
              <a:rPr lang="fr-BE" dirty="0" smtClean="0"/>
              <a:t>, no </a:t>
            </a:r>
            <a:r>
              <a:rPr lang="fr-BE" dirty="0" err="1" smtClean="0"/>
              <a:t>age</a:t>
            </a:r>
            <a:r>
              <a:rPr lang="fr-BE" dirty="0" smtClean="0"/>
              <a:t> </a:t>
            </a:r>
            <a:r>
              <a:rPr lang="fr-BE" dirty="0" err="1" smtClean="0"/>
              <a:t>limit</a:t>
            </a:r>
            <a:r>
              <a:rPr lang="fr-BE" dirty="0" smtClean="0"/>
              <a:t> but…</a:t>
            </a:r>
          </a:p>
          <a:p>
            <a:r>
              <a:rPr lang="fr-BE" dirty="0" smtClean="0"/>
              <a:t>Broad </a:t>
            </a:r>
            <a:r>
              <a:rPr lang="fr-BE" dirty="0" err="1" smtClean="0"/>
              <a:t>majority</a:t>
            </a:r>
            <a:r>
              <a:rPr lang="fr-BE" dirty="0" smtClean="0"/>
              <a:t> of </a:t>
            </a:r>
            <a:r>
              <a:rPr lang="fr-BE" dirty="0" err="1" smtClean="0"/>
              <a:t>fellows</a:t>
            </a:r>
            <a:r>
              <a:rPr lang="fr-BE" dirty="0" smtClean="0"/>
              <a:t> are </a:t>
            </a:r>
            <a:r>
              <a:rPr lang="fr-BE" dirty="0" err="1" smtClean="0"/>
              <a:t>less</a:t>
            </a:r>
            <a:r>
              <a:rPr lang="fr-BE" dirty="0" smtClean="0"/>
              <a:t> </a:t>
            </a:r>
            <a:r>
              <a:rPr lang="fr-BE" dirty="0" err="1" smtClean="0"/>
              <a:t>tha</a:t>
            </a:r>
            <a:r>
              <a:rPr lang="fr-BE" dirty="0" smtClean="0"/>
              <a:t> 40 </a:t>
            </a:r>
            <a:r>
              <a:rPr lang="fr-BE" dirty="0" err="1" smtClean="0"/>
              <a:t>years</a:t>
            </a:r>
            <a:r>
              <a:rPr lang="fr-BE" dirty="0" smtClean="0"/>
              <a:t> </a:t>
            </a:r>
            <a:r>
              <a:rPr lang="fr-BE" dirty="0" err="1" smtClean="0"/>
              <a:t>old</a:t>
            </a:r>
            <a:r>
              <a:rPr lang="fr-BE" dirty="0" smtClean="0"/>
              <a:t>; </a:t>
            </a:r>
            <a:r>
              <a:rPr lang="fr-BE" dirty="0" err="1" smtClean="0"/>
              <a:t>strong</a:t>
            </a:r>
            <a:r>
              <a:rPr lang="fr-BE" dirty="0"/>
              <a:t> </a:t>
            </a:r>
            <a:r>
              <a:rPr lang="fr-BE" dirty="0" smtClean="0"/>
              <a:t>focus on </a:t>
            </a:r>
            <a:r>
              <a:rPr lang="fr-BE" dirty="0" err="1" smtClean="0"/>
              <a:t>early</a:t>
            </a:r>
            <a:r>
              <a:rPr lang="fr-BE" dirty="0" smtClean="0"/>
              <a:t>-stage </a:t>
            </a:r>
            <a:r>
              <a:rPr lang="fr-BE" dirty="0" err="1" smtClean="0"/>
              <a:t>researchers</a:t>
            </a:r>
            <a:r>
              <a:rPr lang="fr-BE" dirty="0" smtClean="0"/>
              <a:t>. </a:t>
            </a:r>
          </a:p>
          <a:p>
            <a:endParaRPr lang="fr-BE" dirty="0"/>
          </a:p>
          <a:p>
            <a:r>
              <a:rPr lang="fr-BE" dirty="0" err="1" smtClean="0"/>
              <a:t>Gender</a:t>
            </a:r>
            <a:r>
              <a:rPr lang="fr-BE" dirty="0" smtClean="0"/>
              <a:t>: </a:t>
            </a:r>
          </a:p>
          <a:p>
            <a:r>
              <a:rPr lang="fr-BE" dirty="0"/>
              <a:t>41% of </a:t>
            </a:r>
            <a:r>
              <a:rPr lang="fr-BE" dirty="0" err="1"/>
              <a:t>fellows</a:t>
            </a:r>
            <a:r>
              <a:rPr lang="fr-BE" dirty="0"/>
              <a:t> are </a:t>
            </a:r>
            <a:r>
              <a:rPr lang="fr-BE" dirty="0" err="1"/>
              <a:t>female</a:t>
            </a:r>
            <a:r>
              <a:rPr lang="fr-BE" dirty="0"/>
              <a:t>; </a:t>
            </a:r>
          </a:p>
          <a:p>
            <a:r>
              <a:rPr lang="fr-BE" dirty="0"/>
              <a:t>47% of </a:t>
            </a:r>
            <a:r>
              <a:rPr lang="fr-BE" dirty="0" err="1"/>
              <a:t>project</a:t>
            </a:r>
            <a:r>
              <a:rPr lang="fr-BE" dirty="0"/>
              <a:t> </a:t>
            </a:r>
            <a:r>
              <a:rPr lang="fr-BE" dirty="0" err="1"/>
              <a:t>coordinators</a:t>
            </a:r>
            <a:r>
              <a:rPr lang="fr-BE" dirty="0"/>
              <a:t> are </a:t>
            </a:r>
            <a:r>
              <a:rPr lang="fr-BE" dirty="0" err="1"/>
              <a:t>female</a:t>
            </a:r>
            <a:r>
              <a:rPr lang="fr-BE" dirty="0"/>
              <a:t> </a:t>
            </a:r>
            <a:r>
              <a:rPr lang="fr-BE" dirty="0" err="1"/>
              <a:t>scientists</a:t>
            </a:r>
            <a:endParaRPr lang="fr-BE" dirty="0"/>
          </a:p>
          <a:p>
            <a:r>
              <a:rPr lang="fr-BE" altLang="en-US" dirty="0"/>
              <a:t>41% of MSCA </a:t>
            </a:r>
            <a:r>
              <a:rPr lang="fr-BE" altLang="en-US" dirty="0" err="1"/>
              <a:t>projects</a:t>
            </a:r>
            <a:r>
              <a:rPr lang="fr-BE" altLang="en-US" dirty="0"/>
              <a:t> </a:t>
            </a:r>
            <a:r>
              <a:rPr lang="fr-BE" altLang="en-US" dirty="0" err="1"/>
              <a:t>include</a:t>
            </a:r>
            <a:r>
              <a:rPr lang="fr-BE" altLang="en-US" dirty="0"/>
              <a:t> a </a:t>
            </a:r>
            <a:r>
              <a:rPr lang="fr-BE" altLang="en-US" dirty="0" err="1"/>
              <a:t>gender</a:t>
            </a:r>
            <a:r>
              <a:rPr lang="fr-BE" altLang="en-US" dirty="0"/>
              <a:t> dimension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363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022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728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982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7525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fr-BE" baseline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programmes and </a:t>
            </a:r>
            <a:r>
              <a:rPr lang="fr-BE" baseline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pillars</a:t>
            </a:r>
            <a:r>
              <a:rPr lang="fr-BE" baseline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baseline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BE" baseline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baseline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</a:t>
            </a:r>
            <a:r>
              <a:rPr lang="fr-BE" baseline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all </a:t>
            </a:r>
            <a:r>
              <a:rPr lang="fr-BE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fr-BE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fr-BE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objectives</a:t>
            </a:r>
            <a:r>
              <a:rPr lang="fr-BE" baseline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baseline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BE" baseline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BE" baseline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fr-BE" baseline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more horizontal</a:t>
            </a:r>
            <a:endParaRPr lang="en-GB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 smtClean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SCIENCE:</a:t>
            </a:r>
            <a:r>
              <a:rPr lang="en-GB" baseline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reinforcing and extending the excellence of the Union's science base</a:t>
            </a:r>
          </a:p>
          <a:p>
            <a:pPr defTabSz="897849">
              <a:defRPr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and excellent science are essential for tackling global challenges and economic, social and cultural progress</a:t>
            </a:r>
          </a:p>
          <a:p>
            <a:pPr algn="l"/>
            <a:endParaRPr lang="fr-BE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Marie </a:t>
            </a:r>
            <a:r>
              <a:rPr lang="en-GB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Skłodowska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-Curie Actions: Equipping researchers with new knowledge and skills through mobility and training </a:t>
            </a:r>
          </a:p>
          <a:p>
            <a:pPr algn="l"/>
            <a:endParaRPr lang="en-GB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fr-BE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0395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Delivering</a:t>
            </a:r>
            <a:r>
              <a:rPr lang="fr-BE" dirty="0" smtClean="0"/>
              <a:t> </a:t>
            </a:r>
            <a:r>
              <a:rPr lang="fr-BE" dirty="0" err="1" smtClean="0"/>
              <a:t>highly</a:t>
            </a:r>
            <a:r>
              <a:rPr lang="fr-BE" dirty="0" smtClean="0"/>
              <a:t> </a:t>
            </a:r>
            <a:r>
              <a:rPr lang="fr-BE" dirty="0" err="1" smtClean="0"/>
              <a:t>skilled</a:t>
            </a:r>
            <a:r>
              <a:rPr lang="fr-BE" dirty="0" smtClean="0"/>
              <a:t> people</a:t>
            </a:r>
            <a:r>
              <a:rPr lang="fr-BE" baseline="0" dirty="0" smtClean="0"/>
              <a:t> to the </a:t>
            </a:r>
            <a:r>
              <a:rPr lang="fr-BE" baseline="0" dirty="0" err="1" smtClean="0"/>
              <a:t>entire</a:t>
            </a:r>
            <a:r>
              <a:rPr lang="fr-BE" baseline="0" dirty="0" smtClean="0"/>
              <a:t> society and </a:t>
            </a:r>
            <a:r>
              <a:rPr lang="fr-BE" baseline="0" dirty="0" err="1" smtClean="0"/>
              <a:t>economy</a:t>
            </a:r>
            <a:endParaRPr lang="fr-BE" baseline="0" dirty="0" smtClean="0"/>
          </a:p>
          <a:p>
            <a:endParaRPr lang="en-GB" dirty="0" smtClean="0"/>
          </a:p>
          <a:p>
            <a:r>
              <a:rPr lang="en-GB" dirty="0" smtClean="0"/>
              <a:t>Continuation, no revolution: a sign of confidence</a:t>
            </a:r>
          </a:p>
          <a:p>
            <a:endParaRPr lang="fr-BE" dirty="0" smtClean="0"/>
          </a:p>
          <a:p>
            <a:r>
              <a:rPr lang="fr-BE" dirty="0" smtClean="0"/>
              <a:t>Commission </a:t>
            </a:r>
            <a:r>
              <a:rPr lang="fr-BE" dirty="0" err="1" smtClean="0"/>
              <a:t>proposal</a:t>
            </a:r>
            <a:r>
              <a:rPr lang="fr-BE" dirty="0" smtClean="0"/>
              <a:t> (</a:t>
            </a:r>
            <a:r>
              <a:rPr lang="fr-BE" dirty="0" err="1" smtClean="0"/>
              <a:t>published</a:t>
            </a:r>
            <a:r>
              <a:rPr lang="fr-BE" baseline="0" dirty="0" smtClean="0"/>
              <a:t> on 7 </a:t>
            </a:r>
            <a:r>
              <a:rPr lang="fr-BE" baseline="0" dirty="0" err="1" smtClean="0"/>
              <a:t>June</a:t>
            </a:r>
            <a:r>
              <a:rPr lang="fr-BE" baseline="0" dirty="0" smtClean="0"/>
              <a:t>) </a:t>
            </a:r>
            <a:r>
              <a:rPr lang="fr-BE" baseline="0" dirty="0" err="1" smtClean="0"/>
              <a:t>allows</a:t>
            </a:r>
            <a:r>
              <a:rPr lang="fr-BE" baseline="0" dirty="0" smtClean="0"/>
              <a:t> for </a:t>
            </a:r>
            <a:r>
              <a:rPr lang="fr-BE" baseline="0" dirty="0" err="1" smtClean="0"/>
              <a:t>flexibility</a:t>
            </a:r>
            <a:r>
              <a:rPr lang="fr-BE" baseline="0" dirty="0" smtClean="0"/>
              <a:t>, the actions are not </a:t>
            </a:r>
            <a:r>
              <a:rPr lang="fr-BE" baseline="0" dirty="0" err="1" smtClean="0"/>
              <a:t>written</a:t>
            </a:r>
            <a:r>
              <a:rPr lang="fr-BE" baseline="0" dirty="0" smtClean="0"/>
              <a:t> in stone </a:t>
            </a:r>
          </a:p>
          <a:p>
            <a:r>
              <a:rPr lang="fr-BE" baseline="0" dirty="0" smtClean="0"/>
              <a:t>5 horizontal intervention areas, </a:t>
            </a:r>
            <a:r>
              <a:rPr lang="fr-BE" baseline="0" dirty="0" err="1" smtClean="0"/>
              <a:t>which</a:t>
            </a:r>
            <a:r>
              <a:rPr lang="fr-BE" baseline="0" dirty="0" smtClean="0"/>
              <a:t> </a:t>
            </a:r>
            <a:r>
              <a:rPr lang="fr-BE" baseline="0" dirty="0" err="1" smtClean="0"/>
              <a:t>will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apply</a:t>
            </a:r>
            <a:r>
              <a:rPr lang="fr-BE" baseline="0" dirty="0" smtClean="0"/>
              <a:t> to </a:t>
            </a:r>
            <a:r>
              <a:rPr lang="fr-BE" baseline="0" dirty="0" err="1" smtClean="0"/>
              <a:t>each</a:t>
            </a:r>
            <a:r>
              <a:rPr lang="fr-BE" baseline="0" dirty="0" smtClean="0"/>
              <a:t> of the future MSC actions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0152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835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228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C5425F-2DED-4833-836F-243795A5023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29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b="0" dirty="0" err="1" smtClean="0">
                <a:solidFill>
                  <a:srgbClr val="0F5494"/>
                </a:solidFill>
              </a:rPr>
              <a:t>Different</a:t>
            </a:r>
            <a:r>
              <a:rPr lang="fr-BE" sz="1800" b="0" dirty="0" smtClean="0">
                <a:solidFill>
                  <a:srgbClr val="0F5494"/>
                </a:solidFill>
              </a:rPr>
              <a:t> </a:t>
            </a:r>
            <a:r>
              <a:rPr lang="fr-BE" sz="1800" b="0" dirty="0" err="1" smtClean="0">
                <a:solidFill>
                  <a:srgbClr val="0F5494"/>
                </a:solidFill>
              </a:rPr>
              <a:t>presentation</a:t>
            </a:r>
            <a:r>
              <a:rPr lang="fr-BE" sz="1800" b="0" dirty="0" smtClean="0">
                <a:solidFill>
                  <a:srgbClr val="0F5494"/>
                </a:solidFill>
              </a:rPr>
              <a:t> and communication: </a:t>
            </a:r>
            <a:r>
              <a:rPr lang="fr-BE" sz="1800" b="0" dirty="0" err="1" smtClean="0">
                <a:solidFill>
                  <a:srgbClr val="0F5494"/>
                </a:solidFill>
              </a:rPr>
              <a:t>overlapping</a:t>
            </a:r>
            <a:r>
              <a:rPr lang="fr-BE" sz="1800" b="0" dirty="0" smtClean="0">
                <a:solidFill>
                  <a:srgbClr val="0F5494"/>
                </a:solidFill>
              </a:rPr>
              <a:t> </a:t>
            </a:r>
            <a:r>
              <a:rPr lang="fr-BE" sz="1800" b="0" dirty="0" err="1" smtClean="0">
                <a:solidFill>
                  <a:srgbClr val="0F5494"/>
                </a:solidFill>
              </a:rPr>
              <a:t>policies</a:t>
            </a:r>
            <a:r>
              <a:rPr lang="fr-BE" sz="1800" b="0" dirty="0" smtClean="0">
                <a:solidFill>
                  <a:srgbClr val="0F5494"/>
                </a:solidFill>
              </a:rPr>
              <a:t>  </a:t>
            </a:r>
            <a:r>
              <a:rPr lang="fr-BE" sz="1800" b="0" dirty="0" err="1" smtClean="0">
                <a:solidFill>
                  <a:srgbClr val="0F5494"/>
                </a:solidFill>
              </a:rPr>
              <a:t>instead</a:t>
            </a:r>
            <a:r>
              <a:rPr lang="fr-BE" sz="1800" b="0" dirty="0" smtClean="0">
                <a:solidFill>
                  <a:srgbClr val="0F5494"/>
                </a:solidFill>
              </a:rPr>
              <a:t> of </a:t>
            </a:r>
            <a:r>
              <a:rPr lang="fr-BE" sz="1800" b="0" dirty="0" err="1" smtClean="0">
                <a:solidFill>
                  <a:srgbClr val="0F5494"/>
                </a:solidFill>
              </a:rPr>
              <a:t>seperate</a:t>
            </a:r>
            <a:r>
              <a:rPr lang="fr-BE" sz="1800" b="0" dirty="0" smtClean="0">
                <a:solidFill>
                  <a:srgbClr val="0F5494"/>
                </a:solidFill>
              </a:rPr>
              <a:t> </a:t>
            </a:r>
            <a:r>
              <a:rPr lang="fr-BE" sz="1800" b="0" dirty="0" err="1" smtClean="0">
                <a:solidFill>
                  <a:srgbClr val="0F5494"/>
                </a:solidFill>
              </a:rPr>
              <a:t>ones</a:t>
            </a:r>
            <a:endParaRPr lang="fr-BE" sz="1800" b="0" dirty="0" smtClean="0">
              <a:solidFill>
                <a:srgbClr val="0F549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1800" b="0" dirty="0" smtClean="0">
              <a:solidFill>
                <a:srgbClr val="0F549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rgbClr val="0F5494"/>
                </a:solidFill>
              </a:rPr>
              <a:t>Paris Communiqué</a:t>
            </a:r>
            <a:r>
              <a:rPr lang="fr-BE" sz="1800" b="0" baseline="0" dirty="0" smtClean="0">
                <a:solidFill>
                  <a:srgbClr val="0F5494"/>
                </a:solidFill>
              </a:rPr>
              <a:t> - </a:t>
            </a:r>
            <a:r>
              <a:rPr lang="fr-BE" sz="1800" b="0" dirty="0" err="1" smtClean="0">
                <a:solidFill>
                  <a:srgbClr val="0F5494"/>
                </a:solidFill>
              </a:rPr>
              <a:t>linking</a:t>
            </a:r>
            <a:r>
              <a:rPr lang="fr-BE" sz="1800" b="0" dirty="0" smtClean="0">
                <a:solidFill>
                  <a:srgbClr val="0F5494"/>
                </a:solidFill>
              </a:rPr>
              <a:t> E &amp; R &amp; 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1800" b="0" dirty="0" smtClean="0">
              <a:solidFill>
                <a:srgbClr val="0F549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b="0" dirty="0" err="1" smtClean="0">
                <a:solidFill>
                  <a:srgbClr val="0F5494"/>
                </a:solidFill>
              </a:rPr>
              <a:t>E.g</a:t>
            </a:r>
            <a:r>
              <a:rPr lang="fr-BE" sz="1800" b="0" dirty="0" smtClean="0">
                <a:solidFill>
                  <a:srgbClr val="0F5494"/>
                </a:solidFill>
              </a:rPr>
              <a:t>. joint/B2B meetings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rgbClr val="0F5494"/>
                </a:solidFill>
              </a:rPr>
              <a:t>BFUG (</a:t>
            </a:r>
            <a:r>
              <a:rPr lang="fr-BE" sz="1800" b="0" dirty="0" err="1" smtClean="0">
                <a:solidFill>
                  <a:srgbClr val="0F5494"/>
                </a:solidFill>
              </a:rPr>
              <a:t>Bolognia</a:t>
            </a:r>
            <a:r>
              <a:rPr lang="fr-BE" sz="1800" b="0" dirty="0" smtClean="0">
                <a:solidFill>
                  <a:srgbClr val="0F5494"/>
                </a:solidFill>
              </a:rPr>
              <a:t> </a:t>
            </a:r>
            <a:r>
              <a:rPr lang="fr-BE" sz="1800" b="0" dirty="0" err="1" smtClean="0">
                <a:solidFill>
                  <a:srgbClr val="0F5494"/>
                </a:solidFill>
              </a:rPr>
              <a:t>follow</a:t>
            </a:r>
            <a:r>
              <a:rPr lang="fr-BE" sz="1800" b="0" baseline="0" dirty="0" smtClean="0">
                <a:solidFill>
                  <a:srgbClr val="0F5494"/>
                </a:solidFill>
              </a:rPr>
              <a:t>-Up Group) </a:t>
            </a:r>
            <a:r>
              <a:rPr lang="fr-BE" sz="1800" b="0" dirty="0" smtClean="0">
                <a:solidFill>
                  <a:srgbClr val="0F5494"/>
                </a:solidFill>
              </a:rPr>
              <a:t>and ERAC (ERA</a:t>
            </a:r>
            <a:r>
              <a:rPr lang="fr-BE" sz="1800" b="0" baseline="0" dirty="0" smtClean="0">
                <a:solidFill>
                  <a:srgbClr val="0F5494"/>
                </a:solidFill>
              </a:rPr>
              <a:t> Council) </a:t>
            </a:r>
            <a:endParaRPr lang="fr-BE" sz="1800" b="0" dirty="0" smtClean="0">
              <a:solidFill>
                <a:srgbClr val="0F5494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rgbClr val="0F5494"/>
                </a:solidFill>
              </a:rPr>
              <a:t>RWP (</a:t>
            </a:r>
            <a:r>
              <a:rPr lang="fr-BE" sz="1800" b="0" dirty="0" err="1" smtClean="0">
                <a:solidFill>
                  <a:srgbClr val="0F5494"/>
                </a:solidFill>
              </a:rPr>
              <a:t>Research</a:t>
            </a:r>
            <a:r>
              <a:rPr lang="fr-BE" sz="1800" b="0" dirty="0" smtClean="0">
                <a:solidFill>
                  <a:srgbClr val="0F5494"/>
                </a:solidFill>
              </a:rPr>
              <a:t> </a:t>
            </a:r>
            <a:r>
              <a:rPr lang="fr-BE" sz="1800" b="0" dirty="0" err="1" smtClean="0">
                <a:solidFill>
                  <a:srgbClr val="0F5494"/>
                </a:solidFill>
              </a:rPr>
              <a:t>Working</a:t>
            </a:r>
            <a:r>
              <a:rPr lang="fr-BE" sz="1800" b="0" dirty="0" smtClean="0">
                <a:solidFill>
                  <a:srgbClr val="0F5494"/>
                </a:solidFill>
              </a:rPr>
              <a:t> Party) and </a:t>
            </a:r>
            <a:r>
              <a:rPr lang="fr-BE" sz="1800" b="0" dirty="0" err="1" smtClean="0">
                <a:solidFill>
                  <a:srgbClr val="0F5494"/>
                </a:solidFill>
              </a:rPr>
              <a:t>EdC</a:t>
            </a:r>
            <a:endParaRPr lang="fr-BE" sz="1800" b="0" dirty="0" smtClean="0">
              <a:solidFill>
                <a:srgbClr val="0F5494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800" b="0" dirty="0" smtClean="0">
              <a:solidFill>
                <a:srgbClr val="0F549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b="0" dirty="0" err="1" smtClean="0">
                <a:solidFill>
                  <a:srgbClr val="0F5494"/>
                </a:solidFill>
              </a:rPr>
              <a:t>Cooperation</a:t>
            </a:r>
            <a:r>
              <a:rPr lang="fr-BE" sz="1800" b="0" dirty="0" smtClean="0">
                <a:solidFill>
                  <a:srgbClr val="0F5494"/>
                </a:solidFill>
              </a:rPr>
              <a:t> </a:t>
            </a:r>
            <a:r>
              <a:rPr lang="fr-BE" sz="1800" b="0" dirty="0" err="1" smtClean="0">
                <a:solidFill>
                  <a:srgbClr val="0F5494"/>
                </a:solidFill>
              </a:rPr>
              <a:t>between</a:t>
            </a:r>
            <a:r>
              <a:rPr lang="fr-BE" sz="1800" b="0" dirty="0" smtClean="0">
                <a:solidFill>
                  <a:srgbClr val="0F5494"/>
                </a:solidFill>
              </a:rPr>
              <a:t> instruments for </a:t>
            </a:r>
            <a:r>
              <a:rPr lang="fr-BE" sz="1800" b="0" dirty="0" err="1" smtClean="0">
                <a:solidFill>
                  <a:srgbClr val="0F5494"/>
                </a:solidFill>
              </a:rPr>
              <a:t>policy-making</a:t>
            </a:r>
            <a:r>
              <a:rPr lang="fr-BE" sz="1800" b="0" dirty="0" smtClean="0">
                <a:solidFill>
                  <a:srgbClr val="0F5494"/>
                </a:solidFill>
              </a:rPr>
              <a:t> and networking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rgbClr val="0F5494"/>
                </a:solidFill>
              </a:rPr>
              <a:t>PSF (Policy</a:t>
            </a:r>
            <a:r>
              <a:rPr lang="fr-BE" sz="1800" b="0" baseline="0" dirty="0" smtClean="0">
                <a:solidFill>
                  <a:srgbClr val="0F5494"/>
                </a:solidFill>
              </a:rPr>
              <a:t> Support Facility - ERA) </a:t>
            </a:r>
            <a:r>
              <a:rPr lang="fr-BE" sz="1800" b="0" dirty="0" smtClean="0">
                <a:solidFill>
                  <a:srgbClr val="0F5494"/>
                </a:solidFill>
              </a:rPr>
              <a:t>and PLA (Peer Learning Activity</a:t>
            </a:r>
            <a:r>
              <a:rPr lang="fr-BE" sz="1800" b="0" baseline="0" dirty="0" smtClean="0">
                <a:solidFill>
                  <a:srgbClr val="0F5494"/>
                </a:solidFill>
              </a:rPr>
              <a:t> – EHEA)</a:t>
            </a:r>
            <a:endParaRPr lang="fr-BE" sz="1800" b="0" dirty="0" smtClean="0">
              <a:solidFill>
                <a:srgbClr val="0F549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83CFCDB-A766-6946-B677-2770DDCD5183}" type="datetime4">
              <a:rPr lang="en-US" smtClean="0"/>
              <a:pPr/>
              <a:t>June 11,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A7DE-F513-414B-8EAB-B8A19E9A25B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345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BE" sz="1800" b="0" dirty="0" smtClean="0">
              <a:solidFill>
                <a:srgbClr val="0F549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83CFCDB-A766-6946-B677-2770DDCD5183}" type="datetime4">
              <a:rPr lang="en-US" smtClean="0"/>
              <a:pPr/>
              <a:t>June 11,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A7DE-F513-414B-8EAB-B8A19E9A25B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659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445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BE" sz="1800" b="0" dirty="0" smtClean="0">
              <a:solidFill>
                <a:srgbClr val="0F549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83CFCDB-A766-6946-B677-2770DDCD5183}" type="datetime4">
              <a:rPr lang="en-US" smtClean="0"/>
              <a:pPr/>
              <a:t>June 11,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A7DE-F513-414B-8EAB-B8A19E9A25BE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581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BE" sz="1800" b="0" dirty="0" smtClean="0">
              <a:solidFill>
                <a:srgbClr val="0F549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83CFCDB-A766-6946-B677-2770DDCD5183}" type="datetime4">
              <a:rPr lang="en-US" smtClean="0"/>
              <a:pPr/>
              <a:t>June 11, 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A7DE-F513-414B-8EAB-B8A19E9A25BE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59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/>
          <p:cNvPicPr>
            <a:picLocks noChangeAspect="1" noChangeArrowheads="1"/>
          </p:cNvPicPr>
          <p:nvPr userDrawn="1"/>
        </p:nvPicPr>
        <p:blipFill>
          <a:blip r:embed="rId2">
            <a:lum contrast="-12000"/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31"/>
          <p:cNvSpPr>
            <a:spLocks noChangeArrowheads="1"/>
          </p:cNvSpPr>
          <p:nvPr userDrawn="1"/>
        </p:nvSpPr>
        <p:spPr bwMode="auto">
          <a:xfrm>
            <a:off x="0" y="-458788"/>
            <a:ext cx="9144000" cy="1511301"/>
          </a:xfrm>
          <a:prstGeom prst="wave">
            <a:avLst>
              <a:gd name="adj1" fmla="val 9560"/>
              <a:gd name="adj2" fmla="val 0"/>
            </a:avLst>
          </a:prstGeom>
          <a:solidFill>
            <a:schemeClr val="bg1"/>
          </a:solidFill>
          <a:ln w="9525" algn="ctr">
            <a:solidFill>
              <a:srgbClr val="2D5EC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ea typeface="ＭＳ Ｐゴシック" pitchFamily="64" charset="-128"/>
            </a:endParaRPr>
          </a:p>
        </p:txBody>
      </p:sp>
      <p:pic>
        <p:nvPicPr>
          <p:cNvPr id="6" name="Picture 6" descr="LOGO CE-EN-quadri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50800"/>
            <a:ext cx="1436687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3" descr="eu2020_en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188913"/>
            <a:ext cx="10080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24075" y="1916113"/>
            <a:ext cx="5040313" cy="1728787"/>
          </a:xfrm>
        </p:spPr>
        <p:txBody>
          <a:bodyPr/>
          <a:lstStyle>
            <a:lvl1pPr marL="3175">
              <a:defRPr sz="7200">
                <a:solidFill>
                  <a:srgbClr val="EEC100"/>
                </a:solidFill>
                <a:effectLst/>
              </a:defRPr>
            </a:lvl1pPr>
          </a:lstStyle>
          <a:p>
            <a:pPr lvl="0"/>
            <a:r>
              <a:rPr lang="en-GB" noProof="0" smtClean="0"/>
              <a:t>Title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3716338"/>
            <a:ext cx="5113338" cy="1081087"/>
          </a:xfrm>
        </p:spPr>
        <p:txBody>
          <a:bodyPr/>
          <a:lstStyle>
            <a:lvl1pPr marL="0" indent="0">
              <a:buFontTx/>
              <a:buNone/>
              <a:defRPr sz="3400" b="0">
                <a:solidFill>
                  <a:schemeClr val="bg1"/>
                </a:solidFill>
                <a:latin typeface="Consolas" pitchFamily="49" charset="0"/>
              </a:defRPr>
            </a:lvl1pPr>
          </a:lstStyle>
          <a:p>
            <a:pPr lvl="0"/>
            <a:r>
              <a:rPr lang="en-GB" noProof="0" smtClean="0"/>
              <a:t>Subtitle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/>
          <a:srcRect t="15884" b="-2"/>
          <a:stretch>
            <a:fillRect/>
          </a:stretch>
        </p:blipFill>
        <p:spPr bwMode="auto">
          <a:xfrm>
            <a:off x="-17463" y="1104900"/>
            <a:ext cx="9197976" cy="580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~1\lenain\LOCALS~1\Temp\7zECB.tmp\LOGO-CE for RTD EN Positive Cya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5538" y="323850"/>
            <a:ext cx="1811337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219575" y="6430963"/>
            <a:ext cx="685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4122000" y="3212976"/>
            <a:ext cx="4536504" cy="187220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000" b="1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51520" y="1951427"/>
            <a:ext cx="8640960" cy="2088232"/>
          </a:xfrm>
          <a:prstGeom prst="rect">
            <a:avLst/>
          </a:prstGeom>
        </p:spPr>
        <p:txBody>
          <a:bodyPr/>
          <a:lstStyle>
            <a:lvl1pPr algn="ctr">
              <a:defRPr sz="5400">
                <a:solidFill>
                  <a:srgbClr val="FFD62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122000" y="5301208"/>
            <a:ext cx="4456881" cy="7200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 sz="1600" b="0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6116638"/>
            <a:ext cx="30702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9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5888"/>
            <a:ext cx="2133600" cy="476250"/>
          </a:xfrm>
        </p:spPr>
        <p:txBody>
          <a:bodyPr/>
          <a:lstStyle>
            <a:lvl1pPr>
              <a:defRPr sz="1200"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300"/>
            <a:ext cx="2895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8313" y="6297613"/>
            <a:ext cx="2133600" cy="476250"/>
          </a:xfrm>
          <a:prstGeom prst="rect">
            <a:avLst/>
          </a:prstGeom>
        </p:spPr>
        <p:txBody>
          <a:bodyPr/>
          <a:lstStyle>
            <a:lvl1pPr algn="l">
              <a:defRPr smtClean="0">
                <a:latin typeface="Tahoma" pitchFamily="-72" charset="0"/>
                <a:ea typeface="ＭＳ Ｐゴシック" pitchFamily="-72" charset="-128"/>
                <a:cs typeface="ＭＳ Ｐゴシック" pitchFamily="-72" charset="-128"/>
              </a:defRPr>
            </a:lvl1pPr>
          </a:lstStyle>
          <a:p>
            <a:pPr>
              <a:defRPr/>
            </a:pPr>
            <a:fld id="{E48B9F0E-5E3D-4ED3-BD3B-23C4E953E8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9255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021288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0131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3"/>
            <a:ext cx="8229600" cy="9366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9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00" y="302400"/>
            <a:ext cx="1050230" cy="9792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338000" y="6659562"/>
            <a:ext cx="468000" cy="198439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80610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40200" y="6597650"/>
            <a:ext cx="863600" cy="26035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6659563" y="63817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latin typeface="+mn-lt"/>
                <a:ea typeface="+mn-ea"/>
              </a:rPr>
              <a:t>Date: in 12 pts</a:t>
            </a:r>
          </a:p>
        </p:txBody>
      </p:sp>
      <p:sp>
        <p:nvSpPr>
          <p:cNvPr id="8" name="Rectangle 14"/>
          <p:cNvSpPr/>
          <p:nvPr/>
        </p:nvSpPr>
        <p:spPr>
          <a:xfrm>
            <a:off x="0" y="1341438"/>
            <a:ext cx="9144000" cy="5516562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140200" y="6597650"/>
            <a:ext cx="863600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pitchFamily="64" charset="-128"/>
            </a:endParaRPr>
          </a:p>
        </p:txBody>
      </p:sp>
      <p:pic>
        <p:nvPicPr>
          <p:cNvPr id="10" name="Picture 10" descr="logo_ce-eac_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3163" y="330200"/>
            <a:ext cx="2054225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2448" y="2420888"/>
            <a:ext cx="4932040" cy="1470025"/>
          </a:xfrm>
        </p:spPr>
        <p:txBody>
          <a:bodyPr>
            <a:norm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005064"/>
            <a:ext cx="8208912" cy="1224136"/>
          </a:xfrm>
        </p:spPr>
        <p:txBody>
          <a:bodyPr>
            <a:noAutofit/>
          </a:bodyPr>
          <a:lstStyle>
            <a:lvl1pPr marL="0" indent="0" algn="l">
              <a:buNone/>
              <a:defRPr sz="7600" baseline="0">
                <a:solidFill>
                  <a:srgbClr val="FFD62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308304" y="6381328"/>
            <a:ext cx="1692275" cy="26035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4032200" y="5301208"/>
            <a:ext cx="4932288" cy="864096"/>
          </a:xfrm>
        </p:spPr>
        <p:txBody>
          <a:bodyPr>
            <a:noAutofit/>
          </a:bodyPr>
          <a:lstStyle>
            <a:lvl1pPr marL="0">
              <a:buNone/>
              <a:defRPr sz="2400" b="0" i="1" baseline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140200" y="6597650"/>
            <a:ext cx="863600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pitchFamily="64" charset="-128"/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6" name="Picture 10" descr="logo_ce-eac-neg-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339725"/>
            <a:ext cx="20542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936104"/>
          </a:xfrm>
        </p:spPr>
        <p:txBody>
          <a:bodyPr/>
          <a:lstStyle>
            <a:lvl1pPr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>
            <a:lvl1pPr>
              <a:buNone/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  <a:lvl2pPr>
              <a:buNone/>
              <a:defRPr sz="2400" b="0" i="1" baseline="0">
                <a:solidFill>
                  <a:srgbClr val="0F5494"/>
                </a:solidFill>
                <a:latin typeface="Verdana" pitchFamily="34" charset="0"/>
              </a:defRPr>
            </a:lvl2pPr>
            <a:lvl3pPr>
              <a:buClr>
                <a:srgbClr val="009FBA"/>
              </a:buClr>
              <a:buSzPct val="140000"/>
              <a:defRPr sz="2000" b="1" i="0" baseline="0"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 sz="1400" baseline="0">
                <a:solidFill>
                  <a:srgbClr val="0F5494"/>
                </a:solidFill>
                <a:latin typeface="Verdana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140200" y="6597650"/>
            <a:ext cx="863600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pitchFamily="64" charset="-128"/>
            </a:endParaRPr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6659563" y="63817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latin typeface="+mn-lt"/>
                <a:ea typeface="+mn-ea"/>
              </a:rPr>
              <a:t>Date: in 12 pts</a:t>
            </a:r>
          </a:p>
        </p:txBody>
      </p:sp>
      <p:sp>
        <p:nvSpPr>
          <p:cNvPr id="7" name="Rectangle 11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8" name="Picture 10" descr="logo_ce-eac-neg-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339725"/>
            <a:ext cx="20542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Autofit/>
          </a:bodyPr>
          <a:lstStyle>
            <a:lvl1pPr algn="l">
              <a:defRPr sz="7600" b="1" cap="all" baseline="0">
                <a:solidFill>
                  <a:srgbClr val="FFD624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451725" y="6381328"/>
            <a:ext cx="1692275" cy="26035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rgbClr val="0F549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1D7FC-8B7F-41DE-9FC8-DC98C6F7287E}" type="datetime1">
              <a:rPr lang="en-US"/>
              <a:pPr>
                <a:defRPr/>
              </a:pPr>
              <a:t>6/11/2019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40200" y="6597650"/>
            <a:ext cx="863600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pitchFamily="64" charset="-128"/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6659563" y="63817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latin typeface="+mn-lt"/>
                <a:ea typeface="+mn-ea"/>
              </a:rPr>
              <a:t>Date: in 12 pts</a:t>
            </a:r>
          </a:p>
        </p:txBody>
      </p:sp>
      <p:sp>
        <p:nvSpPr>
          <p:cNvPr id="8" name="Rectangle 13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9" name="Picture 10" descr="logo_ce-eac-neg-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347663"/>
            <a:ext cx="20542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576064"/>
          </a:xfrm>
        </p:spPr>
        <p:txBody>
          <a:bodyPr/>
          <a:lstStyle>
            <a:lvl1pPr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2348880"/>
            <a:ext cx="3672408" cy="3777283"/>
          </a:xfrm>
        </p:spPr>
        <p:txBody>
          <a:bodyPr/>
          <a:lstStyle>
            <a:lvl1pPr marL="0" indent="-108000">
              <a:buNone/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  <a:lvl2pPr marL="0" indent="-108000">
              <a:buNone/>
              <a:defRPr sz="2400" b="0" i="1" baseline="0">
                <a:solidFill>
                  <a:srgbClr val="0F5494"/>
                </a:solidFill>
                <a:latin typeface="Verdana" pitchFamily="34" charset="0"/>
              </a:defRPr>
            </a:lvl2pPr>
            <a:lvl3pPr marL="0" indent="-108000">
              <a:buClr>
                <a:srgbClr val="009FBA"/>
              </a:buClr>
              <a:buSzPct val="140000"/>
              <a:buFont typeface="Arial" pitchFamily="34" charset="0"/>
              <a:buChar char="•"/>
              <a:defRPr sz="2000" b="1" i="0" baseline="0">
                <a:solidFill>
                  <a:srgbClr val="0F5494"/>
                </a:solidFill>
                <a:latin typeface="Verdana" pitchFamily="34" charset="0"/>
              </a:defRPr>
            </a:lvl3pPr>
            <a:lvl4pPr marL="0" indent="-180000">
              <a:defRPr sz="1400" baseline="0">
                <a:solidFill>
                  <a:srgbClr val="0F5494"/>
                </a:solidFill>
                <a:latin typeface="Verdana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5004048" y="2348880"/>
            <a:ext cx="3672408" cy="3777283"/>
          </a:xfrm>
        </p:spPr>
        <p:txBody>
          <a:bodyPr/>
          <a:lstStyle>
            <a:lvl1pPr marL="0" indent="-108000">
              <a:buNone/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  <a:lvl2pPr marL="0" indent="-108000">
              <a:buNone/>
              <a:defRPr sz="2400" b="0" i="1" baseline="0">
                <a:solidFill>
                  <a:srgbClr val="0F5494"/>
                </a:solidFill>
                <a:latin typeface="Verdana" pitchFamily="34" charset="0"/>
              </a:defRPr>
            </a:lvl2pPr>
            <a:lvl3pPr marL="0" indent="-108000">
              <a:buClr>
                <a:srgbClr val="009FBA"/>
              </a:buClr>
              <a:buSzPct val="140000"/>
              <a:buFont typeface="Arial" pitchFamily="34" charset="0"/>
              <a:buChar char="•"/>
              <a:defRPr sz="2000" b="1" i="0" baseline="0">
                <a:solidFill>
                  <a:srgbClr val="0F5494"/>
                </a:solidFill>
                <a:latin typeface="Verdana" pitchFamily="34" charset="0"/>
              </a:defRPr>
            </a:lvl3pPr>
            <a:lvl4pPr marL="0" indent="-180000">
              <a:defRPr sz="1400" baseline="0">
                <a:solidFill>
                  <a:srgbClr val="0F5494"/>
                </a:solidFill>
                <a:latin typeface="Verdana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451725" y="6381328"/>
            <a:ext cx="1692275" cy="26035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rgbClr val="0F549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BE859-5E88-4F80-9228-39ACC89E9609}" type="datetime1">
              <a:rPr lang="en-US"/>
              <a:pPr>
                <a:defRPr/>
              </a:pPr>
              <a:t>6/11/2019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40200" y="6597650"/>
            <a:ext cx="863600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pitchFamily="64" charset="-128"/>
            </a:endParaRPr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6659563" y="63817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latin typeface="+mn-lt"/>
                <a:ea typeface="+mn-ea"/>
              </a:rPr>
              <a:t>Date: in 12 pts</a:t>
            </a:r>
          </a:p>
        </p:txBody>
      </p:sp>
      <p:sp>
        <p:nvSpPr>
          <p:cNvPr id="9" name="Rectangle 14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" name="Picture 11" descr="logo_ce-eac-neg-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339725"/>
            <a:ext cx="20542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2816"/>
            <a:ext cx="3682752" cy="576064"/>
          </a:xfr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 baseline="0">
                <a:solidFill>
                  <a:srgbClr val="0F5494"/>
                </a:solidFill>
                <a:latin typeface="Verdan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sz="half" idx="12"/>
          </p:nvPr>
        </p:nvSpPr>
        <p:spPr>
          <a:xfrm>
            <a:off x="467544" y="2348880"/>
            <a:ext cx="3672408" cy="3777283"/>
          </a:xfrm>
        </p:spPr>
        <p:txBody>
          <a:bodyPr/>
          <a:lstStyle>
            <a:lvl1pPr marL="0" indent="-108000">
              <a:buNone/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  <a:lvl2pPr marL="0" indent="-108000">
              <a:buNone/>
              <a:defRPr sz="2400" b="0" i="1" baseline="0">
                <a:solidFill>
                  <a:srgbClr val="0F5494"/>
                </a:solidFill>
                <a:latin typeface="Verdana" pitchFamily="34" charset="0"/>
              </a:defRPr>
            </a:lvl2pPr>
            <a:lvl3pPr marL="0" indent="-108000">
              <a:buClr>
                <a:srgbClr val="009FBA"/>
              </a:buClr>
              <a:buSzPct val="140000"/>
              <a:buFont typeface="Arial" pitchFamily="34" charset="0"/>
              <a:buChar char="•"/>
              <a:defRPr sz="2000" b="1" i="0" baseline="0">
                <a:solidFill>
                  <a:srgbClr val="0F5494"/>
                </a:solidFill>
                <a:latin typeface="Verdana" pitchFamily="34" charset="0"/>
              </a:defRPr>
            </a:lvl3pPr>
            <a:lvl4pPr marL="0" indent="-180000">
              <a:defRPr sz="1400" baseline="0">
                <a:solidFill>
                  <a:srgbClr val="0F5494"/>
                </a:solidFill>
                <a:latin typeface="Verdana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3"/>
          </p:nvPr>
        </p:nvSpPr>
        <p:spPr>
          <a:xfrm>
            <a:off x="5004048" y="2348880"/>
            <a:ext cx="3678560" cy="3777283"/>
          </a:xfrm>
        </p:spPr>
        <p:txBody>
          <a:bodyPr/>
          <a:lstStyle>
            <a:lvl1pPr marL="0" indent="-108000">
              <a:buNone/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  <a:lvl2pPr marL="0" indent="-108000">
              <a:buNone/>
              <a:defRPr sz="2400" b="0" i="1" baseline="0">
                <a:solidFill>
                  <a:srgbClr val="0F5494"/>
                </a:solidFill>
                <a:latin typeface="Verdana" pitchFamily="34" charset="0"/>
              </a:defRPr>
            </a:lvl2pPr>
            <a:lvl3pPr marL="0" indent="-108000">
              <a:buClr>
                <a:srgbClr val="009FBA"/>
              </a:buClr>
              <a:buSzPct val="140000"/>
              <a:buFont typeface="Arial" pitchFamily="34" charset="0"/>
              <a:buChar char="•"/>
              <a:defRPr sz="2000" b="1" i="0" baseline="0">
                <a:solidFill>
                  <a:srgbClr val="0F5494"/>
                </a:solidFill>
                <a:latin typeface="Verdana" pitchFamily="34" charset="0"/>
              </a:defRPr>
            </a:lvl3pPr>
            <a:lvl4pPr marL="0" indent="-180000">
              <a:defRPr sz="1400" baseline="0">
                <a:solidFill>
                  <a:srgbClr val="0F5494"/>
                </a:solidFill>
                <a:latin typeface="Verdana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4"/>
          </p:nvPr>
        </p:nvSpPr>
        <p:spPr>
          <a:xfrm>
            <a:off x="5004048" y="1772816"/>
            <a:ext cx="3680148" cy="567754"/>
          </a:xfr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000" b="1" baseline="0">
                <a:solidFill>
                  <a:srgbClr val="0F5494"/>
                </a:solidFill>
                <a:latin typeface="Verdan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451725" y="6381328"/>
            <a:ext cx="1692275" cy="26035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rgbClr val="0F549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F03B8-6632-484C-8704-588457D6E08D}" type="datetime1">
              <a:rPr lang="en-US"/>
              <a:pPr>
                <a:defRPr/>
              </a:pPr>
              <a:t>6/11/2019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140200" y="6597650"/>
            <a:ext cx="863600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pitchFamily="64" charset="-128"/>
            </a:endParaRPr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6659563" y="63817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latin typeface="+mn-lt"/>
                <a:ea typeface="+mn-ea"/>
              </a:rPr>
              <a:t>Date: in 12 pts</a:t>
            </a:r>
          </a:p>
        </p:txBody>
      </p:sp>
      <p:sp>
        <p:nvSpPr>
          <p:cNvPr id="6" name="Rectangle 10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7" name="Picture 11" descr="logo_ce-eac-neg-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339725"/>
            <a:ext cx="20542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25960"/>
            <a:ext cx="8229600" cy="1143000"/>
          </a:xfrm>
        </p:spPr>
        <p:txBody>
          <a:bodyPr>
            <a:normAutofit/>
          </a:bodyPr>
          <a:lstStyle>
            <a:lvl1pPr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451725" y="6381328"/>
            <a:ext cx="1692275" cy="26035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rgbClr val="0F549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37B80-5854-47DC-BCFF-9DD1391618D3}" type="datetime1">
              <a:rPr lang="en-US"/>
              <a:pPr>
                <a:defRPr/>
              </a:pPr>
              <a:t>6/11/2019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140200" y="6597650"/>
            <a:ext cx="863600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pitchFamily="64" charset="-128"/>
            </a:endParaRPr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6659563" y="63817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latin typeface="+mn-lt"/>
                <a:ea typeface="+mn-ea"/>
              </a:rPr>
              <a:t>Date: in 12 pts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6" name="Picture 11" descr="logo_ce-eac-neg-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339725"/>
            <a:ext cx="20542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451725" y="6381328"/>
            <a:ext cx="1692275" cy="26035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rgbClr val="0F549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739B9-BE1B-48A8-97AB-F6670D7D9936}" type="datetime1">
              <a:rPr lang="en-US"/>
              <a:pPr>
                <a:defRPr/>
              </a:pPr>
              <a:t>6/11/2019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140200" y="6597650"/>
            <a:ext cx="863600" cy="260350"/>
          </a:xfrm>
          <a:prstGeom prst="rect">
            <a:avLst/>
          </a:prstGeom>
          <a:solidFill>
            <a:srgbClr val="F7C943"/>
          </a:solidFill>
          <a:ln w="9525" algn="ctr">
            <a:solidFill>
              <a:srgbClr val="F7C943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pitchFamily="64" charset="-128"/>
            </a:endParaRPr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6659563" y="63817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latin typeface="+mn-lt"/>
                <a:ea typeface="+mn-ea"/>
              </a:rPr>
              <a:t>Date: in 12 pts</a:t>
            </a:r>
          </a:p>
        </p:txBody>
      </p:sp>
      <p:sp>
        <p:nvSpPr>
          <p:cNvPr id="7" name="Rectangle 9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8" name="Picture 10" descr="logo_ce-eac-neg-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450" y="339725"/>
            <a:ext cx="20542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72816"/>
            <a:ext cx="2057400" cy="4353347"/>
          </a:xfrm>
        </p:spPr>
        <p:txBody>
          <a:bodyPr vert="eaVert">
            <a:normAutofit/>
          </a:bodyPr>
          <a:lstStyle>
            <a:lvl1pPr algn="l">
              <a:defRPr sz="3000">
                <a:solidFill>
                  <a:srgbClr val="0F5494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2"/>
          </p:nvPr>
        </p:nvSpPr>
        <p:spPr>
          <a:xfrm rot="5400000">
            <a:off x="1277634" y="926722"/>
            <a:ext cx="4392488" cy="6084676"/>
          </a:xfrm>
        </p:spPr>
        <p:txBody>
          <a:bodyPr/>
          <a:lstStyle>
            <a:lvl1pPr marL="0" indent="-108000">
              <a:buNone/>
              <a:defRPr sz="3000" b="1" i="0" baseline="0">
                <a:solidFill>
                  <a:srgbClr val="0F5494"/>
                </a:solidFill>
                <a:latin typeface="Verdana" pitchFamily="34" charset="0"/>
              </a:defRPr>
            </a:lvl1pPr>
            <a:lvl2pPr marL="0" indent="-108000">
              <a:buNone/>
              <a:defRPr sz="2400" b="0" i="1" baseline="0">
                <a:solidFill>
                  <a:srgbClr val="0F5494"/>
                </a:solidFill>
                <a:latin typeface="Verdana" pitchFamily="34" charset="0"/>
              </a:defRPr>
            </a:lvl2pPr>
            <a:lvl3pPr marL="0" indent="-108000">
              <a:buClr>
                <a:srgbClr val="009FBA"/>
              </a:buClr>
              <a:buSzPct val="140000"/>
              <a:buFont typeface="Arial" pitchFamily="34" charset="0"/>
              <a:buChar char="•"/>
              <a:defRPr sz="2000" b="1" i="0" baseline="0">
                <a:solidFill>
                  <a:srgbClr val="0F5494"/>
                </a:solidFill>
                <a:latin typeface="Verdana" pitchFamily="34" charset="0"/>
              </a:defRPr>
            </a:lvl3pPr>
            <a:lvl4pPr marL="0" indent="-180000">
              <a:defRPr sz="1400" baseline="0">
                <a:solidFill>
                  <a:srgbClr val="0F5494"/>
                </a:solidFill>
                <a:latin typeface="Verdana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7451725" y="6381328"/>
            <a:ext cx="1692275" cy="26035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rgbClr val="0F5494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E0B25-C142-4993-B3B4-EA7DE005708D}" type="datetime1">
              <a:rPr lang="en-US"/>
              <a:pPr>
                <a:defRPr/>
              </a:pPr>
              <a:t>6/11/2019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217D5BD-AFF3-492B-9A22-15A1FC813DB1}" type="datetime1">
              <a:rPr lang="en-US"/>
              <a:pPr>
                <a:defRPr/>
              </a:pPr>
              <a:t>6/11/2019</a:t>
            </a:fld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86225" y="6553200"/>
            <a:ext cx="1879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 i="1">
                <a:solidFill>
                  <a:schemeClr val="tx1"/>
                </a:solidFill>
                <a:latin typeface="Verdana Bold" pitchFamily="34" charset="0"/>
                <a:ea typeface="ＭＳ Ｐゴシック" pitchFamily="64" charset="-128"/>
                <a:cs typeface="+mn-cs"/>
              </a:defRPr>
            </a:lvl1pPr>
          </a:lstStyle>
          <a:p>
            <a:pPr>
              <a:defRPr/>
            </a:pPr>
            <a:r>
              <a:rPr lang="fr-BE"/>
              <a:t>Education </a:t>
            </a:r>
            <a:br>
              <a:rPr lang="fr-BE"/>
            </a:br>
            <a:r>
              <a:rPr lang="fr-BE"/>
              <a:t>and Culture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21" r:id="rId11"/>
    <p:sldLayoutId id="2147483722" r:id="rId12"/>
    <p:sldLayoutId id="2147483723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ＭＳ Ｐゴシック" pitchFamily="-72" charset="-128"/>
          <a:cs typeface="ＭＳ Ｐゴシック" pitchFamily="-7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72" charset="-128"/>
          <a:cs typeface="ＭＳ Ｐゴシック" pitchFamily="-7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72" charset="-128"/>
          <a:cs typeface="ＭＳ Ｐゴシック" pitchFamily="-7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72" charset="-128"/>
          <a:cs typeface="ＭＳ Ｐゴシック" pitchFamily="-7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ＭＳ Ｐゴシック" pitchFamily="-72" charset="-128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ＭＳ Ｐゴシック" pitchFamily="-72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ＭＳ Ｐゴシック" pitchFamily="-72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ＭＳ Ｐゴシック" pitchFamily="-72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ＭＳ Ｐゴシック" pitchFamily="-72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699" y="5945188"/>
            <a:ext cx="4939811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3200" b="1">
              <a:solidFill>
                <a:srgbClr val="68007F"/>
              </a:solidFill>
              <a:latin typeface="Arial" charset="0"/>
              <a:ea typeface="+mn-ea"/>
            </a:endParaRPr>
          </a:p>
        </p:txBody>
      </p:sp>
      <p:sp>
        <p:nvSpPr>
          <p:cNvPr id="3075" name="Freeform 11"/>
          <p:cNvSpPr>
            <a:spLocks/>
          </p:cNvSpPr>
          <p:nvPr/>
        </p:nvSpPr>
        <p:spPr bwMode="auto">
          <a:xfrm>
            <a:off x="485048" y="5938838"/>
            <a:ext cx="3691303" cy="933450"/>
          </a:xfrm>
          <a:custGeom>
            <a:avLst/>
            <a:gdLst>
              <a:gd name="T0" fmla="*/ 0 w 5591"/>
              <a:gd name="T1" fmla="*/ 0 h 588"/>
              <a:gd name="T2" fmla="*/ 4119788 w 5591"/>
              <a:gd name="T3" fmla="*/ 0 h 588"/>
              <a:gd name="T4" fmla="*/ 4119788 w 5591"/>
              <a:gd name="T5" fmla="*/ 838200 h 588"/>
              <a:gd name="T6" fmla="*/ 34332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 sz="3200" b="1">
              <a:solidFill>
                <a:srgbClr val="68007F"/>
              </a:solidFill>
              <a:latin typeface="Arial" charset="0"/>
              <a:ea typeface="+mn-ea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noFill/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200" b="1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1" y="578775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58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8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3082" name="Picture 10" descr="ukrohighr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167" y="122239"/>
            <a:ext cx="125730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Verdana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2"/>
        </a:buClr>
        <a:buFont typeface="Arial" charset="0"/>
        <a:buChar char="•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rgbClr val="9C007F"/>
        </a:buClr>
        <a:buSzPct val="100000"/>
        <a:buFont typeface="Wingdings" pitchFamily="2" charset="2"/>
        <a:buChar char="§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40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hyperlink" Target="http://ec.europa.eu/msca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6.jpeg"/><Relationship Id="rId11" Type="http://schemas.openxmlformats.org/officeDocument/2006/relationships/hyperlink" Target="mailto:daniel.gohring@ec.europa.eu" TargetMode="External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le 2"/>
          <p:cNvSpPr>
            <a:spLocks noGrp="1"/>
          </p:cNvSpPr>
          <p:nvPr>
            <p:ph type="title"/>
          </p:nvPr>
        </p:nvSpPr>
        <p:spPr>
          <a:xfrm>
            <a:off x="266115" y="1988840"/>
            <a:ext cx="8642350" cy="1584176"/>
          </a:xfrm>
          <a:extLst/>
        </p:spPr>
        <p:txBody>
          <a:bodyPr anchor="t">
            <a:scene3d>
              <a:camera prst="orthographicFront"/>
              <a:lightRig rig="soft" dir="t"/>
            </a:scene3d>
            <a:sp3d extrusionH="57150" prstMaterial="matte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200" b="1" dirty="0"/>
              <a:t>Erasmus+ and Horizon 2020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(MSCA + EIT)</a:t>
            </a:r>
            <a:r>
              <a:rPr lang="en-GB" sz="3200" b="1" dirty="0" smtClean="0"/>
              <a:t> </a:t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endParaRPr lang="en-GB" sz="3200" b="1" dirty="0" smtClean="0"/>
          </a:p>
        </p:txBody>
      </p:sp>
      <p:sp>
        <p:nvSpPr>
          <p:cNvPr id="27650" name="Content Placeholder 2"/>
          <p:cNvSpPr>
            <a:spLocks noGrp="1"/>
          </p:cNvSpPr>
          <p:nvPr>
            <p:ph idx="11"/>
          </p:nvPr>
        </p:nvSpPr>
        <p:spPr>
          <a:xfrm>
            <a:off x="5148263" y="4797425"/>
            <a:ext cx="4456112" cy="7207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Clr>
                <a:srgbClr val="FF6600"/>
              </a:buClr>
            </a:pPr>
            <a:endParaRPr lang="en-US" smtClean="0"/>
          </a:p>
          <a:p>
            <a:endParaRPr lang="en-GB" smtClean="0"/>
          </a:p>
        </p:txBody>
      </p:sp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4587290" y="4293096"/>
            <a:ext cx="45365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cene3d>
              <a:camera prst="orthographicFront"/>
              <a:lightRig rig="soft" dir="t"/>
            </a:scene3d>
            <a:sp3d extrusionH="57150" prstMaterial="matte">
              <a:bevelT w="38100" h="38100"/>
            </a:sp3d>
          </a:bodyPr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-72" charset="0"/>
              <a:buNone/>
              <a:defRPr sz="2000" b="1" i="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72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+mn-cs"/>
              </a:defRPr>
            </a:lvl2pPr>
            <a:lvl3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72" charset="0"/>
              <a:buChar char="•"/>
              <a:defRPr sz="3000" b="1" kern="1200">
                <a:solidFill>
                  <a:schemeClr val="bg1"/>
                </a:solidFill>
                <a:latin typeface="Arial" charset="0"/>
                <a:ea typeface="ＭＳ Ｐゴシック" pitchFamily="-72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72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72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/>
              <a:t>Martin </a:t>
            </a:r>
            <a:r>
              <a:rPr lang="en-US" sz="1800" dirty="0" err="1" smtClean="0"/>
              <a:t>Mühleck</a:t>
            </a:r>
            <a:endParaRPr lang="en-US" sz="1800" dirty="0" smtClean="0"/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/>
              <a:t>European Commission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/>
              <a:t>DG Ed</a:t>
            </a:r>
            <a:r>
              <a:rPr lang="en-GB" sz="1800" dirty="0" err="1" smtClean="0"/>
              <a:t>ucation</a:t>
            </a:r>
            <a:r>
              <a:rPr lang="en-GB" sz="1800" dirty="0"/>
              <a:t>, Youth, Sport and Culture</a:t>
            </a:r>
            <a:br>
              <a:rPr lang="en-GB" sz="1800" dirty="0"/>
            </a:br>
            <a:r>
              <a:rPr lang="en-US" sz="1800" i="1" dirty="0" smtClean="0"/>
              <a:t>Unit C.2</a:t>
            </a:r>
            <a:r>
              <a:rPr lang="en-US" sz="1800" i="1" dirty="0"/>
              <a:t>: Marie S</a:t>
            </a:r>
            <a:r>
              <a:rPr lang="en-GB" sz="1800" i="1" dirty="0" err="1"/>
              <a:t>kłodowska</a:t>
            </a:r>
            <a:r>
              <a:rPr lang="en-GB" sz="1800" i="1" dirty="0"/>
              <a:t>-Curie </a:t>
            </a:r>
            <a:r>
              <a:rPr lang="en-GB" sz="1800" i="1" dirty="0" smtClean="0"/>
              <a:t>Actions</a:t>
            </a:r>
            <a:endParaRPr lang="en-US" sz="1800" dirty="0"/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/>
              <a:t>11 June 2019</a:t>
            </a:r>
          </a:p>
        </p:txBody>
      </p:sp>
    </p:spTree>
    <p:extLst>
      <p:ext uri="{BB962C8B-B14F-4D97-AF65-F5344CB8AC3E}">
        <p14:creationId xmlns:p14="http://schemas.microsoft.com/office/powerpoint/2010/main" val="31405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E5A2D1E2-AADD-4352-99BC-B8B0D40E53D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EIT </a:t>
            </a:r>
            <a:r>
              <a:rPr lang="en-US" sz="2400" dirty="0"/>
              <a:t>(European Institute of Innovation and Technology)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191069" y="1968572"/>
            <a:ext cx="7188273" cy="2932463"/>
            <a:chOff x="360490" y="838189"/>
            <a:chExt cx="9156491" cy="4909270"/>
          </a:xfrm>
        </p:grpSpPr>
        <p:grpSp>
          <p:nvGrpSpPr>
            <p:cNvPr id="11" name="Group 10"/>
            <p:cNvGrpSpPr/>
            <p:nvPr/>
          </p:nvGrpSpPr>
          <p:grpSpPr>
            <a:xfrm>
              <a:off x="723001" y="838189"/>
              <a:ext cx="8793980" cy="2430010"/>
              <a:chOff x="717460" y="1018383"/>
              <a:chExt cx="8793980" cy="2430010"/>
            </a:xfrm>
          </p:grpSpPr>
          <p:pic>
            <p:nvPicPr>
              <p:cNvPr id="25" name="Picture Placeholder 1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6787" y="1688462"/>
                <a:ext cx="1970164" cy="1488684"/>
              </a:xfrm>
              <a:prstGeom prst="round2DiagRect">
                <a:avLst/>
              </a:prstGeom>
            </p:spPr>
          </p:pic>
          <p:pic>
            <p:nvPicPr>
              <p:cNvPr id="26" name="Picture Placeholder 1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2677" y="1688288"/>
                <a:ext cx="1870192" cy="1488841"/>
              </a:xfrm>
              <a:prstGeom prst="round2DiagRect">
                <a:avLst/>
              </a:prstGeom>
            </p:spPr>
          </p:pic>
          <p:pic>
            <p:nvPicPr>
              <p:cNvPr id="27" name="Picture Placeholder 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78979" y="1688290"/>
                <a:ext cx="1870193" cy="1488840"/>
              </a:xfrm>
              <a:prstGeom prst="round2DiagRect">
                <a:avLst/>
              </a:prstGeom>
            </p:spPr>
          </p:pic>
          <p:cxnSp>
            <p:nvCxnSpPr>
              <p:cNvPr id="31" name="Connecteur droit 40"/>
              <p:cNvCxnSpPr/>
              <p:nvPr/>
            </p:nvCxnSpPr>
            <p:spPr>
              <a:xfrm flipV="1">
                <a:off x="3270315" y="1196752"/>
                <a:ext cx="0" cy="2251641"/>
              </a:xfrm>
              <a:prstGeom prst="line">
                <a:avLst/>
              </a:prstGeom>
              <a:ln w="6350" cmpd="sng">
                <a:solidFill>
                  <a:srgbClr val="034EA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41"/>
              <p:cNvCxnSpPr/>
              <p:nvPr/>
            </p:nvCxnSpPr>
            <p:spPr>
              <a:xfrm flipV="1">
                <a:off x="5862603" y="1172866"/>
                <a:ext cx="0" cy="2275527"/>
              </a:xfrm>
              <a:prstGeom prst="line">
                <a:avLst/>
              </a:prstGeom>
              <a:ln w="635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717460" y="1021226"/>
                <a:ext cx="2139423" cy="1082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b="1" dirty="0">
                    <a:solidFill>
                      <a:schemeClr val="tx2"/>
                    </a:solidFill>
                    <a:latin typeface="+mn-lt"/>
                  </a:rPr>
                  <a:t>EIT Climate-KIC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561187" y="1020243"/>
                <a:ext cx="1887983" cy="618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b="1" dirty="0">
                    <a:solidFill>
                      <a:schemeClr val="tx2"/>
                    </a:solidFill>
                    <a:latin typeface="+mn-lt"/>
                  </a:rPr>
                  <a:t>EIT Digital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186785" y="1018383"/>
                <a:ext cx="3324655" cy="7728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fontAlgn="base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2"/>
                    </a:solidFill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</a:defRPr>
                </a:lvl5pPr>
                <a:lvl6pPr>
                  <a:defRPr sz="1200">
                    <a:solidFill>
                      <a:srgbClr val="0F5494"/>
                    </a:solidFill>
                    <a:latin typeface="Verdana" pitchFamily="34" charset="0"/>
                  </a:defRPr>
                </a:lvl6pPr>
                <a:lvl7pPr>
                  <a:defRPr sz="1200">
                    <a:solidFill>
                      <a:srgbClr val="0F5494"/>
                    </a:solidFill>
                    <a:latin typeface="Verdana" pitchFamily="34" charset="0"/>
                  </a:defRPr>
                </a:lvl7pPr>
                <a:lvl8pPr>
                  <a:defRPr sz="1200">
                    <a:solidFill>
                      <a:srgbClr val="0F5494"/>
                    </a:solidFill>
                    <a:latin typeface="Verdana" pitchFamily="34" charset="0"/>
                  </a:defRPr>
                </a:lvl8pPr>
                <a:lvl9pPr>
                  <a:defRPr sz="1200">
                    <a:solidFill>
                      <a:srgbClr val="0F5494"/>
                    </a:solidFill>
                    <a:latin typeface="Verdana" pitchFamily="34" charset="0"/>
                  </a:defRPr>
                </a:lvl9pPr>
              </a:lstStyle>
              <a:p>
                <a:r>
                  <a:rPr lang="en-GB" dirty="0"/>
                  <a:t>EIT InnoEnergy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60490" y="3268199"/>
              <a:ext cx="5216650" cy="2455374"/>
              <a:chOff x="3013645" y="993019"/>
              <a:chExt cx="5216650" cy="2455374"/>
            </a:xfrm>
          </p:grpSpPr>
          <p:pic>
            <p:nvPicPr>
              <p:cNvPr id="18" name="Picture Placeholder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19884" y="1776011"/>
                <a:ext cx="1977379" cy="1319037"/>
              </a:xfrm>
              <a:prstGeom prst="round2DiagRect">
                <a:avLst/>
              </a:prstGeom>
            </p:spPr>
          </p:pic>
          <p:pic>
            <p:nvPicPr>
              <p:cNvPr id="19" name="Picture Placeholder 1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72131" y="1811695"/>
                <a:ext cx="1877041" cy="1273652"/>
              </a:xfrm>
              <a:prstGeom prst="round2DiagRect">
                <a:avLst/>
              </a:prstGeom>
            </p:spPr>
          </p:pic>
          <p:cxnSp>
            <p:nvCxnSpPr>
              <p:cNvPr id="22" name="Connecteur droit 41"/>
              <p:cNvCxnSpPr/>
              <p:nvPr/>
            </p:nvCxnSpPr>
            <p:spPr>
              <a:xfrm flipV="1">
                <a:off x="5929011" y="1172866"/>
                <a:ext cx="0" cy="2275527"/>
              </a:xfrm>
              <a:prstGeom prst="line">
                <a:avLst/>
              </a:prstGeom>
              <a:ln w="635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3013645" y="993019"/>
                <a:ext cx="2928523" cy="61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800" b="1" dirty="0">
                    <a:solidFill>
                      <a:schemeClr val="tx2"/>
                    </a:solidFill>
                    <a:latin typeface="+mn-lt"/>
                  </a:rPr>
                  <a:t>EIT Raw Materials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430955" y="993019"/>
                <a:ext cx="1799340" cy="61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b="1" dirty="0">
                    <a:solidFill>
                      <a:schemeClr val="tx2"/>
                    </a:solidFill>
                    <a:latin typeface="+mn-lt"/>
                  </a:rPr>
                  <a:t>EIT Health</a:t>
                </a:r>
              </a:p>
            </p:txBody>
          </p:sp>
        </p:grpSp>
        <p:cxnSp>
          <p:nvCxnSpPr>
            <p:cNvPr id="13" name="Connecteur droit 41"/>
            <p:cNvCxnSpPr/>
            <p:nvPr/>
          </p:nvCxnSpPr>
          <p:spPr>
            <a:xfrm flipV="1">
              <a:off x="5868144" y="3471932"/>
              <a:ext cx="0" cy="2275527"/>
            </a:xfrm>
            <a:prstGeom prst="line">
              <a:avLst/>
            </a:prstGeom>
            <a:ln w="6350" cmpd="sng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676890" y="3268199"/>
              <a:ext cx="1546142" cy="6183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>
                  <a:solidFill>
                    <a:schemeClr val="tx2"/>
                  </a:solidFill>
                  <a:latin typeface="+mn-lt"/>
                </a:rPr>
                <a:t>EIT Food</a:t>
              </a:r>
            </a:p>
          </p:txBody>
        </p:sp>
        <p:pic>
          <p:nvPicPr>
            <p:cNvPr id="16" name="Picture Placeholder 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2175" y="3967775"/>
              <a:ext cx="2012233" cy="1392752"/>
            </a:xfrm>
            <a:prstGeom prst="round2Diag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545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E5A2D1E2-AADD-4352-99BC-B8B0D40E53D2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EIT – Education Activities</a:t>
            </a:r>
            <a:endParaRPr lang="en-US" dirty="0"/>
          </a:p>
        </p:txBody>
      </p:sp>
      <p:sp>
        <p:nvSpPr>
          <p:cNvPr id="7" name="Tijdelijke aanduiding voor inhoud 2"/>
          <p:cNvSpPr>
            <a:spLocks noGrp="1"/>
          </p:cNvSpPr>
          <p:nvPr>
            <p:ph idx="4294967295"/>
          </p:nvPr>
        </p:nvSpPr>
        <p:spPr bwMode="auto">
          <a:xfrm>
            <a:off x="457200" y="1828800"/>
            <a:ext cx="7802252" cy="38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20000"/>
          </a:bodyPr>
          <a:lstStyle/>
          <a:p>
            <a:pPr marL="0" indent="0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None/>
              <a:defRPr/>
            </a:pPr>
            <a:r>
              <a:rPr lang="en-US" altLang="en-US" sz="18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Key Characteristics:</a:t>
            </a:r>
          </a:p>
          <a:p>
            <a:pPr algn="just" fontAlgn="t"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Linking education, research and business </a:t>
            </a:r>
          </a:p>
          <a:p>
            <a:pPr algn="just" fontAlgn="t"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Learning by doing curricula and robust entrepreneurship education </a:t>
            </a:r>
          </a:p>
          <a:p>
            <a:pPr algn="just" fontAlgn="t"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International, inter-</a:t>
            </a:r>
            <a:r>
              <a:rPr lang="en-US" altLang="en-US" sz="1800" dirty="0" err="1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organisational</a:t>
            </a:r>
            <a:r>
              <a:rPr lang="en-US" altLang="en-US" sz="18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and cross-sectorial mobility</a:t>
            </a:r>
            <a:endParaRPr lang="en-US" altLang="en-US" sz="1800" b="1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None/>
              <a:defRPr/>
            </a:pPr>
            <a:endParaRPr lang="en-US" altLang="en-US" sz="1800" b="1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None/>
              <a:defRPr/>
            </a:pPr>
            <a:r>
              <a:rPr lang="en-US" altLang="en-US" sz="18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EIT Education Portfolio:</a:t>
            </a:r>
          </a:p>
          <a:p>
            <a:pPr marL="0" indent="0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None/>
              <a:defRPr/>
            </a:pPr>
            <a:r>
              <a:rPr lang="en-GB" altLang="en-US" sz="1600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Master programmes</a:t>
            </a:r>
          </a:p>
          <a:p>
            <a:pPr marL="342900" lvl="1" indent="-342900" algn="just" fontAlgn="t">
              <a:lnSpc>
                <a:spcPct val="110000"/>
              </a:lnSpc>
              <a:spcBef>
                <a:spcPts val="0"/>
              </a:spcBef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International cooperation and industry involvement</a:t>
            </a:r>
          </a:p>
          <a:p>
            <a:pPr marL="342900" lvl="1" indent="-342900" algn="just" fontAlgn="t">
              <a:lnSpc>
                <a:spcPct val="110000"/>
              </a:lnSpc>
              <a:spcBef>
                <a:spcPts val="0"/>
              </a:spcBef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u-ES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Mobility, internships and scholarships/ fellowships</a:t>
            </a:r>
            <a:endParaRPr lang="en-GB" altLang="en-US" sz="1600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defRPr/>
            </a:pPr>
            <a:endParaRPr lang="en-GB" altLang="en-US" sz="1000" b="1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None/>
              <a:defRPr/>
            </a:pPr>
            <a:r>
              <a:rPr lang="en-GB" altLang="en-US" sz="1600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Doctoral programmes and schools</a:t>
            </a:r>
          </a:p>
          <a:p>
            <a:pPr marL="342900" lvl="1" indent="-342900" algn="just" fontAlgn="t">
              <a:lnSpc>
                <a:spcPct val="110000"/>
              </a:lnSpc>
              <a:spcBef>
                <a:spcPts val="0"/>
              </a:spcBef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u-ES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Training on specific skills and competences</a:t>
            </a:r>
          </a:p>
          <a:p>
            <a:pPr marL="342900" lvl="1" indent="-342900" algn="just" fontAlgn="t">
              <a:lnSpc>
                <a:spcPct val="110000"/>
              </a:lnSpc>
              <a:spcBef>
                <a:spcPts val="0"/>
              </a:spcBef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u-ES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Mobility, internships and scholarships/ fellowships</a:t>
            </a:r>
            <a:endParaRPr lang="en-GB" altLang="en-US" sz="1600" b="1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defRPr/>
            </a:pPr>
            <a:endParaRPr lang="en-GB" altLang="en-US" sz="1000" b="1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None/>
              <a:defRPr/>
            </a:pPr>
            <a:r>
              <a:rPr lang="en-GB" altLang="en-US" sz="1600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Executive training &amp; post-doctoral courses</a:t>
            </a:r>
            <a:endParaRPr lang="hu-HU" altLang="en-US" sz="1600" b="1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342900" lvl="1" indent="-342900" algn="just" fontAlgn="t">
              <a:lnSpc>
                <a:spcPct val="110000"/>
              </a:lnSpc>
              <a:spcBef>
                <a:spcPts val="0"/>
              </a:spcBef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Continuous professional development courses (e.g. Climate-KIC Pioneers, Catalyst, Spotlight; </a:t>
            </a:r>
            <a:r>
              <a:rPr lang="en-US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EIT Health Campus Training for Professionals</a:t>
            </a:r>
            <a:r>
              <a:rPr lang="en-GB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</a:t>
            </a:r>
          </a:p>
          <a:p>
            <a:pPr marL="342900" lvl="1" indent="-342900" algn="just" fontAlgn="t">
              <a:lnSpc>
                <a:spcPct val="110000"/>
              </a:lnSpc>
              <a:spcBef>
                <a:spcPts val="0"/>
              </a:spcBef>
              <a:buClr>
                <a:srgbClr val="034EA2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Learning modules and </a:t>
            </a:r>
            <a:r>
              <a:rPr lang="en-US" altLang="en-US" sz="1600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MOOCs</a:t>
            </a:r>
            <a:endParaRPr lang="hu-HU" altLang="en-US" sz="1600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None/>
              <a:defRPr/>
            </a:pPr>
            <a:endParaRPr lang="en-GB" altLang="en-US" sz="1600" b="1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6" descr="https://eitrawmaterials.eu/wp-content/uploads/2018/04/Screen-Shot-2018-04-06-at-16.32.12-300x6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3222694"/>
            <a:ext cx="2487281" cy="52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www.eitdigital.eu/fileadmin/_processed_/e/a/csm_dsl-logo_ac199f0db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32087"/>
            <a:ext cx="1456530" cy="44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www.eithealth.eu/documents/21805/1725068/campus_infographic_asymmetric_v2.jpg/f54e6c3c-e21d-4b2e-9078-6bbea79149aa?t=15160185591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1" y="998979"/>
            <a:ext cx="2251765" cy="132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8105" y="5155236"/>
            <a:ext cx="1585097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68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E5A2D1E2-AADD-4352-99BC-B8B0D40E53D2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EIT – InnoEnergy – MSc RENEwables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72816"/>
            <a:ext cx="843528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1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E5A2D1E2-AADD-4352-99BC-B8B0D40E53D2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MSCA </a:t>
            </a:r>
            <a:r>
              <a:rPr lang="en-US" sz="3200" dirty="0"/>
              <a:t>(Marie Skłodowska-Curie Actions)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7" y="1988840"/>
            <a:ext cx="5769273" cy="356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1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E5A2D1E2-AADD-4352-99BC-B8B0D40E53D2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MSCA – GRAGE project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562" y="2133416"/>
            <a:ext cx="2014239" cy="15596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5700018"/>
            <a:ext cx="5291127" cy="10738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62633" y="1984901"/>
            <a:ext cx="61206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 institutions from 7 different countries (Netherlands, Greece, Italy, Finland, Germany, UK and Ukraine)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consortium brings together key expertise of different scientific sectors (legal, economic, humanities, engineering), working for academic and non-academic institutions.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2034" y="4146880"/>
            <a:ext cx="1994767" cy="14980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420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3529" y="279994"/>
            <a:ext cx="8640960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>
              <a:buClr>
                <a:schemeClr val="tx1"/>
              </a:buClr>
            </a:pPr>
            <a:r>
              <a:rPr lang="en-GB" kern="0" dirty="0" smtClean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MSCA in Horizon 2020</a:t>
            </a:r>
            <a:endParaRPr lang="en-GB" kern="0" dirty="0">
              <a:solidFill>
                <a:srgbClr val="0F54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427984" y="5661248"/>
            <a:ext cx="2063633" cy="83099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41333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European Researchers'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Night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412453" y="1061988"/>
            <a:ext cx="4480027" cy="4427914"/>
            <a:chOff x="508490" y="1052736"/>
            <a:chExt cx="5575678" cy="5402961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490" y="1052736"/>
              <a:ext cx="2771775" cy="265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0968" y="1063627"/>
              <a:ext cx="2743200" cy="265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722" y="3788697"/>
              <a:ext cx="2733675" cy="262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0968" y="3788697"/>
              <a:ext cx="2733675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179512" y="1052736"/>
            <a:ext cx="394491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F5494"/>
                </a:solidFill>
                <a:latin typeface="+mn-lt"/>
              </a:rPr>
              <a:t>Supporting researcher training and career development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F5494"/>
                </a:solidFill>
                <a:latin typeface="+mn-lt"/>
              </a:rPr>
              <a:t>Funding excellent research, bottom-up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F5494"/>
                </a:solidFill>
                <a:latin typeface="+mn-lt"/>
              </a:rPr>
              <a:t>Promoting researcher mobility 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F5494"/>
                </a:solidFill>
                <a:latin typeface="+mn-lt"/>
              </a:rPr>
              <a:t>Stimulating international, inter-sectoral and interdisciplinary cooperation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F5494"/>
                </a:solidFill>
                <a:latin typeface="+mn-lt"/>
              </a:rPr>
              <a:t>Impacting researcher careers, organisations, structures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GB" sz="2000" b="0" dirty="0" smtClean="0">
              <a:solidFill>
                <a:srgbClr val="0F549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9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4976" y="332656"/>
            <a:ext cx="8785225" cy="7191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MSCA – who participates?</a:t>
            </a:r>
            <a:endParaRPr lang="en-GB" u="sng" dirty="0">
              <a:solidFill>
                <a:srgbClr val="0F54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540568" y="980728"/>
            <a:ext cx="94330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kern="0" dirty="0" smtClean="0">
                <a:solidFill>
                  <a:srgbClr val="0F5494"/>
                </a:solidFill>
                <a:latin typeface="+mn-lt"/>
                <a:cs typeface="Arial" panose="020B0604020202020204" pitchFamily="34" charset="0"/>
              </a:rPr>
              <a:t>Complementarity: ITN &gt; ESR, IF &gt; ER, RISE &amp; COFUND &gt; all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kern="0" dirty="0" smtClean="0">
                <a:solidFill>
                  <a:srgbClr val="0F5494"/>
                </a:solidFill>
                <a:latin typeface="+mn-lt"/>
                <a:cs typeface="Arial" panose="020B0604020202020204" pitchFamily="34" charset="0"/>
              </a:rPr>
              <a:t>MSCA for young researchers below 40 years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kern="0" dirty="0" smtClean="0">
                <a:solidFill>
                  <a:srgbClr val="0F5494"/>
                </a:solidFill>
                <a:latin typeface="+mn-lt"/>
                <a:cs typeface="Arial" panose="020B0604020202020204" pitchFamily="34" charset="0"/>
              </a:rPr>
              <a:t>Gender balance – almost there…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623731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b="0" dirty="0" smtClean="0">
                <a:solidFill>
                  <a:srgbClr val="0F5494"/>
                </a:solidFill>
                <a:latin typeface="+mj-lt"/>
              </a:rPr>
              <a:t>ESR =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</a:rPr>
              <a:t>early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</a:rPr>
              <a:t>-stage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</a:rPr>
              <a:t>researcher</a:t>
            </a:r>
            <a:endParaRPr lang="fr-BE" sz="1400" b="0" dirty="0" smtClean="0">
              <a:solidFill>
                <a:srgbClr val="0F5494"/>
              </a:solidFill>
              <a:latin typeface="+mj-lt"/>
            </a:endParaRPr>
          </a:p>
          <a:p>
            <a:r>
              <a:rPr lang="fr-BE" sz="1400" b="0" dirty="0" smtClean="0">
                <a:solidFill>
                  <a:srgbClr val="0F5494"/>
                </a:solidFill>
                <a:latin typeface="+mj-lt"/>
              </a:rPr>
              <a:t>ER =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</a:rPr>
              <a:t>experienced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</a:rPr>
              <a:t>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</a:rPr>
              <a:t>researcher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</a:rPr>
              <a:t> </a:t>
            </a:r>
            <a:endParaRPr lang="en-GB" sz="1400" b="0" dirty="0" err="1" smtClean="0">
              <a:solidFill>
                <a:srgbClr val="0F5494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41" y="2093937"/>
            <a:ext cx="899160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16351" y="1412776"/>
            <a:ext cx="4248720" cy="34561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2400" b="1" dirty="0" smtClean="0">
                <a:solidFill>
                  <a:srgbClr val="AA447E"/>
                </a:solidFill>
              </a:rPr>
              <a:t>28 EU Member States (MS)</a:t>
            </a:r>
          </a:p>
          <a:p>
            <a:pPr algn="l"/>
            <a:r>
              <a:rPr lang="de-DE" sz="1900" dirty="0">
                <a:solidFill>
                  <a:srgbClr val="1F497D"/>
                </a:solidFill>
              </a:rPr>
              <a:t>Austria, </a:t>
            </a:r>
            <a:r>
              <a:rPr lang="de-DE" sz="1900" dirty="0" err="1">
                <a:solidFill>
                  <a:srgbClr val="1F497D"/>
                </a:solidFill>
              </a:rPr>
              <a:t>Belgium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Bulgaria</a:t>
            </a:r>
            <a:r>
              <a:rPr lang="de-DE" sz="1900" dirty="0" smtClean="0">
                <a:solidFill>
                  <a:srgbClr val="1F497D"/>
                </a:solidFill>
              </a:rPr>
              <a:t>,</a:t>
            </a:r>
          </a:p>
          <a:p>
            <a:pPr algn="l"/>
            <a:r>
              <a:rPr lang="de-DE" sz="1900" dirty="0" err="1" smtClean="0">
                <a:solidFill>
                  <a:srgbClr val="1F497D"/>
                </a:solidFill>
              </a:rPr>
              <a:t>Croatia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Cyprus</a:t>
            </a:r>
            <a:r>
              <a:rPr lang="de-DE" sz="1900" dirty="0">
                <a:solidFill>
                  <a:srgbClr val="1F497D"/>
                </a:solidFill>
              </a:rPr>
              <a:t>, Czech </a:t>
            </a:r>
            <a:r>
              <a:rPr lang="de-DE" sz="1900" dirty="0" err="1">
                <a:solidFill>
                  <a:srgbClr val="1F497D"/>
                </a:solidFill>
              </a:rPr>
              <a:t>Republic</a:t>
            </a:r>
            <a:r>
              <a:rPr lang="de-DE" sz="1900" dirty="0" smtClean="0">
                <a:solidFill>
                  <a:srgbClr val="1F497D"/>
                </a:solidFill>
              </a:rPr>
              <a:t>,</a:t>
            </a:r>
          </a:p>
          <a:p>
            <a:pPr algn="l"/>
            <a:r>
              <a:rPr lang="de-DE" sz="1900" dirty="0" err="1" smtClean="0">
                <a:solidFill>
                  <a:srgbClr val="1F497D"/>
                </a:solidFill>
              </a:rPr>
              <a:t>Denmark</a:t>
            </a:r>
            <a:r>
              <a:rPr lang="de-DE" sz="1900" dirty="0">
                <a:solidFill>
                  <a:srgbClr val="1F497D"/>
                </a:solidFill>
              </a:rPr>
              <a:t>, Estonia, Germany</a:t>
            </a:r>
            <a:r>
              <a:rPr lang="de-DE" sz="1900" dirty="0" smtClean="0">
                <a:solidFill>
                  <a:srgbClr val="1F497D"/>
                </a:solidFill>
              </a:rPr>
              <a:t>,</a:t>
            </a:r>
          </a:p>
          <a:p>
            <a:pPr algn="l"/>
            <a:r>
              <a:rPr lang="de-DE" sz="1900" dirty="0" err="1" smtClean="0">
                <a:solidFill>
                  <a:srgbClr val="1F497D"/>
                </a:solidFill>
              </a:rPr>
              <a:t>Greece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Finland</a:t>
            </a:r>
            <a:r>
              <a:rPr lang="de-DE" sz="1900" dirty="0">
                <a:solidFill>
                  <a:srgbClr val="1F497D"/>
                </a:solidFill>
              </a:rPr>
              <a:t>, France</a:t>
            </a:r>
            <a:r>
              <a:rPr lang="de-DE" sz="1900" dirty="0" smtClean="0">
                <a:solidFill>
                  <a:srgbClr val="1F497D"/>
                </a:solidFill>
              </a:rPr>
              <a:t>,</a:t>
            </a:r>
          </a:p>
          <a:p>
            <a:pPr algn="l"/>
            <a:r>
              <a:rPr lang="de-DE" sz="1900" dirty="0" err="1" smtClean="0">
                <a:solidFill>
                  <a:srgbClr val="1F497D"/>
                </a:solidFill>
              </a:rPr>
              <a:t>Hungary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Ireland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Italy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Latvia</a:t>
            </a:r>
            <a:r>
              <a:rPr lang="de-DE" sz="1900" dirty="0" smtClean="0">
                <a:solidFill>
                  <a:srgbClr val="1F497D"/>
                </a:solidFill>
              </a:rPr>
              <a:t>,</a:t>
            </a:r>
          </a:p>
          <a:p>
            <a:pPr algn="l"/>
            <a:r>
              <a:rPr lang="de-DE" sz="1900" dirty="0" err="1" smtClean="0">
                <a:solidFill>
                  <a:srgbClr val="1F497D"/>
                </a:solidFill>
              </a:rPr>
              <a:t>Lithuania</a:t>
            </a:r>
            <a:r>
              <a:rPr lang="de-DE" sz="1900" dirty="0">
                <a:solidFill>
                  <a:srgbClr val="1F497D"/>
                </a:solidFill>
              </a:rPr>
              <a:t>, Luxemburg, </a:t>
            </a:r>
            <a:r>
              <a:rPr lang="de-DE" sz="1900" dirty="0" smtClean="0">
                <a:solidFill>
                  <a:srgbClr val="1F497D"/>
                </a:solidFill>
              </a:rPr>
              <a:t>Malta,</a:t>
            </a:r>
          </a:p>
          <a:p>
            <a:pPr algn="l"/>
            <a:r>
              <a:rPr lang="de-DE" sz="1900" dirty="0" err="1" smtClean="0">
                <a:solidFill>
                  <a:srgbClr val="1F497D"/>
                </a:solidFill>
              </a:rPr>
              <a:t>Netherlands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Poland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smtClean="0">
                <a:solidFill>
                  <a:srgbClr val="1F497D"/>
                </a:solidFill>
              </a:rPr>
              <a:t>Portugal,</a:t>
            </a:r>
          </a:p>
          <a:p>
            <a:pPr algn="l"/>
            <a:r>
              <a:rPr lang="de-DE" sz="1900" dirty="0" smtClean="0">
                <a:solidFill>
                  <a:srgbClr val="1F497D"/>
                </a:solidFill>
              </a:rPr>
              <a:t>Romania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Slovakia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 smtClean="0">
                <a:solidFill>
                  <a:srgbClr val="1F497D"/>
                </a:solidFill>
              </a:rPr>
              <a:t>Slovenia</a:t>
            </a:r>
            <a:r>
              <a:rPr lang="de-DE" sz="1900" dirty="0" smtClean="0">
                <a:solidFill>
                  <a:srgbClr val="1F497D"/>
                </a:solidFill>
              </a:rPr>
              <a:t>,</a:t>
            </a:r>
          </a:p>
          <a:p>
            <a:pPr algn="l"/>
            <a:r>
              <a:rPr lang="de-DE" sz="1900" dirty="0" smtClean="0">
                <a:solidFill>
                  <a:srgbClr val="1F497D"/>
                </a:solidFill>
              </a:rPr>
              <a:t>Spain</a:t>
            </a:r>
            <a:r>
              <a:rPr lang="de-DE" sz="1900" dirty="0">
                <a:solidFill>
                  <a:srgbClr val="1F497D"/>
                </a:solidFill>
              </a:rPr>
              <a:t>, </a:t>
            </a:r>
            <a:r>
              <a:rPr lang="de-DE" sz="1900" dirty="0" err="1">
                <a:solidFill>
                  <a:srgbClr val="1F497D"/>
                </a:solidFill>
              </a:rPr>
              <a:t>Sweden</a:t>
            </a:r>
            <a:r>
              <a:rPr lang="de-DE" sz="1900" dirty="0">
                <a:solidFill>
                  <a:srgbClr val="1F497D"/>
                </a:solidFill>
              </a:rPr>
              <a:t>, United </a:t>
            </a:r>
            <a:r>
              <a:rPr lang="de-DE" sz="1900" dirty="0" err="1" smtClean="0">
                <a:solidFill>
                  <a:srgbClr val="1F497D"/>
                </a:solidFill>
              </a:rPr>
              <a:t>Kingdom</a:t>
            </a:r>
            <a:endParaRPr lang="de-DE" sz="1900" dirty="0">
              <a:solidFill>
                <a:srgbClr val="1F497D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147092" y="2420888"/>
            <a:ext cx="4860032" cy="30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>
              <a:buClr>
                <a:prstClr val="white"/>
              </a:buClr>
            </a:pPr>
            <a:endParaRPr lang="en-GB" sz="2000" i="0" dirty="0"/>
          </a:p>
          <a:p>
            <a:pPr>
              <a:buClr>
                <a:prstClr val="white"/>
              </a:buClr>
            </a:pPr>
            <a:r>
              <a:rPr lang="de-DE" sz="4400" b="1" i="0" dirty="0" smtClean="0">
                <a:solidFill>
                  <a:srgbClr val="AA447E"/>
                </a:solidFill>
              </a:rPr>
              <a:t>14 </a:t>
            </a:r>
            <a:r>
              <a:rPr lang="de-DE" sz="4400" b="1" i="0" dirty="0">
                <a:solidFill>
                  <a:srgbClr val="AA447E"/>
                </a:solidFill>
              </a:rPr>
              <a:t>Associated </a:t>
            </a:r>
            <a:r>
              <a:rPr lang="de-DE" sz="4400" b="1" i="0" dirty="0" smtClean="0">
                <a:solidFill>
                  <a:srgbClr val="AA447E"/>
                </a:solidFill>
              </a:rPr>
              <a:t>Countries (AC)</a:t>
            </a:r>
            <a:endParaRPr lang="de-DE" sz="4400" b="1" dirty="0">
              <a:solidFill>
                <a:srgbClr val="AA447E"/>
              </a:solidFill>
            </a:endParaRPr>
          </a:p>
          <a:p>
            <a:pPr>
              <a:buClr>
                <a:prstClr val="white"/>
              </a:buClr>
            </a:pPr>
            <a:r>
              <a:rPr lang="de-DE" sz="4000" i="0" dirty="0" err="1" smtClean="0">
                <a:solidFill>
                  <a:srgbClr val="1F497D"/>
                </a:solidFill>
              </a:rPr>
              <a:t>Albania</a:t>
            </a:r>
            <a:r>
              <a:rPr lang="de-DE" sz="4000" i="0" dirty="0">
                <a:solidFill>
                  <a:srgbClr val="1F497D"/>
                </a:solidFill>
              </a:rPr>
              <a:t>, </a:t>
            </a:r>
            <a:r>
              <a:rPr lang="de-DE" sz="4000" i="0" dirty="0" smtClean="0">
                <a:solidFill>
                  <a:srgbClr val="1F497D"/>
                </a:solidFill>
              </a:rPr>
              <a:t>Armenia, </a:t>
            </a:r>
            <a:r>
              <a:rPr lang="de-DE" sz="4000" i="0" dirty="0" err="1" smtClean="0">
                <a:solidFill>
                  <a:srgbClr val="1F497D"/>
                </a:solidFill>
              </a:rPr>
              <a:t>Bosnia</a:t>
            </a:r>
            <a:r>
              <a:rPr lang="de-DE" sz="4000" i="0" dirty="0" smtClean="0">
                <a:solidFill>
                  <a:srgbClr val="1F497D"/>
                </a:solidFill>
              </a:rPr>
              <a:t> </a:t>
            </a:r>
            <a:r>
              <a:rPr lang="de-DE" sz="4000" i="0" dirty="0">
                <a:solidFill>
                  <a:srgbClr val="1F497D"/>
                </a:solidFill>
              </a:rPr>
              <a:t>&amp; </a:t>
            </a:r>
            <a:r>
              <a:rPr lang="de-DE" sz="4000" i="0" dirty="0" err="1">
                <a:solidFill>
                  <a:srgbClr val="1F497D"/>
                </a:solidFill>
              </a:rPr>
              <a:t>Herzegovina</a:t>
            </a:r>
            <a:r>
              <a:rPr lang="de-DE" sz="4000" i="0" dirty="0" smtClean="0">
                <a:solidFill>
                  <a:srgbClr val="1F497D"/>
                </a:solidFill>
              </a:rPr>
              <a:t>, </a:t>
            </a:r>
            <a:r>
              <a:rPr lang="de-DE" sz="4000" i="0" dirty="0" err="1" smtClean="0">
                <a:solidFill>
                  <a:srgbClr val="1F497D"/>
                </a:solidFill>
              </a:rPr>
              <a:t>Faroe</a:t>
            </a:r>
            <a:r>
              <a:rPr lang="de-DE" sz="4000" i="0" dirty="0" smtClean="0">
                <a:solidFill>
                  <a:srgbClr val="1F497D"/>
                </a:solidFill>
              </a:rPr>
              <a:t> Islands, </a:t>
            </a:r>
            <a:r>
              <a:rPr lang="de-DE" sz="4000" i="0" dirty="0">
                <a:solidFill>
                  <a:srgbClr val="1F497D"/>
                </a:solidFill>
              </a:rPr>
              <a:t>FYROM</a:t>
            </a:r>
            <a:r>
              <a:rPr lang="de-DE" sz="4000" i="0" dirty="0" smtClean="0">
                <a:solidFill>
                  <a:srgbClr val="1F497D"/>
                </a:solidFill>
              </a:rPr>
              <a:t>, Georgia </a:t>
            </a:r>
            <a:r>
              <a:rPr lang="de-DE" sz="4000" i="0" dirty="0" err="1" smtClean="0">
                <a:solidFill>
                  <a:srgbClr val="1F497D"/>
                </a:solidFill>
              </a:rPr>
              <a:t>Iceland</a:t>
            </a:r>
            <a:r>
              <a:rPr lang="de-DE" sz="4000" i="0" dirty="0">
                <a:solidFill>
                  <a:srgbClr val="1F497D"/>
                </a:solidFill>
              </a:rPr>
              <a:t>,</a:t>
            </a:r>
          </a:p>
          <a:p>
            <a:pPr>
              <a:buClr>
                <a:prstClr val="white"/>
              </a:buClr>
            </a:pPr>
            <a:r>
              <a:rPr lang="de-DE" sz="4000" i="0" dirty="0">
                <a:solidFill>
                  <a:srgbClr val="1F497D"/>
                </a:solidFill>
              </a:rPr>
              <a:t>Israel, </a:t>
            </a:r>
            <a:r>
              <a:rPr lang="de-DE" sz="4000" i="0" dirty="0" err="1">
                <a:solidFill>
                  <a:srgbClr val="1F497D"/>
                </a:solidFill>
              </a:rPr>
              <a:t>Moldova</a:t>
            </a:r>
            <a:r>
              <a:rPr lang="de-DE" sz="4000" i="0" dirty="0">
                <a:solidFill>
                  <a:srgbClr val="1F497D"/>
                </a:solidFill>
              </a:rPr>
              <a:t>, Montenegro,</a:t>
            </a:r>
          </a:p>
          <a:p>
            <a:pPr>
              <a:buClr>
                <a:prstClr val="white"/>
              </a:buClr>
            </a:pPr>
            <a:r>
              <a:rPr lang="de-DE" sz="4000" i="0" dirty="0" err="1">
                <a:solidFill>
                  <a:srgbClr val="1F497D"/>
                </a:solidFill>
              </a:rPr>
              <a:t>Norway</a:t>
            </a:r>
            <a:r>
              <a:rPr lang="de-DE" sz="4000" i="0" dirty="0">
                <a:solidFill>
                  <a:srgbClr val="1F497D"/>
                </a:solidFill>
              </a:rPr>
              <a:t>, </a:t>
            </a:r>
            <a:r>
              <a:rPr lang="de-DE" sz="4000" i="0" dirty="0" err="1">
                <a:solidFill>
                  <a:srgbClr val="1F497D"/>
                </a:solidFill>
              </a:rPr>
              <a:t>Serbia</a:t>
            </a:r>
            <a:r>
              <a:rPr lang="de-DE" sz="4000" i="0" dirty="0">
                <a:solidFill>
                  <a:srgbClr val="1F497D"/>
                </a:solidFill>
              </a:rPr>
              <a:t>, </a:t>
            </a:r>
            <a:r>
              <a:rPr lang="de-DE" sz="4000" i="0" dirty="0" err="1" smtClean="0">
                <a:solidFill>
                  <a:srgbClr val="1F497D"/>
                </a:solidFill>
              </a:rPr>
              <a:t>Switzerland</a:t>
            </a:r>
            <a:r>
              <a:rPr lang="de-DE" sz="4000" i="0" dirty="0" smtClean="0">
                <a:solidFill>
                  <a:srgbClr val="1F497D"/>
                </a:solidFill>
              </a:rPr>
              <a:t>,</a:t>
            </a:r>
            <a:endParaRPr lang="de-DE" sz="4000" i="0" dirty="0">
              <a:solidFill>
                <a:srgbClr val="1F497D"/>
              </a:solidFill>
            </a:endParaRPr>
          </a:p>
          <a:p>
            <a:pPr>
              <a:buClr>
                <a:prstClr val="white"/>
              </a:buClr>
            </a:pPr>
            <a:r>
              <a:rPr lang="de-DE" sz="4000" i="0" dirty="0" err="1">
                <a:solidFill>
                  <a:srgbClr val="1F497D"/>
                </a:solidFill>
              </a:rPr>
              <a:t>Tunesia</a:t>
            </a:r>
            <a:r>
              <a:rPr lang="de-DE" sz="4000" i="0" dirty="0">
                <a:solidFill>
                  <a:srgbClr val="1F497D"/>
                </a:solidFill>
              </a:rPr>
              <a:t>, </a:t>
            </a:r>
            <a:r>
              <a:rPr lang="de-DE" sz="4000" i="0" dirty="0" smtClean="0">
                <a:solidFill>
                  <a:srgbClr val="1F497D"/>
                </a:solidFill>
              </a:rPr>
              <a:t>Turkey</a:t>
            </a:r>
            <a:r>
              <a:rPr lang="de-DE" sz="4000" i="0" dirty="0">
                <a:solidFill>
                  <a:srgbClr val="1F497D"/>
                </a:solidFill>
              </a:rPr>
              <a:t>, Ukraine</a:t>
            </a:r>
          </a:p>
          <a:p>
            <a:pPr marL="0" indent="0">
              <a:buClr>
                <a:prstClr val="white"/>
              </a:buClr>
              <a:buFontTx/>
              <a:buNone/>
            </a:pPr>
            <a:endParaRPr lang="en-GB" sz="2000" i="0" dirty="0" smtClean="0"/>
          </a:p>
        </p:txBody>
      </p:sp>
      <p:sp>
        <p:nvSpPr>
          <p:cNvPr id="8" name="Title 4"/>
          <p:cNvSpPr txBox="1">
            <a:spLocks/>
          </p:cNvSpPr>
          <p:nvPr/>
        </p:nvSpPr>
        <p:spPr bwMode="auto">
          <a:xfrm>
            <a:off x="435459" y="18864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9pPr>
          </a:lstStyle>
          <a:p>
            <a:pPr>
              <a:defRPr/>
            </a:pPr>
            <a:r>
              <a:rPr lang="en-GB" sz="3600" b="1" dirty="0" smtClean="0">
                <a:solidFill>
                  <a:srgbClr val="00438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Mobility to/from 'Europe' ?</a:t>
            </a:r>
            <a:endParaRPr lang="en-GB" sz="3600" b="1" dirty="0">
              <a:solidFill>
                <a:srgbClr val="00438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9512" y="5733256"/>
            <a:ext cx="5472608" cy="1008112"/>
            <a:chOff x="179512" y="5733256"/>
            <a:chExt cx="5472608" cy="1008112"/>
          </a:xfrm>
        </p:grpSpPr>
        <p:sp>
          <p:nvSpPr>
            <p:cNvPr id="2" name="TextBox 1"/>
            <p:cNvSpPr txBox="1"/>
            <p:nvPr/>
          </p:nvSpPr>
          <p:spPr>
            <a:xfrm>
              <a:off x="587744" y="6372036"/>
              <a:ext cx="5064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800" i="1" dirty="0" smtClean="0"/>
                <a:t>'</a:t>
              </a:r>
              <a:r>
                <a:rPr lang="fr-BE" sz="1800" i="1" dirty="0" err="1" smtClean="0"/>
                <a:t>Third</a:t>
              </a:r>
              <a:r>
                <a:rPr lang="fr-BE" sz="1800" i="1" dirty="0" smtClean="0"/>
                <a:t> Country' (TC) </a:t>
              </a:r>
              <a:r>
                <a:rPr lang="fr-BE" sz="1800" i="1" dirty="0" err="1" smtClean="0"/>
                <a:t>means</a:t>
              </a:r>
              <a:r>
                <a:rPr lang="fr-BE" sz="1800" i="1" dirty="0" smtClean="0"/>
                <a:t>: all </a:t>
              </a:r>
              <a:r>
                <a:rPr lang="fr-BE" sz="1800" i="1" dirty="0" err="1" smtClean="0"/>
                <a:t>other</a:t>
              </a:r>
              <a:r>
                <a:rPr lang="fr-BE" sz="1800" i="1" dirty="0" smtClean="0"/>
                <a:t> countries</a:t>
              </a:r>
              <a:endParaRPr lang="en-GB" sz="1800" i="1" dirty="0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316126"/>
              <a:ext cx="408232" cy="425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87744" y="5733256"/>
              <a:ext cx="50643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800" i="1" dirty="0" smtClean="0"/>
                <a:t>'Europe' </a:t>
              </a:r>
              <a:r>
                <a:rPr lang="fr-BE" sz="1800" i="1" dirty="0" err="1" smtClean="0"/>
                <a:t>means</a:t>
              </a:r>
              <a:r>
                <a:rPr lang="fr-BE" sz="1800" i="1" dirty="0" smtClean="0"/>
                <a:t>: EU </a:t>
              </a:r>
              <a:r>
                <a:rPr lang="fr-BE" sz="1800" i="1" dirty="0" err="1" smtClean="0"/>
                <a:t>member</a:t>
              </a:r>
              <a:r>
                <a:rPr lang="fr-BE" sz="1800" i="1" dirty="0" smtClean="0"/>
                <a:t> states plus countries </a:t>
              </a:r>
              <a:r>
                <a:rPr lang="fr-BE" sz="1800" i="1" dirty="0" err="1" smtClean="0"/>
                <a:t>associated</a:t>
              </a:r>
              <a:r>
                <a:rPr lang="fr-BE" sz="1800" i="1" dirty="0" smtClean="0"/>
                <a:t> to Horizon 2020 (MSCA)</a:t>
              </a:r>
              <a:endParaRPr lang="en-GB" sz="1800" i="1" dirty="0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5805264"/>
              <a:ext cx="408232" cy="425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017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116633"/>
            <a:ext cx="8712968" cy="1080119"/>
          </a:xfrm>
        </p:spPr>
        <p:txBody>
          <a:bodyPr/>
          <a:lstStyle/>
          <a:p>
            <a:r>
              <a:rPr lang="fr-BE" sz="3600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2018-2020 </a:t>
            </a:r>
            <a:r>
              <a:rPr lang="fr-BE" sz="3600" b="1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WP</a:t>
            </a:r>
            <a:endParaRPr lang="en-GB" sz="3600" b="1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44208" y="1268760"/>
            <a:ext cx="1656184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296150"/>
            <a:ext cx="8208912" cy="2852930"/>
          </a:xfrm>
        </p:spPr>
        <p:txBody>
          <a:bodyPr/>
          <a:lstStyle/>
          <a:p>
            <a:pPr marL="0" lvl="0" indent="0">
              <a:spcAft>
                <a:spcPts val="600"/>
              </a:spcAft>
              <a:buClrTx/>
              <a:buNone/>
            </a:pPr>
            <a:r>
              <a:rPr lang="de-AT" sz="2400" b="1" dirty="0" err="1" smtClean="0">
                <a:solidFill>
                  <a:srgbClr val="009999"/>
                </a:solidFill>
                <a:latin typeface="Verdana" pitchFamily="34" charset="0"/>
              </a:rPr>
              <a:t>Widening</a:t>
            </a:r>
            <a:r>
              <a:rPr lang="de-AT" sz="2400" b="1" dirty="0" smtClean="0">
                <a:solidFill>
                  <a:srgbClr val="009999"/>
                </a:solidFill>
                <a:latin typeface="Verdana" pitchFamily="34" charset="0"/>
              </a:rPr>
              <a:t> Fellowships </a:t>
            </a:r>
            <a:r>
              <a:rPr lang="de-AT" sz="2400" b="1" dirty="0" smtClean="0">
                <a:solidFill>
                  <a:schemeClr val="tx2"/>
                </a:solidFill>
                <a:latin typeface="Verdana" pitchFamily="34" charset="0"/>
              </a:rPr>
              <a:t>(WF)</a:t>
            </a:r>
          </a:p>
          <a:p>
            <a:pPr algn="just">
              <a:spcAft>
                <a:spcPts val="600"/>
              </a:spcAft>
              <a:buClrTx/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2"/>
                </a:solidFill>
                <a:latin typeface="Verdana" pitchFamily="34" charset="0"/>
              </a:rPr>
              <a:t>specific </a:t>
            </a:r>
            <a:r>
              <a:rPr lang="en-GB" sz="2000" dirty="0">
                <a:solidFill>
                  <a:schemeClr val="tx2"/>
                </a:solidFill>
                <a:latin typeface="Verdana" pitchFamily="34" charset="0"/>
              </a:rPr>
              <a:t>support to researchers to undertake their fellowship in a </a:t>
            </a:r>
            <a:r>
              <a:rPr lang="en-GB" sz="2000" dirty="0" smtClean="0">
                <a:solidFill>
                  <a:schemeClr val="tx2"/>
                </a:solidFill>
                <a:latin typeface="Verdana" pitchFamily="34" charset="0"/>
              </a:rPr>
              <a:t>"widening country"</a:t>
            </a:r>
            <a:endParaRPr lang="en-GB" sz="2000" dirty="0">
              <a:solidFill>
                <a:schemeClr val="tx2"/>
              </a:solidFill>
              <a:latin typeface="Verdana" pitchFamily="34" charset="0"/>
            </a:endParaRPr>
          </a:p>
          <a:p>
            <a:pPr algn="just">
              <a:spcAft>
                <a:spcPts val="600"/>
              </a:spcAft>
              <a:buClrTx/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2"/>
                </a:solidFill>
                <a:latin typeface="Verdana" pitchFamily="34" charset="0"/>
              </a:rPr>
              <a:t>contribution to </a:t>
            </a:r>
            <a:r>
              <a:rPr lang="en-GB" sz="2000" dirty="0">
                <a:solidFill>
                  <a:schemeClr val="tx2"/>
                </a:solidFill>
                <a:latin typeface="Verdana" pitchFamily="34" charset="0"/>
              </a:rPr>
              <a:t>spreading excellence and closing the still apparent Research &amp; Innovation gap within </a:t>
            </a:r>
            <a:r>
              <a:rPr lang="en-GB" sz="2000" dirty="0" smtClean="0">
                <a:solidFill>
                  <a:schemeClr val="tx2"/>
                </a:solidFill>
                <a:latin typeface="Verdana" pitchFamily="34" charset="0"/>
              </a:rPr>
              <a:t>Europe</a:t>
            </a:r>
          </a:p>
          <a:p>
            <a:pPr algn="just">
              <a:spcAft>
                <a:spcPts val="600"/>
              </a:spcAft>
              <a:buClrTx/>
              <a:buFont typeface="Wingdings" panose="05000000000000000000" pitchFamily="2" charset="2"/>
              <a:buChar char="Ø"/>
            </a:pP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implemented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through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the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de-AT" sz="2000" i="1" dirty="0" err="1">
                <a:solidFill>
                  <a:srgbClr val="009999"/>
                </a:solidFill>
                <a:latin typeface="Verdana" pitchFamily="34" charset="0"/>
              </a:rPr>
              <a:t>Spreading</a:t>
            </a:r>
            <a:r>
              <a:rPr lang="de-AT" sz="2000" i="1" dirty="0">
                <a:solidFill>
                  <a:srgbClr val="009999"/>
                </a:solidFill>
                <a:latin typeface="Verdana" pitchFamily="34" charset="0"/>
              </a:rPr>
              <a:t> Excellence </a:t>
            </a:r>
            <a:r>
              <a:rPr lang="de-AT" sz="2000" i="1" dirty="0" err="1">
                <a:solidFill>
                  <a:srgbClr val="009999"/>
                </a:solidFill>
                <a:latin typeface="Verdana" pitchFamily="34" charset="0"/>
              </a:rPr>
              <a:t>and</a:t>
            </a:r>
            <a:r>
              <a:rPr lang="de-AT" sz="2000" i="1" dirty="0">
                <a:solidFill>
                  <a:srgbClr val="009999"/>
                </a:solidFill>
                <a:latin typeface="Verdana" pitchFamily="34" charset="0"/>
              </a:rPr>
              <a:t> </a:t>
            </a:r>
            <a:r>
              <a:rPr lang="de-AT" sz="2000" i="1" dirty="0" err="1">
                <a:solidFill>
                  <a:srgbClr val="009999"/>
                </a:solidFill>
                <a:latin typeface="Verdana" pitchFamily="34" charset="0"/>
              </a:rPr>
              <a:t>Widening</a:t>
            </a:r>
            <a:r>
              <a:rPr lang="de-AT" sz="2000" i="1" dirty="0">
                <a:solidFill>
                  <a:srgbClr val="009999"/>
                </a:solidFill>
                <a:latin typeface="Verdana" pitchFamily="34" charset="0"/>
              </a:rPr>
              <a:t> </a:t>
            </a:r>
            <a:r>
              <a:rPr lang="de-AT" sz="2000" i="1" dirty="0" err="1">
                <a:solidFill>
                  <a:srgbClr val="009999"/>
                </a:solidFill>
                <a:latin typeface="Verdana" pitchFamily="34" charset="0"/>
              </a:rPr>
              <a:t>Participation</a:t>
            </a:r>
            <a:r>
              <a:rPr lang="de-AT" sz="2000" dirty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part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of the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Horizon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2020 Work Programme 2018-20, in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line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with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MSCA's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high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standards</a:t>
            </a:r>
            <a:endParaRPr lang="de-AT" sz="2000" dirty="0" smtClean="0">
              <a:solidFill>
                <a:schemeClr val="tx2"/>
              </a:solidFill>
              <a:latin typeface="Verdana" pitchFamily="34" charset="0"/>
            </a:endParaRPr>
          </a:p>
          <a:p>
            <a:pPr algn="just">
              <a:spcAft>
                <a:spcPts val="600"/>
              </a:spcAft>
              <a:buClrTx/>
              <a:buFont typeface="Wingdings" panose="05000000000000000000" pitchFamily="2" charset="2"/>
              <a:buChar char="Ø"/>
            </a:pP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Which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countries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are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Verdana" pitchFamily="34" charset="0"/>
              </a:rPr>
              <a:t>concerned</a:t>
            </a:r>
            <a:r>
              <a:rPr lang="de-AT" sz="2000" dirty="0" smtClean="0">
                <a:solidFill>
                  <a:schemeClr val="tx2"/>
                </a:solidFill>
                <a:latin typeface="Verdana" pitchFamily="34" charset="0"/>
              </a:rPr>
              <a:t>?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33961"/>
            <a:ext cx="7819405" cy="147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118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06373" y="1484784"/>
          <a:ext cx="7992887" cy="3896524"/>
        </p:xfrm>
        <a:graphic>
          <a:graphicData uri="http://schemas.openxmlformats.org/drawingml/2006/table">
            <a:tbl>
              <a:tblPr/>
              <a:tblGrid>
                <a:gridCol w="1491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5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93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3712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438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Funding scheme</a:t>
                      </a:r>
                      <a:endParaRPr lang="en-GB" sz="800" dirty="0">
                        <a:solidFill>
                          <a:srgbClr val="004386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7291" marR="67291" marT="33646" marB="3364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438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Call opens</a:t>
                      </a:r>
                      <a:endParaRPr lang="en-GB" sz="800" dirty="0">
                        <a:solidFill>
                          <a:srgbClr val="004386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438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Call closes</a:t>
                      </a:r>
                      <a:endParaRPr lang="en-GB" sz="800" dirty="0">
                        <a:solidFill>
                          <a:srgbClr val="004386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438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Budget</a:t>
                      </a:r>
                      <a:endParaRPr lang="en-GB" sz="800" dirty="0">
                        <a:solidFill>
                          <a:srgbClr val="004386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485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strike="noStrike" kern="1200" baseline="0" dirty="0">
                          <a:solidFill>
                            <a:srgbClr val="00438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ITN</a:t>
                      </a:r>
                      <a:endParaRPr lang="en-GB" sz="800" b="1" strike="noStrike" baseline="0" dirty="0">
                        <a:solidFill>
                          <a:srgbClr val="004386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7291" marR="67291" marT="33646" marB="3364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12/10/2018 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15/01/2019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470 </a:t>
                      </a:r>
                      <a:r>
                        <a:rPr lang="en-GB" sz="1800" b="0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mEUR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485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strike="noStrike" kern="1200" baseline="0" dirty="0">
                          <a:solidFill>
                            <a:srgbClr val="00206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IF</a:t>
                      </a:r>
                      <a:endParaRPr lang="en-GB" sz="800" b="1" strike="noStrike" baseline="0" dirty="0">
                        <a:solidFill>
                          <a:srgbClr val="00206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7291" marR="67291" marT="33646" marB="3364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11/04/2019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11/09/2019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296 </a:t>
                      </a:r>
                      <a:r>
                        <a:rPr lang="fr-BE" sz="18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mEUR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4850"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strike="noStrike" kern="1200" baseline="0" dirty="0">
                          <a:solidFill>
                            <a:srgbClr val="00438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RISE</a:t>
                      </a:r>
                      <a:endParaRPr lang="en-GB" sz="800" b="1" strike="noStrike" baseline="0" dirty="0">
                        <a:solidFill>
                          <a:srgbClr val="004386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7291" marR="67291" marT="33646" marB="3364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22/11/2017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02/04/2019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 </a:t>
                      </a:r>
                      <a:r>
                        <a:rPr lang="en-GB" sz="1800" b="0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mEUR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485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strike="noStrike" kern="1200" baseline="0" dirty="0">
                          <a:solidFill>
                            <a:srgbClr val="00438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COFUND</a:t>
                      </a:r>
                      <a:endParaRPr lang="en-GB" sz="800" b="1" strike="noStrike" baseline="0" dirty="0">
                        <a:solidFill>
                          <a:srgbClr val="004386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7291" marR="67291" marT="33646" marB="3364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12/04/2018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27/09/2018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 </a:t>
                      </a:r>
                      <a:r>
                        <a:rPr lang="en-GB" sz="1800" b="0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mEUR</a:t>
                      </a:r>
                      <a:endParaRPr lang="en-GB" sz="800" b="0" strike="noStrike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241020" y="260648"/>
            <a:ext cx="8723594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9pPr>
          </a:lstStyle>
          <a:p>
            <a:pPr>
              <a:defRPr/>
            </a:pPr>
            <a:r>
              <a:rPr lang="en-GB" sz="3600" b="1" dirty="0" smtClean="0">
                <a:solidFill>
                  <a:srgbClr val="1F497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Next call deadlines &amp; budget</a:t>
            </a:r>
            <a:endParaRPr lang="en-GB" sz="3600" b="1" dirty="0">
              <a:solidFill>
                <a:srgbClr val="1F497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12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Policy level</a:t>
            </a:r>
          </a:p>
          <a:p>
            <a:r>
              <a:rPr lang="en-US" dirty="0" smtClean="0"/>
              <a:t>Programme level</a:t>
            </a:r>
          </a:p>
          <a:p>
            <a:r>
              <a:rPr lang="en-US" dirty="0" smtClean="0"/>
              <a:t>Instrument level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19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23528" y="419608"/>
            <a:ext cx="8784976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>
                <a:solidFill>
                  <a:srgbClr val="0E4194"/>
                </a:solidFill>
                <a:cs typeface="Arial" panose="020B0604020202020204" pitchFamily="34" charset="0"/>
              </a:rPr>
              <a:t>HORIZON EUROPE objectives and structure</a:t>
            </a:r>
            <a:endParaRPr lang="en-GB" u="sng" kern="0" dirty="0">
              <a:solidFill>
                <a:srgbClr val="0E4194"/>
              </a:solidFill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1740" y="2521149"/>
            <a:ext cx="8234684" cy="3212107"/>
          </a:xfrm>
          <a:prstGeom prst="rect">
            <a:avLst/>
          </a:prstGeom>
          <a:noFill/>
          <a:ln>
            <a:solidFill>
              <a:schemeClr val="accent6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BC4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1740" y="1196752"/>
            <a:ext cx="8209284" cy="81567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BC4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76728" y="1268760"/>
            <a:ext cx="2592288" cy="43204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0" dirty="0">
                <a:solidFill>
                  <a:srgbClr val="FFFFFF"/>
                </a:solidFill>
              </a:rPr>
              <a:t>Foster all forms of innovation and strengthen market deployment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76428" y="1268760"/>
            <a:ext cx="2592288" cy="43204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0" dirty="0">
                <a:solidFill>
                  <a:srgbClr val="FFFFFF"/>
                </a:solidFill>
              </a:rPr>
              <a:t>Strengthen the impact of R&amp;I </a:t>
            </a:r>
            <a:r>
              <a:rPr lang="en-GB" sz="1100" b="0" dirty="0" smtClean="0">
                <a:solidFill>
                  <a:srgbClr val="FFFFFF"/>
                </a:solidFill>
              </a:rPr>
              <a:t/>
            </a:r>
            <a:br>
              <a:rPr lang="en-GB" sz="1100" b="0" dirty="0" smtClean="0">
                <a:solidFill>
                  <a:srgbClr val="FFFFFF"/>
                </a:solidFill>
              </a:rPr>
            </a:br>
            <a:r>
              <a:rPr lang="en-GB" sz="1100" b="0" dirty="0" smtClean="0">
                <a:solidFill>
                  <a:srgbClr val="FFFFFF"/>
                </a:solidFill>
              </a:rPr>
              <a:t>in </a:t>
            </a:r>
            <a:r>
              <a:rPr lang="en-GB" sz="1100" b="0" dirty="0">
                <a:solidFill>
                  <a:srgbClr val="FFFFFF"/>
                </a:solidFill>
              </a:rPr>
              <a:t>supporting EU policies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6128" y="1268760"/>
            <a:ext cx="2592288" cy="43204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0" dirty="0">
                <a:solidFill>
                  <a:srgbClr val="FFFFFF"/>
                </a:solidFill>
              </a:rPr>
              <a:t>Support the creation and diffusion </a:t>
            </a:r>
            <a:r>
              <a:rPr lang="en-GB" sz="1100" b="0" dirty="0" smtClean="0">
                <a:solidFill>
                  <a:srgbClr val="FFFFFF"/>
                </a:solidFill>
              </a:rPr>
              <a:t/>
            </a:r>
            <a:br>
              <a:rPr lang="en-GB" sz="1100" b="0" dirty="0" smtClean="0">
                <a:solidFill>
                  <a:srgbClr val="FFFFFF"/>
                </a:solidFill>
              </a:rPr>
            </a:br>
            <a:r>
              <a:rPr lang="en-GB" sz="1100" b="0" dirty="0" smtClean="0">
                <a:solidFill>
                  <a:srgbClr val="FFFFFF"/>
                </a:solidFill>
              </a:rPr>
              <a:t>of </a:t>
            </a:r>
            <a:r>
              <a:rPr lang="en-GB" sz="1100" b="0" dirty="0">
                <a:solidFill>
                  <a:srgbClr val="FFFFFF"/>
                </a:solidFill>
              </a:rPr>
              <a:t>high-quality knowledge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740" y="1704648"/>
            <a:ext cx="8209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BC400"/>
                </a:solidFill>
                <a:latin typeface="Arial" charset="0"/>
              </a:rPr>
              <a:t>Optimise the Programme’s delivery for impact in a strengthened ERA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48508" y="4875108"/>
            <a:ext cx="8009160" cy="71413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0496" y="4877298"/>
            <a:ext cx="8017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FFFF"/>
                </a:solidFill>
                <a:latin typeface="Arial" charset="0"/>
              </a:rPr>
              <a:t>Strengthening the European Research Area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90628" y="5235364"/>
            <a:ext cx="7691508" cy="267960"/>
            <a:chOff x="971409" y="5451388"/>
            <a:chExt cx="7691508" cy="267960"/>
          </a:xfrm>
        </p:grpSpPr>
        <p:sp>
          <p:nvSpPr>
            <p:cNvPr id="41" name="TextBox 40"/>
            <p:cNvSpPr txBox="1"/>
            <p:nvPr/>
          </p:nvSpPr>
          <p:spPr>
            <a:xfrm>
              <a:off x="4868230" y="5451388"/>
              <a:ext cx="3794687" cy="26161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0" dirty="0">
                  <a:solidFill>
                    <a:srgbClr val="0E4194"/>
                  </a:solidFill>
                  <a:latin typeface="Arial" charset="0"/>
                </a:rPr>
                <a:t>Reforming and Enhancing the European R&amp;I system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1409" y="5457738"/>
              <a:ext cx="3794687" cy="26161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>
                  <a:solidFill>
                    <a:srgbClr val="0E4194"/>
                  </a:solidFill>
                  <a:latin typeface="Arial" charset="0"/>
                </a:rPr>
                <a:t>Sharing excellence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576128" y="2645568"/>
            <a:ext cx="2592288" cy="213628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14674" y="2708920"/>
            <a:ext cx="19537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FFFF"/>
                </a:solidFill>
                <a:latin typeface="Arial" charset="0"/>
              </a:rPr>
              <a:t>Pillar 1</a:t>
            </a:r>
          </a:p>
          <a:p>
            <a:r>
              <a:rPr lang="en-GB" sz="1200" b="0" dirty="0" smtClean="0">
                <a:solidFill>
                  <a:srgbClr val="FFFFFF"/>
                </a:solidFill>
                <a:latin typeface="Arial" charset="0"/>
              </a:rPr>
              <a:t>Open Science</a:t>
            </a:r>
            <a:endParaRPr lang="en-GB" sz="1200" b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5022" y="3393041"/>
            <a:ext cx="2304256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0" dirty="0">
                <a:solidFill>
                  <a:srgbClr val="0E4194"/>
                </a:solidFill>
                <a:latin typeface="Arial" charset="0"/>
              </a:rPr>
              <a:t>European Research </a:t>
            </a:r>
            <a:r>
              <a:rPr lang="en-GB" sz="1100" b="0" dirty="0" smtClean="0">
                <a:solidFill>
                  <a:srgbClr val="0E4194"/>
                </a:solidFill>
                <a:latin typeface="Arial" charset="0"/>
              </a:rPr>
              <a:t>Council</a:t>
            </a:r>
            <a:endParaRPr lang="en-GB" sz="1100" b="0" dirty="0">
              <a:solidFill>
                <a:srgbClr val="0E4194"/>
              </a:solidFill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5022" y="3809206"/>
            <a:ext cx="2304256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0" dirty="0" smtClean="0">
                <a:solidFill>
                  <a:srgbClr val="FF0000"/>
                </a:solidFill>
                <a:latin typeface="Arial" charset="0"/>
              </a:rPr>
              <a:t>Marie Skłodowska-Curie Actions</a:t>
            </a:r>
            <a:endParaRPr lang="en-GB" sz="1100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5022" y="4275513"/>
            <a:ext cx="2304256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0" dirty="0">
                <a:solidFill>
                  <a:srgbClr val="0E4194"/>
                </a:solidFill>
                <a:latin typeface="Arial" charset="0"/>
              </a:rPr>
              <a:t>Infrastructures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2927" y="2750141"/>
            <a:ext cx="433100" cy="4331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957862" y="2636622"/>
            <a:ext cx="2592288" cy="215418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1650" y="2720533"/>
            <a:ext cx="19685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FFFF"/>
                </a:solidFill>
                <a:latin typeface="Arial" charset="0"/>
              </a:rPr>
              <a:t>Pillar 3</a:t>
            </a:r>
          </a:p>
          <a:p>
            <a:r>
              <a:rPr lang="en-GB" sz="1200" b="0" dirty="0">
                <a:solidFill>
                  <a:srgbClr val="FFFFFF"/>
                </a:solidFill>
                <a:latin typeface="Arial" charset="0"/>
              </a:rPr>
              <a:t>Open Innovation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066763" y="3399638"/>
            <a:ext cx="2352224" cy="1137079"/>
            <a:chOff x="6289361" y="3573016"/>
            <a:chExt cx="2352224" cy="1137079"/>
          </a:xfrm>
        </p:grpSpPr>
        <p:sp>
          <p:nvSpPr>
            <p:cNvPr id="32" name="TextBox 31"/>
            <p:cNvSpPr txBox="1"/>
            <p:nvPr/>
          </p:nvSpPr>
          <p:spPr>
            <a:xfrm>
              <a:off x="6289361" y="3573016"/>
              <a:ext cx="2352224" cy="26161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>
                  <a:solidFill>
                    <a:srgbClr val="0E4194"/>
                  </a:solidFill>
                  <a:latin typeface="Arial" charset="0"/>
                </a:rPr>
                <a:t>European Innovation Council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89361" y="3935747"/>
              <a:ext cx="2352224" cy="26161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 smtClean="0">
                  <a:solidFill>
                    <a:srgbClr val="0E4194"/>
                  </a:solidFill>
                  <a:latin typeface="Arial" charset="0"/>
                </a:rPr>
                <a:t>European innovation </a:t>
              </a:r>
              <a:r>
                <a:rPr lang="en-GB" sz="1100" b="0" dirty="0">
                  <a:solidFill>
                    <a:srgbClr val="0E4194"/>
                  </a:solidFill>
                  <a:latin typeface="Arial" charset="0"/>
                </a:rPr>
                <a:t>ecosystems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89361" y="4279208"/>
              <a:ext cx="2352224" cy="43088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0" dirty="0">
                  <a:solidFill>
                    <a:schemeClr val="accent6"/>
                  </a:solidFill>
                  <a:latin typeface="Arial" charset="0"/>
                </a:rPr>
                <a:t>European Institute of Innovation </a:t>
              </a:r>
              <a:r>
                <a:rPr lang="en-US" sz="1100" b="0" dirty="0" smtClean="0">
                  <a:solidFill>
                    <a:schemeClr val="accent6"/>
                  </a:solidFill>
                  <a:latin typeface="Arial" charset="0"/>
                </a:rPr>
                <a:t/>
              </a:r>
              <a:br>
                <a:rPr lang="en-US" sz="1100" b="0" dirty="0" smtClean="0">
                  <a:solidFill>
                    <a:schemeClr val="accent6"/>
                  </a:solidFill>
                  <a:latin typeface="Arial" charset="0"/>
                </a:rPr>
              </a:br>
              <a:r>
                <a:rPr lang="en-US" sz="1100" b="0" dirty="0" smtClean="0">
                  <a:solidFill>
                    <a:schemeClr val="accent6"/>
                  </a:solidFill>
                  <a:latin typeface="Arial" charset="0"/>
                </a:rPr>
                <a:t>and </a:t>
              </a:r>
              <a:r>
                <a:rPr lang="en-US" sz="1100" b="0" dirty="0">
                  <a:solidFill>
                    <a:schemeClr val="accent6"/>
                  </a:solidFill>
                  <a:latin typeface="Arial" charset="0"/>
                </a:rPr>
                <a:t>Technology</a:t>
              </a: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59742" y="2764158"/>
            <a:ext cx="441023" cy="44102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249300" y="2636621"/>
            <a:ext cx="2592288" cy="21541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66615" y="2666858"/>
            <a:ext cx="197497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FFFF"/>
                </a:solidFill>
                <a:latin typeface="Arial" charset="0"/>
              </a:rPr>
              <a:t>Pillar 2</a:t>
            </a:r>
            <a:endParaRPr lang="en-GB" sz="1400" dirty="0">
              <a:solidFill>
                <a:srgbClr val="FFFFFF"/>
              </a:solidFill>
              <a:latin typeface="Arial" charset="0"/>
            </a:endParaRPr>
          </a:p>
          <a:p>
            <a:r>
              <a:rPr lang="en-GB" sz="1200" b="0" dirty="0">
                <a:solidFill>
                  <a:srgbClr val="FFFFFF"/>
                </a:solidFill>
                <a:latin typeface="Arial" charset="0"/>
              </a:rPr>
              <a:t>Global Challenges and Industrial Competitiveness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71711" y="3402974"/>
            <a:ext cx="2354757" cy="90024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358775" indent="-171450">
              <a:buClr>
                <a:srgbClr val="0E4194"/>
              </a:buClr>
              <a:buFont typeface="Arial" panose="020B0604020202020204" pitchFamily="34" charset="0"/>
              <a:buChar char="•"/>
            </a:pPr>
            <a:r>
              <a:rPr lang="en-US" sz="1050" b="0" dirty="0">
                <a:solidFill>
                  <a:srgbClr val="0E4194"/>
                </a:solidFill>
                <a:latin typeface="Arial" charset="0"/>
              </a:rPr>
              <a:t>Health</a:t>
            </a:r>
          </a:p>
          <a:p>
            <a:pPr marL="358775" indent="-171450">
              <a:buClr>
                <a:srgbClr val="0E4194"/>
              </a:buClr>
              <a:buFont typeface="Arial" panose="020B0604020202020204" pitchFamily="34" charset="0"/>
              <a:buChar char="•"/>
            </a:pPr>
            <a:r>
              <a:rPr lang="en-US" sz="1050" b="0" dirty="0">
                <a:solidFill>
                  <a:srgbClr val="0E4194"/>
                </a:solidFill>
                <a:latin typeface="Arial" charset="0"/>
              </a:rPr>
              <a:t>Inclusive and Secure Society</a:t>
            </a:r>
          </a:p>
          <a:p>
            <a:pPr marL="358775" indent="-171450">
              <a:buClr>
                <a:srgbClr val="0E4194"/>
              </a:buClr>
              <a:buFont typeface="Arial" panose="020B0604020202020204" pitchFamily="34" charset="0"/>
              <a:buChar char="•"/>
            </a:pPr>
            <a:r>
              <a:rPr lang="en-US" sz="1050" b="0" dirty="0">
                <a:solidFill>
                  <a:srgbClr val="0E4194"/>
                </a:solidFill>
                <a:latin typeface="Arial" charset="0"/>
              </a:rPr>
              <a:t>Digital and Industry</a:t>
            </a:r>
          </a:p>
          <a:p>
            <a:pPr marL="358775" indent="-171450">
              <a:buClr>
                <a:srgbClr val="0E4194"/>
              </a:buClr>
              <a:buFont typeface="Arial" panose="020B0604020202020204" pitchFamily="34" charset="0"/>
              <a:buChar char="•"/>
            </a:pPr>
            <a:r>
              <a:rPr lang="en-US" sz="1050" b="0" dirty="0">
                <a:solidFill>
                  <a:srgbClr val="0E4194"/>
                </a:solidFill>
                <a:latin typeface="Arial" charset="0"/>
              </a:rPr>
              <a:t>Climate, Energy and Mobility</a:t>
            </a:r>
          </a:p>
          <a:p>
            <a:pPr marL="358775" indent="-171450">
              <a:buClr>
                <a:srgbClr val="0E4194"/>
              </a:buClr>
              <a:buFont typeface="Arial" panose="020B0604020202020204" pitchFamily="34" charset="0"/>
              <a:buChar char="•"/>
            </a:pPr>
            <a:r>
              <a:rPr lang="en-US" sz="1050" b="0" dirty="0">
                <a:solidFill>
                  <a:srgbClr val="0E4194"/>
                </a:solidFill>
                <a:latin typeface="Arial" charset="0"/>
              </a:rPr>
              <a:t>Food and natural resources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80292" y="4360928"/>
            <a:ext cx="2346176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0" dirty="0" smtClean="0">
                <a:solidFill>
                  <a:srgbClr val="0E4194"/>
                </a:solidFill>
                <a:latin typeface="Arial" charset="0"/>
              </a:rPr>
              <a:t>Joint </a:t>
            </a:r>
            <a:r>
              <a:rPr lang="en-GB" sz="1100" b="0" dirty="0">
                <a:solidFill>
                  <a:srgbClr val="0E4194"/>
                </a:solidFill>
                <a:latin typeface="Arial" charset="0"/>
              </a:rPr>
              <a:t>Research Centre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066329" y="3725883"/>
            <a:ext cx="8895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rgbClr val="0E4194"/>
                </a:solidFill>
                <a:latin typeface="Arial" charset="0"/>
              </a:rPr>
              <a:t>Clusters</a:t>
            </a:r>
          </a:p>
        </p:txBody>
      </p:sp>
      <p:pic>
        <p:nvPicPr>
          <p:cNvPr id="27" name="Picture 4" descr="C:\Users\ravetju\AppData\Local\Temp\1\earth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595" y="2764158"/>
            <a:ext cx="442902" cy="44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Isosceles Triangle 47"/>
          <p:cNvSpPr/>
          <p:nvPr/>
        </p:nvSpPr>
        <p:spPr>
          <a:xfrm rot="10800000">
            <a:off x="576126" y="2004548"/>
            <a:ext cx="8064897" cy="476933"/>
          </a:xfrm>
          <a:prstGeom prst="triangle">
            <a:avLst>
              <a:gd name="adj" fmla="val 83715"/>
            </a:avLst>
          </a:prstGeom>
          <a:solidFill>
            <a:srgbClr val="7C1B71">
              <a:alpha val="6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0" hangingPunct="0"/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49" name="Isosceles Triangle 48"/>
          <p:cNvSpPr/>
          <p:nvPr/>
        </p:nvSpPr>
        <p:spPr>
          <a:xfrm rot="10800000">
            <a:off x="576128" y="2004547"/>
            <a:ext cx="8064896" cy="475866"/>
          </a:xfrm>
          <a:prstGeom prst="triangle">
            <a:avLst>
              <a:gd name="adj" fmla="val 50840"/>
            </a:avLst>
          </a:prstGeom>
          <a:solidFill>
            <a:srgbClr val="133176">
              <a:alpha val="6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0" hangingPunct="0"/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50" name="Isosceles Triangle 49"/>
          <p:cNvSpPr/>
          <p:nvPr/>
        </p:nvSpPr>
        <p:spPr>
          <a:xfrm rot="10800000">
            <a:off x="576128" y="2004548"/>
            <a:ext cx="7970003" cy="480703"/>
          </a:xfrm>
          <a:prstGeom prst="triangle">
            <a:avLst>
              <a:gd name="adj" fmla="val 16085"/>
            </a:avLst>
          </a:prstGeom>
          <a:solidFill>
            <a:srgbClr val="FFC000">
              <a:alpha val="6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0" hangingPunct="0"/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6021288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kern="0" dirty="0">
                <a:solidFill>
                  <a:srgbClr val="878685">
                    <a:lumMod val="50000"/>
                  </a:srgbClr>
                </a:solidFill>
                <a:latin typeface="Arial"/>
              </a:rPr>
              <a:t>A </a:t>
            </a:r>
            <a:r>
              <a:rPr lang="en-GB" sz="1600" kern="0" dirty="0">
                <a:solidFill>
                  <a:srgbClr val="878685">
                    <a:lumMod val="50000"/>
                  </a:srgbClr>
                </a:solidFill>
                <a:latin typeface="Arial"/>
              </a:rPr>
              <a:t>EUR</a:t>
            </a:r>
            <a:r>
              <a:rPr lang="en-GB" sz="1600" kern="0" dirty="0">
                <a:solidFill>
                  <a:srgbClr val="404A52"/>
                </a:solidFill>
                <a:latin typeface="Arial"/>
              </a:rPr>
              <a:t> 100 billion </a:t>
            </a:r>
            <a:r>
              <a:rPr lang="en-GB" sz="1600" b="0" kern="0" dirty="0">
                <a:solidFill>
                  <a:srgbClr val="878685">
                    <a:lumMod val="50000"/>
                  </a:srgbClr>
                </a:solidFill>
                <a:latin typeface="Arial"/>
              </a:rPr>
              <a:t>package investing in research and innovation for seven years (2021-2027), including </a:t>
            </a:r>
            <a:r>
              <a:rPr lang="en-GB" sz="1600" b="0" kern="0" dirty="0" err="1">
                <a:solidFill>
                  <a:srgbClr val="878685">
                    <a:lumMod val="50000"/>
                  </a:srgbClr>
                </a:solidFill>
                <a:latin typeface="Arial"/>
              </a:rPr>
              <a:t>Euratom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0441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 animBg="1"/>
      <p:bldP spid="44" grpId="0"/>
      <p:bldP spid="35" grpId="0" animBg="1"/>
      <p:bldP spid="36" grpId="0"/>
      <p:bldP spid="37" grpId="0" animBg="1"/>
      <p:bldP spid="38" grpId="0" animBg="1"/>
      <p:bldP spid="39" grpId="0" animBg="1"/>
      <p:bldP spid="28" grpId="0" animBg="1"/>
      <p:bldP spid="29" grpId="0"/>
      <p:bldP spid="22" grpId="0" animBg="1"/>
      <p:bldP spid="23" grpId="0"/>
      <p:bldP spid="24" grpId="0" animBg="1"/>
      <p:bldP spid="25" grpId="0" animBg="1"/>
      <p:bldP spid="26" grpId="0"/>
      <p:bldP spid="48" grpId="0" animBg="1"/>
      <p:bldP spid="49" grpId="0" animBg="1"/>
      <p:bldP spid="5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9552" y="548679"/>
            <a:ext cx="8147248" cy="720081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chemeClr val="tx1"/>
              </a:buClr>
            </a:pPr>
            <a:r>
              <a:rPr lang="en-GB" dirty="0" smtClean="0">
                <a:solidFill>
                  <a:srgbClr val="FFD6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MSCA in Horizon Europe </a:t>
            </a:r>
            <a:endParaRPr lang="en-GB" dirty="0">
              <a:solidFill>
                <a:srgbClr val="FFD6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12894" y="1700808"/>
            <a:ext cx="8208912" cy="392182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ts val="1200"/>
              </a:spcAft>
              <a:buClr>
                <a:srgbClr val="FBC400"/>
              </a:buClr>
            </a:pPr>
            <a:endParaRPr lang="en-US" sz="2000" b="0" i="0" kern="0" smtClean="0">
              <a:solidFill>
                <a:srgbClr val="878685">
                  <a:lumMod val="50000"/>
                </a:srgbClr>
              </a:solidFill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C400"/>
              </a:buClr>
            </a:pPr>
            <a:endParaRPr lang="en-US" sz="2000" b="0" i="0" kern="0" smtClean="0">
              <a:solidFill>
                <a:srgbClr val="878685">
                  <a:lumMod val="50000"/>
                </a:srgbClr>
              </a:solidFill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C400"/>
              </a:buClr>
            </a:pPr>
            <a:endParaRPr lang="en-US" sz="2000" b="0" i="0" kern="0" dirty="0" smtClean="0">
              <a:solidFill>
                <a:srgbClr val="878685">
                  <a:lumMod val="50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2894" y="1700808"/>
            <a:ext cx="8208912" cy="482453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ts val="1200"/>
              </a:spcAft>
              <a:buClrTx/>
            </a:pPr>
            <a:endParaRPr lang="en-US" sz="2000" b="0" i="0" kern="0" smtClean="0">
              <a:solidFill>
                <a:srgbClr val="878685">
                  <a:lumMod val="50000"/>
                </a:srgbClr>
              </a:solidFill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C400"/>
              </a:buClr>
            </a:pPr>
            <a:endParaRPr lang="en-US" sz="2000" b="0" i="0" kern="0" smtClean="0">
              <a:solidFill>
                <a:srgbClr val="878685">
                  <a:lumMod val="50000"/>
                </a:srgbClr>
              </a:solidFill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C400"/>
              </a:buClr>
            </a:pPr>
            <a:endParaRPr lang="en-US" sz="2000" b="0" i="0" kern="0" dirty="0" smtClean="0">
              <a:solidFill>
                <a:srgbClr val="878685">
                  <a:lumMod val="50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1412776"/>
            <a:ext cx="8424936" cy="460851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  <a:buClrTx/>
            </a:pPr>
            <a:r>
              <a:rPr lang="en-GB" sz="1800" b="0" i="0" dirty="0" smtClean="0">
                <a:solidFill>
                  <a:srgbClr val="0F5494"/>
                </a:solidFill>
              </a:rPr>
              <a:t>Investing </a:t>
            </a:r>
            <a:r>
              <a:rPr lang="en-GB" sz="1800" b="0" i="0" dirty="0">
                <a:solidFill>
                  <a:srgbClr val="0F5494"/>
                </a:solidFill>
              </a:rPr>
              <a:t>in </a:t>
            </a:r>
            <a:r>
              <a:rPr lang="en-GB" sz="1800" i="0" dirty="0">
                <a:solidFill>
                  <a:srgbClr val="0F5494"/>
                </a:solidFill>
              </a:rPr>
              <a:t>the people behind R&amp;I</a:t>
            </a:r>
            <a:r>
              <a:rPr lang="en-GB" sz="1800" b="0" i="0" dirty="0">
                <a:solidFill>
                  <a:srgbClr val="0F5494"/>
                </a:solidFill>
              </a:rPr>
              <a:t>, delivering talents and improving careers</a:t>
            </a:r>
          </a:p>
          <a:p>
            <a:pPr>
              <a:spcAft>
                <a:spcPts val="600"/>
              </a:spcAft>
              <a:buClrTx/>
            </a:pPr>
            <a:r>
              <a:rPr lang="en-GB" sz="1800" b="0" i="0" dirty="0" smtClean="0">
                <a:solidFill>
                  <a:srgbClr val="0F5494"/>
                </a:solidFill>
              </a:rPr>
              <a:t>Overall</a:t>
            </a:r>
            <a:r>
              <a:rPr lang="en-GB" sz="1800" b="0" i="0" dirty="0">
                <a:solidFill>
                  <a:srgbClr val="0F5494"/>
                </a:solidFill>
              </a:rPr>
              <a:t>: </a:t>
            </a:r>
            <a:r>
              <a:rPr lang="en-GB" sz="1800" i="0" dirty="0" smtClean="0">
                <a:solidFill>
                  <a:srgbClr val="0F5494"/>
                </a:solidFill>
              </a:rPr>
              <a:t>continuation</a:t>
            </a:r>
          </a:p>
          <a:p>
            <a:pPr>
              <a:spcAft>
                <a:spcPts val="600"/>
              </a:spcAft>
              <a:buClrTx/>
            </a:pPr>
            <a:r>
              <a:rPr lang="en-GB" sz="1800" b="0" i="0" dirty="0">
                <a:solidFill>
                  <a:srgbClr val="0F5494"/>
                </a:solidFill>
              </a:rPr>
              <a:t>Bottom-up, competition-based research programme</a:t>
            </a:r>
          </a:p>
          <a:p>
            <a:pPr>
              <a:spcAft>
                <a:spcPts val="600"/>
              </a:spcAft>
              <a:buClrTx/>
            </a:pPr>
            <a:r>
              <a:rPr lang="fr-BE" sz="1800" b="0" i="0" dirty="0" err="1" smtClean="0">
                <a:solidFill>
                  <a:srgbClr val="0F5494"/>
                </a:solidFill>
              </a:rPr>
              <a:t>Creating</a:t>
            </a:r>
            <a:r>
              <a:rPr lang="fr-BE" sz="1800" b="0" i="0" dirty="0" smtClean="0">
                <a:solidFill>
                  <a:srgbClr val="0F5494"/>
                </a:solidFill>
              </a:rPr>
              <a:t> impact on </a:t>
            </a:r>
            <a:r>
              <a:rPr lang="fr-BE" sz="1800" b="0" i="0" dirty="0" err="1" smtClean="0">
                <a:solidFill>
                  <a:srgbClr val="0F5494"/>
                </a:solidFill>
              </a:rPr>
              <a:t>researchers</a:t>
            </a:r>
            <a:r>
              <a:rPr lang="fr-BE" sz="1800" b="0" i="0" dirty="0" smtClean="0">
                <a:solidFill>
                  <a:srgbClr val="0F5494"/>
                </a:solidFill>
              </a:rPr>
              <a:t>, institutions, structures</a:t>
            </a:r>
            <a:endParaRPr lang="en-GB" sz="1800" b="0" i="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  <a:buClrTx/>
            </a:pPr>
            <a:endParaRPr lang="en-GB" sz="1800" b="0" i="0" dirty="0" smtClean="0">
              <a:solidFill>
                <a:srgbClr val="0F5494"/>
              </a:solidFill>
            </a:endParaRPr>
          </a:p>
          <a:p>
            <a:pPr>
              <a:spcAft>
                <a:spcPts val="1200"/>
              </a:spcAft>
              <a:buClrTx/>
            </a:pPr>
            <a:r>
              <a:rPr lang="en-GB" sz="1800" b="0" i="0" dirty="0" smtClean="0">
                <a:solidFill>
                  <a:srgbClr val="0F5494"/>
                </a:solidFill>
              </a:rPr>
              <a:t>5 broad lines of </a:t>
            </a:r>
            <a:r>
              <a:rPr lang="en-GB" sz="1800" b="0" i="0" dirty="0">
                <a:solidFill>
                  <a:srgbClr val="0F5494"/>
                </a:solidFill>
              </a:rPr>
              <a:t>activity: </a:t>
            </a:r>
            <a:endParaRPr lang="en-GB" sz="1800" b="0" i="0" dirty="0" smtClean="0">
              <a:solidFill>
                <a:srgbClr val="0F5494"/>
              </a:solidFill>
            </a:endParaRPr>
          </a:p>
          <a:p>
            <a:pPr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1" dirty="0" smtClean="0">
                <a:solidFill>
                  <a:srgbClr val="0F5494"/>
                </a:solidFill>
              </a:rPr>
              <a:t>mobility </a:t>
            </a:r>
            <a:r>
              <a:rPr lang="en-GB" sz="1800" b="0" i="1" dirty="0">
                <a:solidFill>
                  <a:srgbClr val="0F5494"/>
                </a:solidFill>
              </a:rPr>
              <a:t>of </a:t>
            </a:r>
            <a:r>
              <a:rPr lang="en-GB" sz="1800" b="0" i="1" dirty="0" smtClean="0">
                <a:solidFill>
                  <a:srgbClr val="0F5494"/>
                </a:solidFill>
              </a:rPr>
              <a:t>researchers</a:t>
            </a:r>
          </a:p>
          <a:p>
            <a:pPr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1" dirty="0" smtClean="0">
                <a:solidFill>
                  <a:srgbClr val="0F5494"/>
                </a:solidFill>
              </a:rPr>
              <a:t>training </a:t>
            </a:r>
            <a:r>
              <a:rPr lang="en-GB" sz="1800" b="0" i="1" dirty="0">
                <a:solidFill>
                  <a:srgbClr val="0F5494"/>
                </a:solidFill>
              </a:rPr>
              <a:t>of </a:t>
            </a:r>
            <a:r>
              <a:rPr lang="en-GB" sz="1800" b="0" i="1" dirty="0" smtClean="0">
                <a:solidFill>
                  <a:srgbClr val="0F5494"/>
                </a:solidFill>
              </a:rPr>
              <a:t>researchers</a:t>
            </a:r>
          </a:p>
          <a:p>
            <a:pPr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1" dirty="0" smtClean="0">
                <a:solidFill>
                  <a:srgbClr val="0F5494"/>
                </a:solidFill>
              </a:rPr>
              <a:t>strengthening </a:t>
            </a:r>
            <a:r>
              <a:rPr lang="en-GB" sz="1800" b="0" i="1" dirty="0">
                <a:solidFill>
                  <a:srgbClr val="0F5494"/>
                </a:solidFill>
              </a:rPr>
              <a:t>human capital across the </a:t>
            </a:r>
            <a:r>
              <a:rPr lang="en-GB" sz="1800" b="0" i="1" dirty="0" smtClean="0">
                <a:solidFill>
                  <a:srgbClr val="0F5494"/>
                </a:solidFill>
              </a:rPr>
              <a:t>ERA </a:t>
            </a:r>
          </a:p>
          <a:p>
            <a:pPr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1" dirty="0" smtClean="0">
                <a:solidFill>
                  <a:srgbClr val="0F5494"/>
                </a:solidFill>
              </a:rPr>
              <a:t>facilitating synergies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i="1" dirty="0" smtClean="0">
                <a:solidFill>
                  <a:srgbClr val="0F5494"/>
                </a:solidFill>
              </a:rPr>
              <a:t>promoting public outreach</a:t>
            </a:r>
          </a:p>
          <a:p>
            <a:pPr>
              <a:spcAft>
                <a:spcPts val="1200"/>
              </a:spcAft>
              <a:buClrTx/>
            </a:pPr>
            <a:endParaRPr lang="fr-BE" sz="800" b="0" i="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  <a:buClrTx/>
            </a:pPr>
            <a:endParaRPr lang="en-GB" sz="1600" b="0" i="0" dirty="0">
              <a:solidFill>
                <a:srgbClr val="0F5494"/>
              </a:solidFill>
            </a:endParaRPr>
          </a:p>
          <a:p>
            <a:pPr lvl="1">
              <a:spcAft>
                <a:spcPts val="600"/>
              </a:spcAft>
              <a:buClrTx/>
            </a:pPr>
            <a:endParaRPr lang="en-GB" sz="1600" b="0" dirty="0" smtClean="0">
              <a:solidFill>
                <a:srgbClr val="0F5494"/>
              </a:solidFill>
            </a:endParaRPr>
          </a:p>
          <a:p>
            <a:pPr lvl="1">
              <a:spcAft>
                <a:spcPts val="1200"/>
              </a:spcAft>
              <a:buClrTx/>
            </a:pPr>
            <a:endParaRPr lang="en-GB" sz="1800" b="0" dirty="0">
              <a:solidFill>
                <a:srgbClr val="0F5494"/>
              </a:solidFill>
            </a:endParaRPr>
          </a:p>
          <a:p>
            <a:pPr>
              <a:spcAft>
                <a:spcPts val="1200"/>
              </a:spcAft>
              <a:buClrTx/>
            </a:pPr>
            <a:endParaRPr lang="en-GB" sz="1800" b="0" i="0" dirty="0" smtClean="0">
              <a:solidFill>
                <a:srgbClr val="0F5494"/>
              </a:solidFill>
            </a:endParaRPr>
          </a:p>
          <a:p>
            <a:pPr marL="0" indent="0">
              <a:spcAft>
                <a:spcPts val="1200"/>
              </a:spcAft>
              <a:buClrTx/>
              <a:buFontTx/>
              <a:buNone/>
            </a:pPr>
            <a:endParaRPr lang="en-US" sz="1800" b="0" i="0" kern="0" dirty="0" smtClean="0">
              <a:solidFill>
                <a:srgbClr val="0F5494"/>
              </a:solidFill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C400"/>
              </a:buClr>
            </a:pPr>
            <a:endParaRPr lang="en-US" sz="2000" b="0" i="0" kern="0" dirty="0" smtClean="0">
              <a:solidFill>
                <a:srgbClr val="878685">
                  <a:lumMod val="50000"/>
                </a:srgbClr>
              </a:solidFill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592" y="3501009"/>
            <a:ext cx="1913816" cy="216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04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086288" y="927877"/>
            <a:ext cx="6949864" cy="1593850"/>
            <a:chOff x="721609" y="1534447"/>
            <a:chExt cx="6950477" cy="1594490"/>
          </a:xfrm>
        </p:grpSpPr>
        <p:pic>
          <p:nvPicPr>
            <p:cNvPr id="8" name="Picture 4" descr="U:\C3\Communication - Events\IMAGES\people\ottavio_quirico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1534447"/>
              <a:ext cx="1173864" cy="1279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 descr="U:\C3\Communication - Events\IMAGES\people\vanessa_sancho_shimizu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1693676"/>
              <a:ext cx="923743" cy="1279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" descr="U:\C3\Communication - Events\IMAGES\people\xu_dong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609" y="1557460"/>
              <a:ext cx="918059" cy="1279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8" descr="U:\C3\Communication - Events\IMAGES\people\armando_arias_estaban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560188"/>
              <a:ext cx="946481" cy="142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2" descr="U:\C3\Communication - Events\IMAGES\people\jonathan_duplissy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1637779"/>
              <a:ext cx="1847486" cy="1230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9" descr="U:\C3\Communication - Events\IMAGES\people\daniela_cota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8401" y="1729986"/>
              <a:ext cx="1026065" cy="1279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0" descr="U:\C3\Communication - Events\IMAGES\people\fernanda_bajanca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589" y="1707794"/>
              <a:ext cx="1057331" cy="142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1" descr="U:\C3\Communication - Events\IMAGES\people\john_greenwood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1542563"/>
              <a:ext cx="1011854" cy="142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Rectangle 3"/>
          <p:cNvSpPr txBox="1">
            <a:spLocks/>
          </p:cNvSpPr>
          <p:nvPr/>
        </p:nvSpPr>
        <p:spPr bwMode="auto">
          <a:xfrm>
            <a:off x="395535" y="2996951"/>
            <a:ext cx="835240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F5494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endParaRPr lang="en-GB" altLang="en-US" sz="1600" b="1" dirty="0" smtClean="0">
              <a:solidFill>
                <a:srgbClr val="008000"/>
              </a:solidFill>
              <a:latin typeface="Arial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de-AT" altLang="en-US" sz="1600" b="1" dirty="0" err="1" smtClean="0">
                <a:solidFill>
                  <a:srgbClr val="008000"/>
                </a:solidFill>
                <a:latin typeface="Arial" charset="0"/>
              </a:rPr>
              <a:t>Questions</a:t>
            </a:r>
            <a:r>
              <a:rPr lang="de-AT" altLang="en-US" sz="1600" b="1" dirty="0" smtClean="0">
                <a:solidFill>
                  <a:srgbClr val="008000"/>
                </a:solidFill>
                <a:latin typeface="Arial" charset="0"/>
              </a:rPr>
              <a:t>? Comments? </a:t>
            </a:r>
            <a:r>
              <a:rPr lang="de-AT" altLang="en-US" sz="1600" b="1" dirty="0" err="1" smtClean="0">
                <a:solidFill>
                  <a:srgbClr val="008000"/>
                </a:solidFill>
                <a:latin typeface="Arial" charset="0"/>
              </a:rPr>
              <a:t>Suggestions</a:t>
            </a:r>
            <a:r>
              <a:rPr lang="de-AT" altLang="en-US" sz="1600" b="1" dirty="0" smtClean="0">
                <a:solidFill>
                  <a:srgbClr val="008000"/>
                </a:solidFill>
                <a:latin typeface="Arial" charset="0"/>
              </a:rPr>
              <a:t>? </a:t>
            </a:r>
            <a:r>
              <a:rPr lang="de-AT" altLang="en-US" sz="1600" b="1" dirty="0" err="1" smtClean="0">
                <a:solidFill>
                  <a:srgbClr val="008000"/>
                </a:solidFill>
                <a:latin typeface="Arial" charset="0"/>
              </a:rPr>
              <a:t>Ideas</a:t>
            </a:r>
            <a:r>
              <a:rPr lang="de-AT" altLang="en-US" sz="1600" b="1" dirty="0" smtClean="0">
                <a:solidFill>
                  <a:srgbClr val="008000"/>
                </a:solidFill>
                <a:latin typeface="Arial" charset="0"/>
              </a:rPr>
              <a:t>?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de-AT" altLang="en-US" sz="1600" b="1" dirty="0">
              <a:solidFill>
                <a:srgbClr val="008000"/>
              </a:solidFill>
              <a:latin typeface="Arial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de-AT" altLang="en-US" sz="1600" b="1" dirty="0" smtClean="0">
                <a:solidFill>
                  <a:srgbClr val="008000"/>
                </a:solidFill>
                <a:latin typeface="Arial" charset="0"/>
                <a:hlinkClick r:id="rId11"/>
              </a:rPr>
              <a:t>Martin.muehleck@ec.europa.eu</a:t>
            </a:r>
            <a:r>
              <a:rPr lang="de-AT" altLang="en-US" sz="1600" b="1" dirty="0" smtClean="0">
                <a:solidFill>
                  <a:srgbClr val="008000"/>
                </a:solidFill>
                <a:latin typeface="Arial" charset="0"/>
              </a:rPr>
              <a:t> 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en-GB" altLang="en-US" sz="1600" b="1" dirty="0">
              <a:solidFill>
                <a:srgbClr val="008000"/>
              </a:solidFill>
              <a:latin typeface="Arial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en-GB" altLang="en-US" sz="1600" b="1" dirty="0" smtClean="0">
              <a:solidFill>
                <a:srgbClr val="008000"/>
              </a:solidFill>
              <a:latin typeface="Arial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GB" altLang="en-US" sz="1600" b="1" dirty="0" smtClean="0">
                <a:solidFill>
                  <a:srgbClr val="008000"/>
                </a:solidFill>
                <a:latin typeface="Arial" charset="0"/>
              </a:rPr>
              <a:t>Marie </a:t>
            </a:r>
            <a:r>
              <a:rPr lang="en-GB" altLang="en-US" sz="1600" b="1" dirty="0" err="1" smtClean="0">
                <a:solidFill>
                  <a:srgbClr val="008000"/>
                </a:solidFill>
                <a:latin typeface="Arial" charset="0"/>
              </a:rPr>
              <a:t>Skłodowska</a:t>
            </a:r>
            <a:r>
              <a:rPr lang="en-GB" altLang="en-US" sz="1600" b="1" dirty="0" smtClean="0">
                <a:solidFill>
                  <a:srgbClr val="008000"/>
                </a:solidFill>
                <a:latin typeface="Arial" charset="0"/>
              </a:rPr>
              <a:t>-Curie Website</a:t>
            </a:r>
            <a:endParaRPr lang="en-GB" altLang="en-US" sz="1600" b="1" dirty="0">
              <a:solidFill>
                <a:srgbClr val="008000"/>
              </a:solidFill>
              <a:latin typeface="Arial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altLang="en-US" sz="1600" b="1" u="sng" dirty="0">
                <a:latin typeface="Arial" charset="0"/>
                <a:hlinkClick r:id="rId12"/>
              </a:rPr>
              <a:t>http://</a:t>
            </a:r>
            <a:r>
              <a:rPr lang="en-US" altLang="en-US" sz="1600" b="1" u="sng" dirty="0" smtClean="0">
                <a:latin typeface="Arial" charset="0"/>
                <a:hlinkClick r:id="rId12"/>
              </a:rPr>
              <a:t>ec.europa.eu/msca</a:t>
            </a:r>
            <a:r>
              <a:rPr lang="en-US" altLang="en-US" sz="1600" b="1" u="sng" dirty="0" smtClean="0">
                <a:latin typeface="Arial" charset="0"/>
              </a:rPr>
              <a:t> </a:t>
            </a:r>
            <a:endParaRPr lang="en-US" altLang="en-US" sz="1600" b="1" u="sng" dirty="0">
              <a:latin typeface="Arial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en-US" altLang="en-US" sz="1600" b="1" u="sng" dirty="0"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en-US" sz="1600" b="1" u="sng" dirty="0"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fr-BE" altLang="en-US" sz="2000" b="1" u="sng" dirty="0"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fr-BE" altLang="en-US" sz="2000" dirty="0">
                <a:latin typeface="Arial" charset="0"/>
              </a:rPr>
              <a:t>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fr-BE" altLang="en-US" sz="1800" dirty="0"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fr-BE" altLang="en-US" sz="1600" dirty="0"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fr-BE" altLang="en-US" sz="2000" b="1" u="sng" dirty="0"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en-US" sz="2000" b="1" u="sng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93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supports the </a:t>
            </a:r>
            <a:r>
              <a:rPr lang="en-US" b="1" dirty="0" err="1"/>
              <a:t>modernisation</a:t>
            </a:r>
            <a:r>
              <a:rPr lang="en-US" b="1" dirty="0"/>
              <a:t> of education and training systems </a:t>
            </a:r>
            <a:r>
              <a:rPr lang="en-US" dirty="0"/>
              <a:t>to make sure these meet the needs of a changing </a:t>
            </a:r>
            <a:r>
              <a:rPr lang="en-US" dirty="0" err="1"/>
              <a:t>labour</a:t>
            </a:r>
            <a:r>
              <a:rPr lang="en-US" dirty="0"/>
              <a:t> market. This is important as the proportion of jobs requiring high skills grows, and the demand for </a:t>
            </a:r>
            <a:r>
              <a:rPr lang="en-US" b="1" dirty="0"/>
              <a:t>innovation and entrepreneurship</a:t>
            </a:r>
            <a:r>
              <a:rPr lang="en-US" dirty="0"/>
              <a:t> </a:t>
            </a:r>
            <a:r>
              <a:rPr lang="en-US" dirty="0" smtClean="0"/>
              <a:t>increases.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Bologna Process…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4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contribution of higher education to jobs and growth, and its international attractiveness, can be enhanced through </a:t>
            </a:r>
            <a:r>
              <a:rPr lang="en-US" b="1" dirty="0"/>
              <a:t>close, effective links between education, research, and innovation </a:t>
            </a:r>
            <a:r>
              <a:rPr lang="en-US" dirty="0"/>
              <a:t>– the three sides of the ‘knowledge triangle’.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triangle…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60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457200" y="3221692"/>
            <a:ext cx="8229600" cy="207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Different presentation and communication </a:t>
            </a:r>
          </a:p>
          <a:p>
            <a:r>
              <a:rPr lang="en-US" dirty="0" smtClean="0"/>
              <a:t>Cooperation between instruments for policy making and networking</a:t>
            </a:r>
            <a:endParaRPr lang="en-US" dirty="0"/>
          </a:p>
        </p:txBody>
      </p:sp>
      <p:sp>
        <p:nvSpPr>
          <p:cNvPr id="8" name="Title 4"/>
          <p:cNvSpPr txBox="1">
            <a:spLocks/>
          </p:cNvSpPr>
          <p:nvPr/>
        </p:nvSpPr>
        <p:spPr bwMode="auto">
          <a:xfrm>
            <a:off x="457200" y="726064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 Bold" pitchFamily="34" charset="0"/>
              </a:defRPr>
            </a:lvl9pPr>
          </a:lstStyle>
          <a:p>
            <a:r>
              <a:rPr lang="en-US" smtClean="0"/>
              <a:t>Policy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146" y="1181790"/>
            <a:ext cx="3034854" cy="203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37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Programme level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1187624" y="2962973"/>
            <a:ext cx="3888432" cy="1922505"/>
          </a:xfrm>
          <a:prstGeom prst="ellipse">
            <a:avLst/>
          </a:prstGeom>
          <a:noFill/>
          <a:ln w="76200">
            <a:solidFill>
              <a:srgbClr val="99C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/>
          </a:p>
        </p:txBody>
      </p:sp>
      <p:sp>
        <p:nvSpPr>
          <p:cNvPr id="20" name="Oval 19"/>
          <p:cNvSpPr/>
          <p:nvPr/>
        </p:nvSpPr>
        <p:spPr>
          <a:xfrm>
            <a:off x="3553334" y="2962972"/>
            <a:ext cx="3718967" cy="1888232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/>
          </a:p>
        </p:txBody>
      </p:sp>
      <p:sp>
        <p:nvSpPr>
          <p:cNvPr id="21" name="Oval 20"/>
          <p:cNvSpPr/>
          <p:nvPr/>
        </p:nvSpPr>
        <p:spPr>
          <a:xfrm>
            <a:off x="2534816" y="2178408"/>
            <a:ext cx="3312369" cy="1864372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/>
          </a:p>
        </p:txBody>
      </p:sp>
      <p:sp>
        <p:nvSpPr>
          <p:cNvPr id="22" name="TextBox 21"/>
          <p:cNvSpPr txBox="1"/>
          <p:nvPr/>
        </p:nvSpPr>
        <p:spPr>
          <a:xfrm>
            <a:off x="457201" y="5076109"/>
            <a:ext cx="5834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dirty="0"/>
              <a:t>Objective at </a:t>
            </a:r>
            <a:r>
              <a:rPr lang="fr-BE" sz="1800" dirty="0" err="1"/>
              <a:t>level</a:t>
            </a:r>
            <a:r>
              <a:rPr lang="fr-BE" sz="1800" dirty="0"/>
              <a:t> of </a:t>
            </a:r>
            <a:r>
              <a:rPr lang="fr-BE" sz="1800" dirty="0" err="1"/>
              <a:t>implementation</a:t>
            </a:r>
            <a:r>
              <a:rPr lang="fr-BE" sz="1800" dirty="0"/>
              <a:t> by HEI: </a:t>
            </a:r>
            <a:r>
              <a:rPr lang="fr-BE" sz="1800" dirty="0" err="1"/>
              <a:t>enlargement</a:t>
            </a:r>
            <a:r>
              <a:rPr lang="fr-BE" sz="1800" dirty="0"/>
              <a:t> of the E&amp;R&amp;I intersection</a:t>
            </a:r>
            <a:endParaRPr lang="en-GB" sz="1800" dirty="0" err="1"/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1849743" y="3615805"/>
            <a:ext cx="2461394" cy="1432820"/>
          </a:xfrm>
          <a:prstGeom prst="straightConnector1">
            <a:avLst/>
          </a:prstGeom>
          <a:noFill/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524144" y="21519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dirty="0">
                <a:solidFill>
                  <a:srgbClr val="FFC000"/>
                </a:solidFill>
              </a:rPr>
              <a:t>INNOVATION</a:t>
            </a:r>
            <a:endParaRPr lang="en-GB" sz="1800" dirty="0" err="1">
              <a:solidFill>
                <a:srgbClr val="FFC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64289" y="4419602"/>
            <a:ext cx="172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dirty="0">
                <a:solidFill>
                  <a:srgbClr val="92D050"/>
                </a:solidFill>
              </a:rPr>
              <a:t>RESEARCH</a:t>
            </a:r>
            <a:endParaRPr lang="en-GB" sz="1800" dirty="0" err="1">
              <a:solidFill>
                <a:srgbClr val="92D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6886" y="2839590"/>
            <a:ext cx="164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dirty="0">
                <a:solidFill>
                  <a:srgbClr val="99CCFF"/>
                </a:solidFill>
              </a:rPr>
              <a:t>EDUCATION</a:t>
            </a:r>
            <a:endParaRPr lang="en-GB" sz="1800" dirty="0" err="1">
              <a:solidFill>
                <a:srgbClr val="99CC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481340">
            <a:off x="3840887" y="2680354"/>
            <a:ext cx="2544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i="1" dirty="0">
                <a:solidFill>
                  <a:srgbClr val="FFC000"/>
                </a:solidFill>
              </a:rPr>
              <a:t>HORIZON </a:t>
            </a:r>
            <a:r>
              <a:rPr lang="fr-BE" i="1" dirty="0">
                <a:solidFill>
                  <a:srgbClr val="92D050"/>
                </a:solidFill>
              </a:rPr>
              <a:t>EUROPE</a:t>
            </a:r>
            <a:endParaRPr lang="en-GB" i="1" dirty="0" err="1">
              <a:solidFill>
                <a:srgbClr val="92D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9461527">
            <a:off x="1413348" y="3832161"/>
            <a:ext cx="1587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i="1" dirty="0">
                <a:solidFill>
                  <a:srgbClr val="99CCFF"/>
                </a:solidFill>
              </a:rPr>
              <a:t>ERASMUS</a:t>
            </a:r>
            <a:endParaRPr lang="en-GB" i="1" dirty="0" err="1">
              <a:solidFill>
                <a:srgbClr val="99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0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09317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 descr="C:\Users\dunneca\AppData\Local\Microsoft\Windows\Temporary Internet Files\Content.Outlook\MQ8TF2FJ\2018_MFF-01-SOCIAL MED-infographics_ESC_CE-0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463" y="2992761"/>
            <a:ext cx="6849073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17848" y="1445630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b="1" kern="0" dirty="0">
                <a:solidFill>
                  <a:srgbClr val="002060"/>
                </a:solidFill>
                <a:latin typeface="+mn-lt"/>
                <a:cs typeface="+mn-cs"/>
              </a:rPr>
              <a:t>Erasmus  </a:t>
            </a:r>
          </a:p>
          <a:p>
            <a:pPr algn="ctr"/>
            <a:r>
              <a:rPr lang="fr-BE" sz="2800" b="1" kern="0" dirty="0">
                <a:solidFill>
                  <a:srgbClr val="002060"/>
                </a:solidFill>
                <a:latin typeface="+mn-lt"/>
                <a:cs typeface="+mn-cs"/>
              </a:rPr>
              <a:t>The next EU Programme for Education, Training, Youth and Sport - 2021-2027</a:t>
            </a:r>
            <a:endParaRPr lang="en-GB" sz="2800" b="1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8639874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 dirty="0"/>
              <a:t>Instruments – European Universities</a:t>
            </a:r>
          </a:p>
        </p:txBody>
      </p:sp>
      <p:sp>
        <p:nvSpPr>
          <p:cNvPr id="15" name="Content Placeholder 1"/>
          <p:cNvSpPr>
            <a:spLocks noGrp="1"/>
          </p:cNvSpPr>
          <p:nvPr>
            <p:ph idx="1"/>
          </p:nvPr>
        </p:nvSpPr>
        <p:spPr>
          <a:xfrm>
            <a:off x="457200" y="2000251"/>
            <a:ext cx="8229600" cy="337185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Alliances of universities</a:t>
            </a:r>
          </a:p>
          <a:p>
            <a:endParaRPr lang="en-US" dirty="0" smtClean="0"/>
          </a:p>
          <a:p>
            <a:r>
              <a:rPr lang="en-US" dirty="0" smtClean="0"/>
              <a:t>Joint institutional strategy for education, research and innovation</a:t>
            </a:r>
          </a:p>
        </p:txBody>
      </p:sp>
    </p:spTree>
    <p:extLst>
      <p:ext uri="{BB962C8B-B14F-4D97-AF65-F5344CB8AC3E}">
        <p14:creationId xmlns:p14="http://schemas.microsoft.com/office/powerpoint/2010/main" val="119284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E5A2D1E2-AADD-4352-99BC-B8B0D40E53D2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Synergies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7" y="1818134"/>
            <a:ext cx="6539533" cy="376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70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kro_template">
  <a:themeElements>
    <a:clrScheme name="Custom 3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422163"/>
      </a:accent1>
      <a:accent2>
        <a:srgbClr val="68007F"/>
      </a:accent2>
      <a:accent3>
        <a:srgbClr val="9C007F"/>
      </a:accent3>
      <a:accent4>
        <a:srgbClr val="D519FF"/>
      </a:accent4>
      <a:accent5>
        <a:srgbClr val="FF79C2"/>
      </a:accent5>
      <a:accent6>
        <a:srgbClr val="17BBFD"/>
      </a:accent6>
      <a:hlink>
        <a:srgbClr val="00349E"/>
      </a:hlink>
      <a:folHlink>
        <a:srgbClr val="005BD3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22599</TotalTime>
  <Words>1291</Words>
  <Application>Microsoft Office PowerPoint</Application>
  <PresentationFormat>On-screen Show (4:3)</PresentationFormat>
  <Paragraphs>255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ＭＳ Ｐゴシック</vt:lpstr>
      <vt:lpstr>Arial</vt:lpstr>
      <vt:lpstr>Calibri</vt:lpstr>
      <vt:lpstr>Consolas</vt:lpstr>
      <vt:lpstr>Lucida Sans Unicode</vt:lpstr>
      <vt:lpstr>Tahoma</vt:lpstr>
      <vt:lpstr>Verdana</vt:lpstr>
      <vt:lpstr>Verdana Bold</vt:lpstr>
      <vt:lpstr>Wingdings</vt:lpstr>
      <vt:lpstr>Wingdings 2</vt:lpstr>
      <vt:lpstr>Wingdings 3</vt:lpstr>
      <vt:lpstr>1_Office Theme</vt:lpstr>
      <vt:lpstr>ukro_template</vt:lpstr>
      <vt:lpstr>Erasmus+ and Horizon 2020  (MSCA + EIT)   </vt:lpstr>
      <vt:lpstr>Outline</vt:lpstr>
      <vt:lpstr>Bologna Process…</vt:lpstr>
      <vt:lpstr>Knowledge triangle…</vt:lpstr>
      <vt:lpstr>PowerPoint Presentation</vt:lpstr>
      <vt:lpstr>Programme level</vt:lpstr>
      <vt:lpstr>PowerPoint Presentation</vt:lpstr>
      <vt:lpstr>Instruments – European Universities</vt:lpstr>
      <vt:lpstr>Synergies</vt:lpstr>
      <vt:lpstr>EIT (European Institute of Innovation and Technology)</vt:lpstr>
      <vt:lpstr>EIT – Education Activities</vt:lpstr>
      <vt:lpstr>EIT – InnoEnergy – MSc RENEwables</vt:lpstr>
      <vt:lpstr>MSCA (Marie Skłodowska-Curie Actions)</vt:lpstr>
      <vt:lpstr>MSCA – GRAGE project</vt:lpstr>
      <vt:lpstr>PowerPoint Presentation</vt:lpstr>
      <vt:lpstr>MSCA – who participates?</vt:lpstr>
      <vt:lpstr>PowerPoint Presentation</vt:lpstr>
      <vt:lpstr>2018-2020 WP</vt:lpstr>
      <vt:lpstr>PowerPoint Presentation</vt:lpstr>
      <vt:lpstr>PowerPoint Presentation</vt:lpstr>
      <vt:lpstr>MSCA in Horizon Europe </vt:lpstr>
      <vt:lpstr>PowerPoint Presentation</vt:lpstr>
    </vt:vector>
  </TitlesOfParts>
  <Company>Tipik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julie.sainz@ec.europa.eu</dc:creator>
  <cp:lastModifiedBy>MUEHLECK Martin (EAC)</cp:lastModifiedBy>
  <cp:revision>2305</cp:revision>
  <cp:lastPrinted>2019-06-11T07:08:38Z</cp:lastPrinted>
  <dcterms:created xsi:type="dcterms:W3CDTF">2011-12-20T08:37:33Z</dcterms:created>
  <dcterms:modified xsi:type="dcterms:W3CDTF">2019-06-11T08:19:49Z</dcterms:modified>
</cp:coreProperties>
</file>