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63" r:id="rId2"/>
    <p:sldId id="320" r:id="rId3"/>
    <p:sldId id="315" r:id="rId4"/>
    <p:sldId id="316" r:id="rId5"/>
    <p:sldId id="277" r:id="rId6"/>
    <p:sldId id="280" r:id="rId7"/>
    <p:sldId id="314" r:id="rId8"/>
    <p:sldId id="296" r:id="rId9"/>
    <p:sldId id="322" r:id="rId10"/>
    <p:sldId id="318" r:id="rId11"/>
    <p:sldId id="330" r:id="rId12"/>
    <p:sldId id="334" r:id="rId13"/>
    <p:sldId id="336" r:id="rId14"/>
    <p:sldId id="337" r:id="rId15"/>
    <p:sldId id="300" r:id="rId16"/>
    <p:sldId id="340" r:id="rId17"/>
    <p:sldId id="341" r:id="rId18"/>
    <p:sldId id="342" r:id="rId19"/>
    <p:sldId id="303" r:id="rId20"/>
    <p:sldId id="306" r:id="rId21"/>
    <p:sldId id="307" r:id="rId22"/>
    <p:sldId id="309" r:id="rId23"/>
    <p:sldId id="310" r:id="rId24"/>
    <p:sldId id="271" r:id="rId25"/>
  </p:sldIdLst>
  <p:sldSz cx="9144000" cy="6858000" type="screen4x3"/>
  <p:notesSz cx="6858000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6" userDrawn="1">
          <p15:clr>
            <a:srgbClr val="A4A3A4"/>
          </p15:clr>
        </p15:guide>
        <p15:guide id="2" pos="38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4" userDrawn="1">
          <p15:clr>
            <a:srgbClr val="A4A3A4"/>
          </p15:clr>
        </p15:guide>
        <p15:guide id="2" pos="2176" userDrawn="1">
          <p15:clr>
            <a:srgbClr val="A4A3A4"/>
          </p15:clr>
        </p15:guide>
        <p15:guide id="3" orient="horz" pos="3127" userDrawn="1">
          <p15:clr>
            <a:srgbClr val="A4A3A4"/>
          </p15:clr>
        </p15:guide>
        <p15:guide id="4" pos="216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ALY Martina (RTD)" initials="MD" lastIdx="9" clrIdx="0"/>
  <p:cmAuthor id="1" name="KALFF-LENA Stefanie (RTD)" initials="KS(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DDEFF"/>
    <a:srgbClr val="0F5494"/>
    <a:srgbClr val="F8A907"/>
    <a:srgbClr val="FFD624"/>
    <a:srgbClr val="3166CF"/>
    <a:srgbClr val="2D5EC1"/>
    <a:srgbClr val="3E6FD2"/>
    <a:srgbClr val="99CCFF"/>
    <a:srgbClr val="808080"/>
    <a:srgbClr val="009F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343" autoAdjust="0"/>
  </p:normalViewPr>
  <p:slideViewPr>
    <p:cSldViewPr>
      <p:cViewPr varScale="1">
        <p:scale>
          <a:sx n="70" d="100"/>
          <a:sy n="70" d="100"/>
        </p:scale>
        <p:origin x="1302" y="54"/>
      </p:cViewPr>
      <p:guideLst>
        <p:guide orient="horz" pos="436"/>
        <p:guide pos="385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3966" y="108"/>
      </p:cViewPr>
      <p:guideLst>
        <p:guide orient="horz" pos="3104"/>
        <p:guide pos="2176"/>
        <p:guide orient="horz" pos="3127"/>
        <p:guide pos="216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in XX prizes</c:v>
                </c:pt>
              </c:strCache>
            </c:strRef>
          </c:tx>
          <c:dLbls>
            <c:dLbl>
              <c:idx val="0"/>
              <c:layout>
                <c:manualLayout>
                  <c:x val="7.7027546991655796E-3"/>
                  <c:y val="1.3521294228472822E-2"/>
                </c:manualLayout>
              </c:layout>
              <c:tx>
                <c:rich>
                  <a:bodyPr/>
                  <a:lstStyle/>
                  <a:p>
                    <a:r>
                      <a:rPr lang="en-US" dirty="0">
                        <a:solidFill>
                          <a:schemeClr val="accent2">
                            <a:lumMod val="50000"/>
                          </a:schemeClr>
                        </a:solidFill>
                      </a:rPr>
                      <a:t>34%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3A20-4BD7-960D-066BC2C805F5}"/>
                </c:ext>
              </c:extLst>
            </c:dLbl>
            <c:dLbl>
              <c:idx val="1"/>
              <c:layout>
                <c:manualLayout>
                  <c:x val="-2.0027162217830477E-2"/>
                  <c:y val="-2.1634070765556516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34F6-439C-9302-5B4E6FCF7698}"/>
                </c:ext>
              </c:extLst>
            </c:dLbl>
            <c:dLbl>
              <c:idx val="2"/>
              <c:layout>
                <c:manualLayout>
                  <c:x val="-1.0783856578831812E-2"/>
                  <c:y val="0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34F6-439C-9302-5B4E6FCF7698}"/>
                </c:ext>
              </c:extLst>
            </c:dLbl>
            <c:dLbl>
              <c:idx val="3"/>
              <c:layout>
                <c:manualLayout>
                  <c:x val="-4.4675977255160364E-2"/>
                  <c:y val="-0.12169164805625539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34F6-439C-9302-5B4E6FCF7698}"/>
                </c:ext>
              </c:extLst>
            </c:dLbl>
            <c:dLbl>
              <c:idx val="4"/>
              <c:layout>
                <c:manualLayout>
                  <c:x val="-3.0811018796662319E-3"/>
                  <c:y val="-0.1298044245933391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34F6-439C-9302-5B4E6FCF7698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Sheet1!$A$2:$A$6</c:f>
              <c:strCache>
                <c:ptCount val="5"/>
                <c:pt idx="0">
                  <c:v>Open Science</c:v>
                </c:pt>
                <c:pt idx="1">
                  <c:v>Global Challenges &amp;  Ind. Competitiveness</c:v>
                </c:pt>
                <c:pt idx="2">
                  <c:v>Open Innovation</c:v>
                </c:pt>
                <c:pt idx="3">
                  <c:v>Strengthening ERA</c:v>
                </c:pt>
                <c:pt idx="4">
                  <c:v>Euratom 2021-2025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35</c:v>
                </c:pt>
                <c:pt idx="1">
                  <c:v>50</c:v>
                </c:pt>
                <c:pt idx="2">
                  <c:v>12</c:v>
                </c:pt>
                <c:pt idx="3">
                  <c:v>3</c:v>
                </c:pt>
                <c:pt idx="4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A20-4BD7-960D-066BC2C805F5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7197C6F-06C6-48CE-B992-ED2AA7D0A8ED}" type="doc">
      <dgm:prSet loTypeId="urn:microsoft.com/office/officeart/2005/8/layout/hProcess7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GB"/>
        </a:p>
      </dgm:t>
    </dgm:pt>
    <dgm:pt modelId="{7C8366A4-8270-4561-9B16-2EE7E8292440}">
      <dgm:prSet phldrT="[Text]" custT="1"/>
      <dgm:spPr>
        <a:solidFill>
          <a:schemeClr val="accent6"/>
        </a:solidFill>
      </dgm:spPr>
      <dgm:t>
        <a:bodyPr tIns="108000" rIns="144000"/>
        <a:lstStyle/>
        <a:p>
          <a:r>
            <a:rPr lang="de-DE" sz="2000" b="1" dirty="0">
              <a:solidFill>
                <a:schemeClr val="tx1"/>
              </a:solidFill>
            </a:rPr>
            <a:t>Co-</a:t>
          </a:r>
          <a:r>
            <a:rPr lang="de-DE" sz="2000" b="1" dirty="0" err="1">
              <a:solidFill>
                <a:schemeClr val="tx1"/>
              </a:solidFill>
            </a:rPr>
            <a:t>programmed</a:t>
          </a:r>
          <a:endParaRPr lang="en-GB" sz="2000" b="1" dirty="0">
            <a:solidFill>
              <a:schemeClr val="tx1"/>
            </a:solidFill>
          </a:endParaRPr>
        </a:p>
      </dgm:t>
    </dgm:pt>
    <dgm:pt modelId="{82308D01-2E04-4A01-A05E-E61766B0E713}" type="parTrans" cxnId="{33DDC061-33F0-4320-BB33-C2AD7E7D7E9C}">
      <dgm:prSet/>
      <dgm:spPr/>
      <dgm:t>
        <a:bodyPr/>
        <a:lstStyle/>
        <a:p>
          <a:endParaRPr lang="en-GB"/>
        </a:p>
      </dgm:t>
    </dgm:pt>
    <dgm:pt modelId="{396BFBF3-8933-48ED-A6EC-4740493F0C36}" type="sibTrans" cxnId="{33DDC061-33F0-4320-BB33-C2AD7E7D7E9C}">
      <dgm:prSet/>
      <dgm:spPr/>
      <dgm:t>
        <a:bodyPr/>
        <a:lstStyle/>
        <a:p>
          <a:endParaRPr lang="en-GB"/>
        </a:p>
      </dgm:t>
    </dgm:pt>
    <dgm:pt modelId="{C229FC55-E224-4B30-924B-D2C30E87E265}">
      <dgm:prSet phldrT="[Text]" custT="1"/>
      <dgm:spPr/>
      <dgm:t>
        <a:bodyPr tIns="108000"/>
        <a:lstStyle/>
        <a:p>
          <a:r>
            <a:rPr lang="en-US" sz="1800" i="0" dirty="0">
              <a:solidFill>
                <a:schemeClr val="bg1"/>
              </a:solidFill>
              <a:sym typeface="Wingdings" panose="05000000000000000000" pitchFamily="2" charset="2"/>
            </a:rPr>
            <a:t>Based on </a:t>
          </a:r>
          <a:r>
            <a:rPr lang="en-US" sz="1800" i="0" dirty="0" smtClean="0">
              <a:solidFill>
                <a:schemeClr val="bg1"/>
              </a:solidFill>
              <a:sym typeface="Wingdings" panose="05000000000000000000" pitchFamily="2" charset="2"/>
            </a:rPr>
            <a:t>Memoranda of Understanding </a:t>
          </a:r>
          <a:r>
            <a:rPr lang="en-US" sz="1800" i="0" dirty="0">
              <a:solidFill>
                <a:schemeClr val="bg1"/>
              </a:solidFill>
              <a:sym typeface="Wingdings" panose="05000000000000000000" pitchFamily="2" charset="2"/>
            </a:rPr>
            <a:t>/ contractual arrangements; implemented independently by the partners and by  Horizon Europe</a:t>
          </a:r>
          <a:endParaRPr lang="en-GB" sz="1800" dirty="0">
            <a:solidFill>
              <a:schemeClr val="bg1"/>
            </a:solidFill>
          </a:endParaRPr>
        </a:p>
      </dgm:t>
    </dgm:pt>
    <dgm:pt modelId="{B3B2DCFE-D64E-47CF-8BEF-9C277438E799}" type="parTrans" cxnId="{FE0C2B8B-709E-4554-96F6-B884BDD26369}">
      <dgm:prSet/>
      <dgm:spPr/>
      <dgm:t>
        <a:bodyPr/>
        <a:lstStyle/>
        <a:p>
          <a:endParaRPr lang="en-GB"/>
        </a:p>
      </dgm:t>
    </dgm:pt>
    <dgm:pt modelId="{92B5EDA5-2555-4F0C-9662-B0BE9FB20109}" type="sibTrans" cxnId="{FE0C2B8B-709E-4554-96F6-B884BDD26369}">
      <dgm:prSet/>
      <dgm:spPr/>
      <dgm:t>
        <a:bodyPr/>
        <a:lstStyle/>
        <a:p>
          <a:endParaRPr lang="en-GB"/>
        </a:p>
      </dgm:t>
    </dgm:pt>
    <dgm:pt modelId="{8DD6B556-EB23-4AFA-9DC0-256FACC625FF}">
      <dgm:prSet phldrT="[Text]" custT="1"/>
      <dgm:spPr>
        <a:solidFill>
          <a:schemeClr val="accent6"/>
        </a:solidFill>
      </dgm:spPr>
      <dgm:t>
        <a:bodyPr tIns="108000" rIns="144000"/>
        <a:lstStyle/>
        <a:p>
          <a:r>
            <a:rPr lang="de-DE" sz="2000" b="1" dirty="0">
              <a:solidFill>
                <a:schemeClr val="tx1"/>
              </a:solidFill>
            </a:rPr>
            <a:t>Co-</a:t>
          </a:r>
          <a:r>
            <a:rPr lang="de-DE" sz="2000" b="1" dirty="0" err="1">
              <a:solidFill>
                <a:schemeClr val="tx1"/>
              </a:solidFill>
            </a:rPr>
            <a:t>funded</a:t>
          </a:r>
          <a:endParaRPr lang="en-GB" sz="2000" b="1" dirty="0">
            <a:solidFill>
              <a:schemeClr val="tx1"/>
            </a:solidFill>
          </a:endParaRPr>
        </a:p>
      </dgm:t>
    </dgm:pt>
    <dgm:pt modelId="{A2C0A352-0360-49CA-AF75-5741FBFD09BF}" type="parTrans" cxnId="{6D1C7269-BBBF-41DB-A38A-0186E029C1B5}">
      <dgm:prSet/>
      <dgm:spPr/>
      <dgm:t>
        <a:bodyPr/>
        <a:lstStyle/>
        <a:p>
          <a:endParaRPr lang="en-GB"/>
        </a:p>
      </dgm:t>
    </dgm:pt>
    <dgm:pt modelId="{20393ED4-CCD5-4E12-AC41-5BC9542B9C92}" type="sibTrans" cxnId="{6D1C7269-BBBF-41DB-A38A-0186E029C1B5}">
      <dgm:prSet/>
      <dgm:spPr/>
      <dgm:t>
        <a:bodyPr/>
        <a:lstStyle/>
        <a:p>
          <a:endParaRPr lang="en-GB"/>
        </a:p>
      </dgm:t>
    </dgm:pt>
    <dgm:pt modelId="{7EA324B8-DD59-4AC5-93F7-563013E33421}">
      <dgm:prSet phldrT="[Text]" custT="1"/>
      <dgm:spPr/>
      <dgm:t>
        <a:bodyPr tIns="108000"/>
        <a:lstStyle/>
        <a:p>
          <a:r>
            <a:rPr lang="en-US" sz="1800" i="0" dirty="0">
              <a:solidFill>
                <a:schemeClr val="bg1"/>
              </a:solidFill>
              <a:sym typeface="Wingdings" panose="05000000000000000000" pitchFamily="2" charset="2"/>
            </a:rPr>
            <a:t>Based on a joint </a:t>
          </a:r>
          <a:r>
            <a:rPr lang="en-US" sz="1800" i="0" dirty="0" err="1">
              <a:solidFill>
                <a:schemeClr val="bg1"/>
              </a:solidFill>
              <a:sym typeface="Wingdings" panose="05000000000000000000" pitchFamily="2" charset="2"/>
            </a:rPr>
            <a:t>programme</a:t>
          </a:r>
          <a:r>
            <a:rPr lang="en-US" sz="1800" i="0" dirty="0">
              <a:solidFill>
                <a:schemeClr val="bg1"/>
              </a:solidFill>
              <a:sym typeface="Wingdings" panose="05000000000000000000" pitchFamily="2" charset="2"/>
            </a:rPr>
            <a:t> agreed by </a:t>
          </a:r>
          <a:r>
            <a:rPr lang="en-US" sz="1800" i="0" dirty="0" smtClean="0">
              <a:solidFill>
                <a:schemeClr val="bg1"/>
              </a:solidFill>
              <a:sym typeface="Wingdings" panose="05000000000000000000" pitchFamily="2" charset="2"/>
            </a:rPr>
            <a:t>partners; </a:t>
          </a:r>
          <a:r>
            <a:rPr lang="en-US" sz="1800" i="0" dirty="0">
              <a:solidFill>
                <a:schemeClr val="bg1"/>
              </a:solidFill>
              <a:sym typeface="Wingdings" panose="05000000000000000000" pitchFamily="2" charset="2"/>
            </a:rPr>
            <a:t>commitment of partners for financial and in-kind contributions </a:t>
          </a:r>
          <a:r>
            <a:rPr lang="en-US" sz="1800" i="0" dirty="0" smtClean="0">
              <a:solidFill>
                <a:schemeClr val="bg1"/>
              </a:solidFill>
              <a:sym typeface="Wingdings" panose="05000000000000000000" pitchFamily="2" charset="2"/>
            </a:rPr>
            <a:t>&amp; financial contribution by Horizon Europe</a:t>
          </a:r>
          <a:endParaRPr lang="en-GB" sz="1800" dirty="0">
            <a:solidFill>
              <a:schemeClr val="bg1"/>
            </a:solidFill>
          </a:endParaRPr>
        </a:p>
      </dgm:t>
    </dgm:pt>
    <dgm:pt modelId="{5BA7887E-2E94-4B0D-9AA2-4D4CEC0B82D5}" type="parTrans" cxnId="{4A8DB18E-A1C1-43E0-B5F9-6A0AD6761195}">
      <dgm:prSet/>
      <dgm:spPr/>
      <dgm:t>
        <a:bodyPr/>
        <a:lstStyle/>
        <a:p>
          <a:endParaRPr lang="en-GB"/>
        </a:p>
      </dgm:t>
    </dgm:pt>
    <dgm:pt modelId="{6047DEA9-ABBD-47FC-A37E-AF2C7C48E1F2}" type="sibTrans" cxnId="{4A8DB18E-A1C1-43E0-B5F9-6A0AD6761195}">
      <dgm:prSet/>
      <dgm:spPr/>
      <dgm:t>
        <a:bodyPr/>
        <a:lstStyle/>
        <a:p>
          <a:endParaRPr lang="en-GB"/>
        </a:p>
      </dgm:t>
    </dgm:pt>
    <dgm:pt modelId="{97132D7A-8D1E-4D59-A871-6EFAF047984D}">
      <dgm:prSet phldrT="[Text]" custT="1"/>
      <dgm:spPr>
        <a:solidFill>
          <a:schemeClr val="accent6"/>
        </a:solidFill>
      </dgm:spPr>
      <dgm:t>
        <a:bodyPr tIns="108000" rIns="144000"/>
        <a:lstStyle/>
        <a:p>
          <a:r>
            <a:rPr lang="en-GB" sz="2000" b="1" noProof="0" dirty="0">
              <a:solidFill>
                <a:schemeClr val="tx1"/>
              </a:solidFill>
            </a:rPr>
            <a:t>Institutional</a:t>
          </a:r>
        </a:p>
      </dgm:t>
    </dgm:pt>
    <dgm:pt modelId="{48985662-4028-4479-9DB9-25523B89659E}" type="parTrans" cxnId="{DDA1EA61-CC45-40FC-9051-5C40A0A72413}">
      <dgm:prSet/>
      <dgm:spPr/>
      <dgm:t>
        <a:bodyPr/>
        <a:lstStyle/>
        <a:p>
          <a:endParaRPr lang="en-GB"/>
        </a:p>
      </dgm:t>
    </dgm:pt>
    <dgm:pt modelId="{3680B047-E0C0-48AF-927F-E09E3DAF17AD}" type="sibTrans" cxnId="{DDA1EA61-CC45-40FC-9051-5C40A0A72413}">
      <dgm:prSet/>
      <dgm:spPr/>
      <dgm:t>
        <a:bodyPr/>
        <a:lstStyle/>
        <a:p>
          <a:endParaRPr lang="en-GB"/>
        </a:p>
      </dgm:t>
    </dgm:pt>
    <dgm:pt modelId="{00287614-B637-4C07-B901-91D098D38C00}">
      <dgm:prSet phldrT="[Text]" custT="1"/>
      <dgm:spPr/>
      <dgm:t>
        <a:bodyPr tIns="108000"/>
        <a:lstStyle/>
        <a:p>
          <a:r>
            <a:rPr lang="en-US" sz="1800" i="0" dirty="0">
              <a:solidFill>
                <a:schemeClr val="bg1"/>
              </a:solidFill>
              <a:sym typeface="Wingdings" panose="05000000000000000000" pitchFamily="2" charset="2"/>
            </a:rPr>
            <a:t>Based on  long-term dimension and need for high </a:t>
          </a:r>
          <a:r>
            <a:rPr lang="en-US" sz="1800" i="0" dirty="0" smtClean="0">
              <a:solidFill>
                <a:schemeClr val="bg1"/>
              </a:solidFill>
              <a:sym typeface="Wingdings" panose="05000000000000000000" pitchFamily="2" charset="2"/>
            </a:rPr>
            <a:t>integration; </a:t>
          </a:r>
          <a:r>
            <a:rPr lang="en-US" sz="1800" i="0" dirty="0">
              <a:solidFill>
                <a:schemeClr val="bg1"/>
              </a:solidFill>
              <a:sym typeface="Wingdings" panose="05000000000000000000" pitchFamily="2" charset="2"/>
            </a:rPr>
            <a:t>partnerships based on Articles 185 / 187 of </a:t>
          </a:r>
          <a:r>
            <a:rPr lang="en-US" sz="1800" i="0" dirty="0" smtClean="0">
              <a:solidFill>
                <a:schemeClr val="bg1"/>
              </a:solidFill>
              <a:sym typeface="Wingdings" panose="05000000000000000000" pitchFamily="2" charset="2"/>
            </a:rPr>
            <a:t>TFEU </a:t>
          </a:r>
          <a:r>
            <a:rPr lang="en-US" sz="1800" i="0" dirty="0">
              <a:solidFill>
                <a:schemeClr val="bg1"/>
              </a:solidFill>
              <a:sym typeface="Wingdings" panose="05000000000000000000" pitchFamily="2" charset="2"/>
            </a:rPr>
            <a:t>and the EIT-Regulation </a:t>
          </a:r>
          <a:r>
            <a:rPr lang="en-US" sz="1800" i="0" dirty="0" smtClean="0">
              <a:solidFill>
                <a:schemeClr val="bg1"/>
              </a:solidFill>
              <a:sym typeface="Wingdings" panose="05000000000000000000" pitchFamily="2" charset="2"/>
            </a:rPr>
            <a:t>supported </a:t>
          </a:r>
          <a:r>
            <a:rPr lang="en-US" sz="1800" i="0" dirty="0">
              <a:solidFill>
                <a:schemeClr val="bg1"/>
              </a:solidFill>
              <a:sym typeface="Wingdings" panose="05000000000000000000" pitchFamily="2" charset="2"/>
            </a:rPr>
            <a:t>by Horizon Europe</a:t>
          </a:r>
          <a:endParaRPr lang="en-GB" sz="1800" dirty="0">
            <a:solidFill>
              <a:schemeClr val="bg1"/>
            </a:solidFill>
          </a:endParaRPr>
        </a:p>
      </dgm:t>
    </dgm:pt>
    <dgm:pt modelId="{2A8E0115-8FE9-4C39-A65F-1AAE62BEE7F6}" type="parTrans" cxnId="{CBC598FA-D2FE-44AD-8329-FA00ADF74F76}">
      <dgm:prSet/>
      <dgm:spPr/>
      <dgm:t>
        <a:bodyPr/>
        <a:lstStyle/>
        <a:p>
          <a:endParaRPr lang="en-GB"/>
        </a:p>
      </dgm:t>
    </dgm:pt>
    <dgm:pt modelId="{8BBB80F3-CED9-4ADA-AA52-FBD2C7E872C6}" type="sibTrans" cxnId="{CBC598FA-D2FE-44AD-8329-FA00ADF74F76}">
      <dgm:prSet/>
      <dgm:spPr/>
      <dgm:t>
        <a:bodyPr/>
        <a:lstStyle/>
        <a:p>
          <a:endParaRPr lang="en-GB"/>
        </a:p>
      </dgm:t>
    </dgm:pt>
    <dgm:pt modelId="{5BC11BBE-4141-46E6-B7FA-3E3DC198EF5C}" type="pres">
      <dgm:prSet presAssocID="{A7197C6F-06C6-48CE-B992-ED2AA7D0A8E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DF6CB6E7-69EB-4573-906F-3C4F3D4E2905}" type="pres">
      <dgm:prSet presAssocID="{7C8366A4-8270-4561-9B16-2EE7E8292440}" presName="compositeNode" presStyleCnt="0">
        <dgm:presLayoutVars>
          <dgm:bulletEnabled val="1"/>
        </dgm:presLayoutVars>
      </dgm:prSet>
      <dgm:spPr/>
    </dgm:pt>
    <dgm:pt modelId="{8CE26D68-1CA6-43CC-A0EA-D554C3117B68}" type="pres">
      <dgm:prSet presAssocID="{7C8366A4-8270-4561-9B16-2EE7E8292440}" presName="bgRect" presStyleLbl="node1" presStyleIdx="0" presStyleCnt="3" custLinFactNeighborX="168"/>
      <dgm:spPr/>
      <dgm:t>
        <a:bodyPr/>
        <a:lstStyle/>
        <a:p>
          <a:endParaRPr lang="en-GB"/>
        </a:p>
      </dgm:t>
    </dgm:pt>
    <dgm:pt modelId="{F58AF0A7-DB6C-4FA8-87BE-0967130F4FC7}" type="pres">
      <dgm:prSet presAssocID="{7C8366A4-8270-4561-9B16-2EE7E8292440}" presName="parentNode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42EE034-5900-4C81-957B-22DC2263C4B8}" type="pres">
      <dgm:prSet presAssocID="{7C8366A4-8270-4561-9B16-2EE7E8292440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D1975DD-1566-4ED7-90A4-EC57A5DF506F}" type="pres">
      <dgm:prSet presAssocID="{396BFBF3-8933-48ED-A6EC-4740493F0C36}" presName="hSp" presStyleCnt="0"/>
      <dgm:spPr/>
    </dgm:pt>
    <dgm:pt modelId="{877E7AEA-33F2-4FBF-A018-0310A0095867}" type="pres">
      <dgm:prSet presAssocID="{396BFBF3-8933-48ED-A6EC-4740493F0C36}" presName="vProcSp" presStyleCnt="0"/>
      <dgm:spPr/>
    </dgm:pt>
    <dgm:pt modelId="{5B7012BB-2163-486F-B6DE-0BDD7547E6E8}" type="pres">
      <dgm:prSet presAssocID="{396BFBF3-8933-48ED-A6EC-4740493F0C36}" presName="vSp1" presStyleCnt="0"/>
      <dgm:spPr/>
    </dgm:pt>
    <dgm:pt modelId="{627728C5-718C-4675-9E63-A951873FDE5D}" type="pres">
      <dgm:prSet presAssocID="{396BFBF3-8933-48ED-A6EC-4740493F0C36}" presName="simulatedConn" presStyleLbl="solidFgAcc1" presStyleIdx="0" presStyleCnt="2" custLinFactNeighborY="52550"/>
      <dgm:spPr/>
    </dgm:pt>
    <dgm:pt modelId="{CAFC9B30-17B4-4598-A663-946817FBD318}" type="pres">
      <dgm:prSet presAssocID="{396BFBF3-8933-48ED-A6EC-4740493F0C36}" presName="vSp2" presStyleCnt="0"/>
      <dgm:spPr/>
    </dgm:pt>
    <dgm:pt modelId="{E0B7D469-15FB-4333-9019-61C861B934C9}" type="pres">
      <dgm:prSet presAssocID="{396BFBF3-8933-48ED-A6EC-4740493F0C36}" presName="sibTrans" presStyleCnt="0"/>
      <dgm:spPr/>
    </dgm:pt>
    <dgm:pt modelId="{1EEA7B6F-4C7E-4892-B6DB-782CC4C06527}" type="pres">
      <dgm:prSet presAssocID="{8DD6B556-EB23-4AFA-9DC0-256FACC625FF}" presName="compositeNode" presStyleCnt="0">
        <dgm:presLayoutVars>
          <dgm:bulletEnabled val="1"/>
        </dgm:presLayoutVars>
      </dgm:prSet>
      <dgm:spPr/>
    </dgm:pt>
    <dgm:pt modelId="{60DC7899-6A80-46F3-9CC2-C0BE7E0C0F79}" type="pres">
      <dgm:prSet presAssocID="{8DD6B556-EB23-4AFA-9DC0-256FACC625FF}" presName="bgRect" presStyleLbl="node1" presStyleIdx="1" presStyleCnt="3" custLinFactNeighborY="-2564"/>
      <dgm:spPr/>
      <dgm:t>
        <a:bodyPr/>
        <a:lstStyle/>
        <a:p>
          <a:endParaRPr lang="en-GB"/>
        </a:p>
      </dgm:t>
    </dgm:pt>
    <dgm:pt modelId="{D6625129-5EF8-40F2-B26A-6E24544C94A2}" type="pres">
      <dgm:prSet presAssocID="{8DD6B556-EB23-4AFA-9DC0-256FACC625FF}" presName="parentNode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8082AF7-64C6-4DB6-A776-5E5AA6ADDB4F}" type="pres">
      <dgm:prSet presAssocID="{8DD6B556-EB23-4AFA-9DC0-256FACC625FF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2CB6061-0CD2-4AC0-A2B0-92C7810B18D3}" type="pres">
      <dgm:prSet presAssocID="{20393ED4-CCD5-4E12-AC41-5BC9542B9C92}" presName="hSp" presStyleCnt="0"/>
      <dgm:spPr/>
    </dgm:pt>
    <dgm:pt modelId="{2081B7EE-13EB-409C-8E4D-5751E144109E}" type="pres">
      <dgm:prSet presAssocID="{20393ED4-CCD5-4E12-AC41-5BC9542B9C92}" presName="vProcSp" presStyleCnt="0"/>
      <dgm:spPr/>
    </dgm:pt>
    <dgm:pt modelId="{3AAB7AAA-25E2-4D1A-BEB1-AFBFB697168A}" type="pres">
      <dgm:prSet presAssocID="{20393ED4-CCD5-4E12-AC41-5BC9542B9C92}" presName="vSp1" presStyleCnt="0"/>
      <dgm:spPr/>
    </dgm:pt>
    <dgm:pt modelId="{605D499E-3696-4CE8-A716-263FD16B578D}" type="pres">
      <dgm:prSet presAssocID="{20393ED4-CCD5-4E12-AC41-5BC9542B9C92}" presName="simulatedConn" presStyleLbl="solidFgAcc1" presStyleIdx="1" presStyleCnt="2" custLinFactNeighborY="52550"/>
      <dgm:spPr/>
    </dgm:pt>
    <dgm:pt modelId="{61B893AC-61FD-485E-91D2-3461A74BBFD6}" type="pres">
      <dgm:prSet presAssocID="{20393ED4-CCD5-4E12-AC41-5BC9542B9C92}" presName="vSp2" presStyleCnt="0"/>
      <dgm:spPr/>
    </dgm:pt>
    <dgm:pt modelId="{66CBDFA0-5493-4110-8AC3-EFC57E1B4CA8}" type="pres">
      <dgm:prSet presAssocID="{20393ED4-CCD5-4E12-AC41-5BC9542B9C92}" presName="sibTrans" presStyleCnt="0"/>
      <dgm:spPr/>
    </dgm:pt>
    <dgm:pt modelId="{B0DA0600-18CB-4A87-A3F1-471313BE6AF4}" type="pres">
      <dgm:prSet presAssocID="{97132D7A-8D1E-4D59-A871-6EFAF047984D}" presName="compositeNode" presStyleCnt="0">
        <dgm:presLayoutVars>
          <dgm:bulletEnabled val="1"/>
        </dgm:presLayoutVars>
      </dgm:prSet>
      <dgm:spPr/>
    </dgm:pt>
    <dgm:pt modelId="{772F4526-3A71-4003-8E26-050EFA049758}" type="pres">
      <dgm:prSet presAssocID="{97132D7A-8D1E-4D59-A871-6EFAF047984D}" presName="bgRect" presStyleLbl="node1" presStyleIdx="2" presStyleCnt="3"/>
      <dgm:spPr/>
      <dgm:t>
        <a:bodyPr/>
        <a:lstStyle/>
        <a:p>
          <a:endParaRPr lang="en-GB"/>
        </a:p>
      </dgm:t>
    </dgm:pt>
    <dgm:pt modelId="{2B6AA24D-8F2D-4E8A-89D5-2A4DD92EBAC6}" type="pres">
      <dgm:prSet presAssocID="{97132D7A-8D1E-4D59-A871-6EFAF047984D}" presName="parentNode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8B50789-0CA6-4419-947A-74E3FDC557C1}" type="pres">
      <dgm:prSet presAssocID="{97132D7A-8D1E-4D59-A871-6EFAF047984D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8740F268-BC4F-4CEE-91A9-DA614BDE3FF4}" type="presOf" srcId="{97132D7A-8D1E-4D59-A871-6EFAF047984D}" destId="{772F4526-3A71-4003-8E26-050EFA049758}" srcOrd="0" destOrd="0" presId="urn:microsoft.com/office/officeart/2005/8/layout/hProcess7"/>
    <dgm:cxn modelId="{9AEF1C4D-00C6-456B-913A-7FE94949FDDB}" type="presOf" srcId="{A7197C6F-06C6-48CE-B992-ED2AA7D0A8ED}" destId="{5BC11BBE-4141-46E6-B7FA-3E3DC198EF5C}" srcOrd="0" destOrd="0" presId="urn:microsoft.com/office/officeart/2005/8/layout/hProcess7"/>
    <dgm:cxn modelId="{FE0C2B8B-709E-4554-96F6-B884BDD26369}" srcId="{7C8366A4-8270-4561-9B16-2EE7E8292440}" destId="{C229FC55-E224-4B30-924B-D2C30E87E265}" srcOrd="0" destOrd="0" parTransId="{B3B2DCFE-D64E-47CF-8BEF-9C277438E799}" sibTransId="{92B5EDA5-2555-4F0C-9662-B0BE9FB20109}"/>
    <dgm:cxn modelId="{E09DFF02-9F20-4D79-9198-1FBB15860C11}" type="presOf" srcId="{7EA324B8-DD59-4AC5-93F7-563013E33421}" destId="{E8082AF7-64C6-4DB6-A776-5E5AA6ADDB4F}" srcOrd="0" destOrd="0" presId="urn:microsoft.com/office/officeart/2005/8/layout/hProcess7"/>
    <dgm:cxn modelId="{DDA1EA61-CC45-40FC-9051-5C40A0A72413}" srcId="{A7197C6F-06C6-48CE-B992-ED2AA7D0A8ED}" destId="{97132D7A-8D1E-4D59-A871-6EFAF047984D}" srcOrd="2" destOrd="0" parTransId="{48985662-4028-4479-9DB9-25523B89659E}" sibTransId="{3680B047-E0C0-48AF-927F-E09E3DAF17AD}"/>
    <dgm:cxn modelId="{C383662F-4082-42A7-A1D3-A2D922512067}" type="presOf" srcId="{7C8366A4-8270-4561-9B16-2EE7E8292440}" destId="{8CE26D68-1CA6-43CC-A0EA-D554C3117B68}" srcOrd="0" destOrd="0" presId="urn:microsoft.com/office/officeart/2005/8/layout/hProcess7"/>
    <dgm:cxn modelId="{CBC598FA-D2FE-44AD-8329-FA00ADF74F76}" srcId="{97132D7A-8D1E-4D59-A871-6EFAF047984D}" destId="{00287614-B637-4C07-B901-91D098D38C00}" srcOrd="0" destOrd="0" parTransId="{2A8E0115-8FE9-4C39-A65F-1AAE62BEE7F6}" sibTransId="{8BBB80F3-CED9-4ADA-AA52-FBD2C7E872C6}"/>
    <dgm:cxn modelId="{1059C45C-382B-42F4-8D7B-2A6836A68D8D}" type="presOf" srcId="{97132D7A-8D1E-4D59-A871-6EFAF047984D}" destId="{2B6AA24D-8F2D-4E8A-89D5-2A4DD92EBAC6}" srcOrd="1" destOrd="0" presId="urn:microsoft.com/office/officeart/2005/8/layout/hProcess7"/>
    <dgm:cxn modelId="{33DDC061-33F0-4320-BB33-C2AD7E7D7E9C}" srcId="{A7197C6F-06C6-48CE-B992-ED2AA7D0A8ED}" destId="{7C8366A4-8270-4561-9B16-2EE7E8292440}" srcOrd="0" destOrd="0" parTransId="{82308D01-2E04-4A01-A05E-E61766B0E713}" sibTransId="{396BFBF3-8933-48ED-A6EC-4740493F0C36}"/>
    <dgm:cxn modelId="{4A8DB18E-A1C1-43E0-B5F9-6A0AD6761195}" srcId="{8DD6B556-EB23-4AFA-9DC0-256FACC625FF}" destId="{7EA324B8-DD59-4AC5-93F7-563013E33421}" srcOrd="0" destOrd="0" parTransId="{5BA7887E-2E94-4B0D-9AA2-4D4CEC0B82D5}" sibTransId="{6047DEA9-ABBD-47FC-A37E-AF2C7C48E1F2}"/>
    <dgm:cxn modelId="{6D1C7269-BBBF-41DB-A38A-0186E029C1B5}" srcId="{A7197C6F-06C6-48CE-B992-ED2AA7D0A8ED}" destId="{8DD6B556-EB23-4AFA-9DC0-256FACC625FF}" srcOrd="1" destOrd="0" parTransId="{A2C0A352-0360-49CA-AF75-5741FBFD09BF}" sibTransId="{20393ED4-CCD5-4E12-AC41-5BC9542B9C92}"/>
    <dgm:cxn modelId="{4507BF9C-B272-4E1B-8EF5-401BF43787D9}" type="presOf" srcId="{00287614-B637-4C07-B901-91D098D38C00}" destId="{B8B50789-0CA6-4419-947A-74E3FDC557C1}" srcOrd="0" destOrd="0" presId="urn:microsoft.com/office/officeart/2005/8/layout/hProcess7"/>
    <dgm:cxn modelId="{4442C9ED-653E-4881-B27E-91DEC095AEC4}" type="presOf" srcId="{7C8366A4-8270-4561-9B16-2EE7E8292440}" destId="{F58AF0A7-DB6C-4FA8-87BE-0967130F4FC7}" srcOrd="1" destOrd="0" presId="urn:microsoft.com/office/officeart/2005/8/layout/hProcess7"/>
    <dgm:cxn modelId="{3B0A0253-542B-4C22-8310-9234DC8F5EF4}" type="presOf" srcId="{8DD6B556-EB23-4AFA-9DC0-256FACC625FF}" destId="{D6625129-5EF8-40F2-B26A-6E24544C94A2}" srcOrd="1" destOrd="0" presId="urn:microsoft.com/office/officeart/2005/8/layout/hProcess7"/>
    <dgm:cxn modelId="{1BF407EE-A937-4621-9710-E18B77E0A5ED}" type="presOf" srcId="{C229FC55-E224-4B30-924B-D2C30E87E265}" destId="{D42EE034-5900-4C81-957B-22DC2263C4B8}" srcOrd="0" destOrd="0" presId="urn:microsoft.com/office/officeart/2005/8/layout/hProcess7"/>
    <dgm:cxn modelId="{B4EBF24D-A39E-4408-83ED-4D70D3532F6C}" type="presOf" srcId="{8DD6B556-EB23-4AFA-9DC0-256FACC625FF}" destId="{60DC7899-6A80-46F3-9CC2-C0BE7E0C0F79}" srcOrd="0" destOrd="0" presId="urn:microsoft.com/office/officeart/2005/8/layout/hProcess7"/>
    <dgm:cxn modelId="{4D69B11F-ADE2-41E2-BFF6-1EA4DF77F2EA}" type="presParOf" srcId="{5BC11BBE-4141-46E6-B7FA-3E3DC198EF5C}" destId="{DF6CB6E7-69EB-4573-906F-3C4F3D4E2905}" srcOrd="0" destOrd="0" presId="urn:microsoft.com/office/officeart/2005/8/layout/hProcess7"/>
    <dgm:cxn modelId="{D2753FEC-B0BD-4580-A9CA-483B58A7C0E4}" type="presParOf" srcId="{DF6CB6E7-69EB-4573-906F-3C4F3D4E2905}" destId="{8CE26D68-1CA6-43CC-A0EA-D554C3117B68}" srcOrd="0" destOrd="0" presId="urn:microsoft.com/office/officeart/2005/8/layout/hProcess7"/>
    <dgm:cxn modelId="{FCE6F696-8FEE-43AF-B6F0-19DBBADCC6CA}" type="presParOf" srcId="{DF6CB6E7-69EB-4573-906F-3C4F3D4E2905}" destId="{F58AF0A7-DB6C-4FA8-87BE-0967130F4FC7}" srcOrd="1" destOrd="0" presId="urn:microsoft.com/office/officeart/2005/8/layout/hProcess7"/>
    <dgm:cxn modelId="{69A8734A-118B-4FD7-8E15-422A14F7D0D6}" type="presParOf" srcId="{DF6CB6E7-69EB-4573-906F-3C4F3D4E2905}" destId="{D42EE034-5900-4C81-957B-22DC2263C4B8}" srcOrd="2" destOrd="0" presId="urn:microsoft.com/office/officeart/2005/8/layout/hProcess7"/>
    <dgm:cxn modelId="{53B901B6-E401-4828-BC9C-63A6C320B185}" type="presParOf" srcId="{5BC11BBE-4141-46E6-B7FA-3E3DC198EF5C}" destId="{8D1975DD-1566-4ED7-90A4-EC57A5DF506F}" srcOrd="1" destOrd="0" presId="urn:microsoft.com/office/officeart/2005/8/layout/hProcess7"/>
    <dgm:cxn modelId="{8009C6B3-5EDA-4B31-A98D-D31F12FA375F}" type="presParOf" srcId="{5BC11BBE-4141-46E6-B7FA-3E3DC198EF5C}" destId="{877E7AEA-33F2-4FBF-A018-0310A0095867}" srcOrd="2" destOrd="0" presId="urn:microsoft.com/office/officeart/2005/8/layout/hProcess7"/>
    <dgm:cxn modelId="{B09BDAFE-1239-468A-BE9C-53C6E581A304}" type="presParOf" srcId="{877E7AEA-33F2-4FBF-A018-0310A0095867}" destId="{5B7012BB-2163-486F-B6DE-0BDD7547E6E8}" srcOrd="0" destOrd="0" presId="urn:microsoft.com/office/officeart/2005/8/layout/hProcess7"/>
    <dgm:cxn modelId="{DB345595-AED4-48B8-8DEC-0DA58CDC10F6}" type="presParOf" srcId="{877E7AEA-33F2-4FBF-A018-0310A0095867}" destId="{627728C5-718C-4675-9E63-A951873FDE5D}" srcOrd="1" destOrd="0" presId="urn:microsoft.com/office/officeart/2005/8/layout/hProcess7"/>
    <dgm:cxn modelId="{350E5896-7CCB-4C37-8DE3-8912E17182A3}" type="presParOf" srcId="{877E7AEA-33F2-4FBF-A018-0310A0095867}" destId="{CAFC9B30-17B4-4598-A663-946817FBD318}" srcOrd="2" destOrd="0" presId="urn:microsoft.com/office/officeart/2005/8/layout/hProcess7"/>
    <dgm:cxn modelId="{857B9511-1A04-4999-B7F2-FA874143F642}" type="presParOf" srcId="{5BC11BBE-4141-46E6-B7FA-3E3DC198EF5C}" destId="{E0B7D469-15FB-4333-9019-61C861B934C9}" srcOrd="3" destOrd="0" presId="urn:microsoft.com/office/officeart/2005/8/layout/hProcess7"/>
    <dgm:cxn modelId="{73ACA0F4-B34A-469B-B01C-11A6438CB592}" type="presParOf" srcId="{5BC11BBE-4141-46E6-B7FA-3E3DC198EF5C}" destId="{1EEA7B6F-4C7E-4892-B6DB-782CC4C06527}" srcOrd="4" destOrd="0" presId="urn:microsoft.com/office/officeart/2005/8/layout/hProcess7"/>
    <dgm:cxn modelId="{83BCFA62-2320-4ED9-A398-59E10FC999E0}" type="presParOf" srcId="{1EEA7B6F-4C7E-4892-B6DB-782CC4C06527}" destId="{60DC7899-6A80-46F3-9CC2-C0BE7E0C0F79}" srcOrd="0" destOrd="0" presId="urn:microsoft.com/office/officeart/2005/8/layout/hProcess7"/>
    <dgm:cxn modelId="{0C417A85-D272-4AD4-B318-D20DBA040B3E}" type="presParOf" srcId="{1EEA7B6F-4C7E-4892-B6DB-782CC4C06527}" destId="{D6625129-5EF8-40F2-B26A-6E24544C94A2}" srcOrd="1" destOrd="0" presId="urn:microsoft.com/office/officeart/2005/8/layout/hProcess7"/>
    <dgm:cxn modelId="{2590E288-DEAD-482C-A1D4-3B511FFB7C81}" type="presParOf" srcId="{1EEA7B6F-4C7E-4892-B6DB-782CC4C06527}" destId="{E8082AF7-64C6-4DB6-A776-5E5AA6ADDB4F}" srcOrd="2" destOrd="0" presId="urn:microsoft.com/office/officeart/2005/8/layout/hProcess7"/>
    <dgm:cxn modelId="{B1F47E0A-42C3-4F1F-8677-C3A624B60FCD}" type="presParOf" srcId="{5BC11BBE-4141-46E6-B7FA-3E3DC198EF5C}" destId="{72CB6061-0CD2-4AC0-A2B0-92C7810B18D3}" srcOrd="5" destOrd="0" presId="urn:microsoft.com/office/officeart/2005/8/layout/hProcess7"/>
    <dgm:cxn modelId="{17B3191A-51F8-4B7C-A2AD-C7F4168DCD0D}" type="presParOf" srcId="{5BC11BBE-4141-46E6-B7FA-3E3DC198EF5C}" destId="{2081B7EE-13EB-409C-8E4D-5751E144109E}" srcOrd="6" destOrd="0" presId="urn:microsoft.com/office/officeart/2005/8/layout/hProcess7"/>
    <dgm:cxn modelId="{770384F4-6871-40B5-9643-BFAD19A27304}" type="presParOf" srcId="{2081B7EE-13EB-409C-8E4D-5751E144109E}" destId="{3AAB7AAA-25E2-4D1A-BEB1-AFBFB697168A}" srcOrd="0" destOrd="0" presId="urn:microsoft.com/office/officeart/2005/8/layout/hProcess7"/>
    <dgm:cxn modelId="{48F56D46-0B26-42D9-9253-E895BE3DE779}" type="presParOf" srcId="{2081B7EE-13EB-409C-8E4D-5751E144109E}" destId="{605D499E-3696-4CE8-A716-263FD16B578D}" srcOrd="1" destOrd="0" presId="urn:microsoft.com/office/officeart/2005/8/layout/hProcess7"/>
    <dgm:cxn modelId="{9DE84359-6EDE-4433-B995-8F49A3254036}" type="presParOf" srcId="{2081B7EE-13EB-409C-8E4D-5751E144109E}" destId="{61B893AC-61FD-485E-91D2-3461A74BBFD6}" srcOrd="2" destOrd="0" presId="urn:microsoft.com/office/officeart/2005/8/layout/hProcess7"/>
    <dgm:cxn modelId="{A82F8192-4A12-47C6-8E75-16998F4BAF56}" type="presParOf" srcId="{5BC11BBE-4141-46E6-B7FA-3E3DC198EF5C}" destId="{66CBDFA0-5493-4110-8AC3-EFC57E1B4CA8}" srcOrd="7" destOrd="0" presId="urn:microsoft.com/office/officeart/2005/8/layout/hProcess7"/>
    <dgm:cxn modelId="{41C394ED-246A-4D85-AF3B-F89B4A2BEF7B}" type="presParOf" srcId="{5BC11BBE-4141-46E6-B7FA-3E3DC198EF5C}" destId="{B0DA0600-18CB-4A87-A3F1-471313BE6AF4}" srcOrd="8" destOrd="0" presId="urn:microsoft.com/office/officeart/2005/8/layout/hProcess7"/>
    <dgm:cxn modelId="{994272F9-ED3D-4FD8-BFC3-9988C6116CE3}" type="presParOf" srcId="{B0DA0600-18CB-4A87-A3F1-471313BE6AF4}" destId="{772F4526-3A71-4003-8E26-050EFA049758}" srcOrd="0" destOrd="0" presId="urn:microsoft.com/office/officeart/2005/8/layout/hProcess7"/>
    <dgm:cxn modelId="{8609DEA4-A7DA-4C28-BAF1-651CF9852B4E}" type="presParOf" srcId="{B0DA0600-18CB-4A87-A3F1-471313BE6AF4}" destId="{2B6AA24D-8F2D-4E8A-89D5-2A4DD92EBAC6}" srcOrd="1" destOrd="0" presId="urn:microsoft.com/office/officeart/2005/8/layout/hProcess7"/>
    <dgm:cxn modelId="{FC6675CA-9CF5-40CE-992F-97A92D1736FB}" type="presParOf" srcId="{B0DA0600-18CB-4A87-A3F1-471313BE6AF4}" destId="{B8B50789-0CA6-4419-947A-74E3FDC557C1}" srcOrd="2" destOrd="0" presId="urn:microsoft.com/office/officeart/2005/8/layout/hProcess7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E26D68-1CA6-43CC-A0EA-D554C3117B68}">
      <dsp:nvSpPr>
        <dsp:cNvPr id="0" name=""/>
        <dsp:cNvSpPr/>
      </dsp:nvSpPr>
      <dsp:spPr>
        <a:xfrm>
          <a:off x="5023" y="0"/>
          <a:ext cx="2626604" cy="2664295"/>
        </a:xfrm>
        <a:prstGeom prst="roundRect">
          <a:avLst>
            <a:gd name="adj" fmla="val 5000"/>
          </a:avLst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08000" rIns="144000" bIns="0" numCol="1" spcCol="1270" anchor="t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b="1" kern="1200" dirty="0">
              <a:solidFill>
                <a:schemeClr val="tx1"/>
              </a:solidFill>
            </a:rPr>
            <a:t>Co-</a:t>
          </a:r>
          <a:r>
            <a:rPr lang="de-DE" sz="2000" b="1" kern="1200" dirty="0" err="1">
              <a:solidFill>
                <a:schemeClr val="tx1"/>
              </a:solidFill>
            </a:rPr>
            <a:t>programmed</a:t>
          </a:r>
          <a:endParaRPr lang="en-GB" sz="2000" b="1" kern="1200" dirty="0">
            <a:solidFill>
              <a:schemeClr val="tx1"/>
            </a:solidFill>
          </a:endParaRPr>
        </a:p>
      </dsp:txBody>
      <dsp:txXfrm rot="16200000">
        <a:off x="-824677" y="829700"/>
        <a:ext cx="2184722" cy="525320"/>
      </dsp:txXfrm>
    </dsp:sp>
    <dsp:sp modelId="{D42EE034-5900-4C81-957B-22DC2263C4B8}">
      <dsp:nvSpPr>
        <dsp:cNvPr id="0" name=""/>
        <dsp:cNvSpPr/>
      </dsp:nvSpPr>
      <dsp:spPr>
        <a:xfrm>
          <a:off x="530343" y="0"/>
          <a:ext cx="1956820" cy="2664295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08000" rIns="0" bIns="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i="0" kern="1200" dirty="0">
              <a:solidFill>
                <a:schemeClr val="bg1"/>
              </a:solidFill>
              <a:sym typeface="Wingdings" panose="05000000000000000000" pitchFamily="2" charset="2"/>
            </a:rPr>
            <a:t>Based on </a:t>
          </a:r>
          <a:r>
            <a:rPr lang="en-US" sz="1800" i="0" kern="1200" dirty="0" smtClean="0">
              <a:solidFill>
                <a:schemeClr val="bg1"/>
              </a:solidFill>
              <a:sym typeface="Wingdings" panose="05000000000000000000" pitchFamily="2" charset="2"/>
            </a:rPr>
            <a:t>Memoranda of Understanding </a:t>
          </a:r>
          <a:r>
            <a:rPr lang="en-US" sz="1800" i="0" kern="1200" dirty="0">
              <a:solidFill>
                <a:schemeClr val="bg1"/>
              </a:solidFill>
              <a:sym typeface="Wingdings" panose="05000000000000000000" pitchFamily="2" charset="2"/>
            </a:rPr>
            <a:t>/ contractual arrangements; implemented independently by the partners and by  Horizon Europe</a:t>
          </a:r>
          <a:endParaRPr lang="en-GB" sz="1800" kern="1200" dirty="0">
            <a:solidFill>
              <a:schemeClr val="bg1"/>
            </a:solidFill>
          </a:endParaRPr>
        </a:p>
      </dsp:txBody>
      <dsp:txXfrm>
        <a:off x="530343" y="0"/>
        <a:ext cx="1956820" cy="2664295"/>
      </dsp:txXfrm>
    </dsp:sp>
    <dsp:sp modelId="{60DC7899-6A80-46F3-9CC2-C0BE7E0C0F79}">
      <dsp:nvSpPr>
        <dsp:cNvPr id="0" name=""/>
        <dsp:cNvSpPr/>
      </dsp:nvSpPr>
      <dsp:spPr>
        <a:xfrm>
          <a:off x="2719145" y="0"/>
          <a:ext cx="2626604" cy="2664295"/>
        </a:xfrm>
        <a:prstGeom prst="roundRect">
          <a:avLst>
            <a:gd name="adj" fmla="val 5000"/>
          </a:avLst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08000" rIns="144000" bIns="0" numCol="1" spcCol="1270" anchor="t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b="1" kern="1200" dirty="0">
              <a:solidFill>
                <a:schemeClr val="tx1"/>
              </a:solidFill>
            </a:rPr>
            <a:t>Co-</a:t>
          </a:r>
          <a:r>
            <a:rPr lang="de-DE" sz="2000" b="1" kern="1200" dirty="0" err="1">
              <a:solidFill>
                <a:schemeClr val="tx1"/>
              </a:solidFill>
            </a:rPr>
            <a:t>funded</a:t>
          </a:r>
          <a:endParaRPr lang="en-GB" sz="2000" b="1" kern="1200" dirty="0">
            <a:solidFill>
              <a:schemeClr val="tx1"/>
            </a:solidFill>
          </a:endParaRPr>
        </a:p>
      </dsp:txBody>
      <dsp:txXfrm rot="16200000">
        <a:off x="1889444" y="829700"/>
        <a:ext cx="2184722" cy="525320"/>
      </dsp:txXfrm>
    </dsp:sp>
    <dsp:sp modelId="{627728C5-718C-4675-9E63-A951873FDE5D}">
      <dsp:nvSpPr>
        <dsp:cNvPr id="0" name=""/>
        <dsp:cNvSpPr/>
      </dsp:nvSpPr>
      <dsp:spPr>
        <a:xfrm rot="5400000">
          <a:off x="2536464" y="2183540"/>
          <a:ext cx="391627" cy="393990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082AF7-64C6-4DB6-A776-5E5AA6ADDB4F}">
      <dsp:nvSpPr>
        <dsp:cNvPr id="0" name=""/>
        <dsp:cNvSpPr/>
      </dsp:nvSpPr>
      <dsp:spPr>
        <a:xfrm>
          <a:off x="3244466" y="0"/>
          <a:ext cx="1956820" cy="2664295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08000" rIns="0" bIns="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i="0" kern="1200" dirty="0">
              <a:solidFill>
                <a:schemeClr val="bg1"/>
              </a:solidFill>
              <a:sym typeface="Wingdings" panose="05000000000000000000" pitchFamily="2" charset="2"/>
            </a:rPr>
            <a:t>Based on a joint </a:t>
          </a:r>
          <a:r>
            <a:rPr lang="en-US" sz="1800" i="0" kern="1200" dirty="0" err="1">
              <a:solidFill>
                <a:schemeClr val="bg1"/>
              </a:solidFill>
              <a:sym typeface="Wingdings" panose="05000000000000000000" pitchFamily="2" charset="2"/>
            </a:rPr>
            <a:t>programme</a:t>
          </a:r>
          <a:r>
            <a:rPr lang="en-US" sz="1800" i="0" kern="1200" dirty="0">
              <a:solidFill>
                <a:schemeClr val="bg1"/>
              </a:solidFill>
              <a:sym typeface="Wingdings" panose="05000000000000000000" pitchFamily="2" charset="2"/>
            </a:rPr>
            <a:t> agreed by </a:t>
          </a:r>
          <a:r>
            <a:rPr lang="en-US" sz="1800" i="0" kern="1200" dirty="0" smtClean="0">
              <a:solidFill>
                <a:schemeClr val="bg1"/>
              </a:solidFill>
              <a:sym typeface="Wingdings" panose="05000000000000000000" pitchFamily="2" charset="2"/>
            </a:rPr>
            <a:t>partners; </a:t>
          </a:r>
          <a:r>
            <a:rPr lang="en-US" sz="1800" i="0" kern="1200" dirty="0">
              <a:solidFill>
                <a:schemeClr val="bg1"/>
              </a:solidFill>
              <a:sym typeface="Wingdings" panose="05000000000000000000" pitchFamily="2" charset="2"/>
            </a:rPr>
            <a:t>commitment of partners for financial and in-kind contributions </a:t>
          </a:r>
          <a:r>
            <a:rPr lang="en-US" sz="1800" i="0" kern="1200" dirty="0" smtClean="0">
              <a:solidFill>
                <a:schemeClr val="bg1"/>
              </a:solidFill>
              <a:sym typeface="Wingdings" panose="05000000000000000000" pitchFamily="2" charset="2"/>
            </a:rPr>
            <a:t>&amp; financial contribution by Horizon Europe</a:t>
          </a:r>
          <a:endParaRPr lang="en-GB" sz="1800" kern="1200" dirty="0">
            <a:solidFill>
              <a:schemeClr val="bg1"/>
            </a:solidFill>
          </a:endParaRPr>
        </a:p>
      </dsp:txBody>
      <dsp:txXfrm>
        <a:off x="3244466" y="0"/>
        <a:ext cx="1956820" cy="2664295"/>
      </dsp:txXfrm>
    </dsp:sp>
    <dsp:sp modelId="{772F4526-3A71-4003-8E26-050EFA049758}">
      <dsp:nvSpPr>
        <dsp:cNvPr id="0" name=""/>
        <dsp:cNvSpPr/>
      </dsp:nvSpPr>
      <dsp:spPr>
        <a:xfrm>
          <a:off x="5437681" y="0"/>
          <a:ext cx="2626604" cy="2664295"/>
        </a:xfrm>
        <a:prstGeom prst="roundRect">
          <a:avLst>
            <a:gd name="adj" fmla="val 5000"/>
          </a:avLst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08000" rIns="144000" bIns="0" numCol="1" spcCol="1270" anchor="t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kern="1200" noProof="0" dirty="0">
              <a:solidFill>
                <a:schemeClr val="tx1"/>
              </a:solidFill>
            </a:rPr>
            <a:t>Institutional</a:t>
          </a:r>
        </a:p>
      </dsp:txBody>
      <dsp:txXfrm rot="16200000">
        <a:off x="4607980" y="829700"/>
        <a:ext cx="2184722" cy="525320"/>
      </dsp:txXfrm>
    </dsp:sp>
    <dsp:sp modelId="{605D499E-3696-4CE8-A716-263FD16B578D}">
      <dsp:nvSpPr>
        <dsp:cNvPr id="0" name=""/>
        <dsp:cNvSpPr/>
      </dsp:nvSpPr>
      <dsp:spPr>
        <a:xfrm rot="5400000">
          <a:off x="5255000" y="2183540"/>
          <a:ext cx="391627" cy="393990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8B50789-0CA6-4419-947A-74E3FDC557C1}">
      <dsp:nvSpPr>
        <dsp:cNvPr id="0" name=""/>
        <dsp:cNvSpPr/>
      </dsp:nvSpPr>
      <dsp:spPr>
        <a:xfrm>
          <a:off x="5963002" y="0"/>
          <a:ext cx="1956820" cy="2664295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08000" rIns="0" bIns="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i="0" kern="1200" dirty="0">
              <a:solidFill>
                <a:schemeClr val="bg1"/>
              </a:solidFill>
              <a:sym typeface="Wingdings" panose="05000000000000000000" pitchFamily="2" charset="2"/>
            </a:rPr>
            <a:t>Based on  long-term dimension and need for high </a:t>
          </a:r>
          <a:r>
            <a:rPr lang="en-US" sz="1800" i="0" kern="1200" dirty="0" smtClean="0">
              <a:solidFill>
                <a:schemeClr val="bg1"/>
              </a:solidFill>
              <a:sym typeface="Wingdings" panose="05000000000000000000" pitchFamily="2" charset="2"/>
            </a:rPr>
            <a:t>integration; </a:t>
          </a:r>
          <a:r>
            <a:rPr lang="en-US" sz="1800" i="0" kern="1200" dirty="0">
              <a:solidFill>
                <a:schemeClr val="bg1"/>
              </a:solidFill>
              <a:sym typeface="Wingdings" panose="05000000000000000000" pitchFamily="2" charset="2"/>
            </a:rPr>
            <a:t>partnerships based on Articles 185 / 187 of </a:t>
          </a:r>
          <a:r>
            <a:rPr lang="en-US" sz="1800" i="0" kern="1200" dirty="0" smtClean="0">
              <a:solidFill>
                <a:schemeClr val="bg1"/>
              </a:solidFill>
              <a:sym typeface="Wingdings" panose="05000000000000000000" pitchFamily="2" charset="2"/>
            </a:rPr>
            <a:t>TFEU </a:t>
          </a:r>
          <a:r>
            <a:rPr lang="en-US" sz="1800" i="0" kern="1200" dirty="0">
              <a:solidFill>
                <a:schemeClr val="bg1"/>
              </a:solidFill>
              <a:sym typeface="Wingdings" panose="05000000000000000000" pitchFamily="2" charset="2"/>
            </a:rPr>
            <a:t>and the EIT-Regulation </a:t>
          </a:r>
          <a:r>
            <a:rPr lang="en-US" sz="1800" i="0" kern="1200" dirty="0" smtClean="0">
              <a:solidFill>
                <a:schemeClr val="bg1"/>
              </a:solidFill>
              <a:sym typeface="Wingdings" panose="05000000000000000000" pitchFamily="2" charset="2"/>
            </a:rPr>
            <a:t>supported </a:t>
          </a:r>
          <a:r>
            <a:rPr lang="en-US" sz="1800" i="0" kern="1200" dirty="0">
              <a:solidFill>
                <a:schemeClr val="bg1"/>
              </a:solidFill>
              <a:sym typeface="Wingdings" panose="05000000000000000000" pitchFamily="2" charset="2"/>
            </a:rPr>
            <a:t>by Horizon Europe</a:t>
          </a:r>
          <a:endParaRPr lang="en-GB" sz="1800" kern="1200" dirty="0">
            <a:solidFill>
              <a:schemeClr val="bg1"/>
            </a:solidFill>
          </a:endParaRPr>
        </a:p>
      </dsp:txBody>
      <dsp:txXfrm>
        <a:off x="5963002" y="0"/>
        <a:ext cx="1956820" cy="26642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254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08" tIns="45304" rIns="90608" bIns="45304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3852" y="0"/>
            <a:ext cx="297254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08" tIns="45304" rIns="90608" bIns="45304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28165"/>
            <a:ext cx="2972547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08" tIns="45304" rIns="90608" bIns="45304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3852" y="9428165"/>
            <a:ext cx="2972547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08" tIns="45304" rIns="90608" bIns="45304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5EC7A9CE-B5D3-4830-AA57-DD8049CE9F2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67662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254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08" tIns="45304" rIns="90608" bIns="45304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3852" y="0"/>
            <a:ext cx="297254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08" tIns="45304" rIns="90608" bIns="45304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7738" y="744538"/>
            <a:ext cx="4964112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480" y="4714877"/>
            <a:ext cx="5487041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08" tIns="45304" rIns="90608" bIns="4530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28165"/>
            <a:ext cx="2972547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08" tIns="45304" rIns="90608" bIns="45304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3852" y="9428165"/>
            <a:ext cx="2972547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08" tIns="45304" rIns="90608" bIns="45304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36441B25-C4D1-47DB-817D-B9C4FC5392F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99238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691915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Tx/>
              <a:buFontTx/>
              <a:buNone/>
              <a:tabLst/>
              <a:defRPr/>
            </a:pPr>
            <a:r>
              <a:rPr lang="en-GB" sz="1200" b="0" kern="1200" dirty="0" smtClean="0">
                <a:solidFill>
                  <a:schemeClr val="accent3">
                    <a:lumMod val="50000"/>
                  </a:schemeClr>
                </a:solidFill>
                <a:latin typeface="Arial" charset="0"/>
                <a:ea typeface="+mn-ea"/>
                <a:cs typeface="+mn-cs"/>
              </a:rPr>
              <a:t>Missions are programmed within Pillar 2 but may benefit from actions carried out within other parts of the programme </a:t>
            </a:r>
            <a:r>
              <a:rPr lang="en-GB" sz="1200" b="0" kern="1200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  <a:ea typeface="+mn-ea"/>
                <a:cs typeface="+mn-cs"/>
              </a:rPr>
              <a:t/>
            </a:r>
            <a:br>
              <a:rPr lang="en-GB" sz="1200" b="0" kern="1200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  <a:ea typeface="+mn-ea"/>
                <a:cs typeface="+mn-cs"/>
              </a:rPr>
            </a:br>
            <a:endParaRPr lang="en-GB" sz="1200" b="0" kern="1200" dirty="0" smtClean="0">
              <a:solidFill>
                <a:schemeClr val="accent2">
                  <a:lumMod val="50000"/>
                </a:schemeClr>
              </a:solidFill>
              <a:latin typeface="Arial" charset="0"/>
              <a:ea typeface="+mn-ea"/>
              <a:cs typeface="+mn-cs"/>
            </a:endParaRPr>
          </a:p>
          <a:p>
            <a:pPr marL="0" indent="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None/>
            </a:pPr>
            <a:r>
              <a:rPr lang="en-GB" sz="1200" b="0" i="0" dirty="0" smtClean="0">
                <a:solidFill>
                  <a:srgbClr val="878685">
                    <a:lumMod val="50000"/>
                  </a:srgbClr>
                </a:solidFill>
              </a:rPr>
              <a:t>Building on experience and lessons of Horizon 2020 (e.g. focus areas), we need:</a:t>
            </a:r>
          </a:p>
          <a:p>
            <a:pPr marL="265113" indent="-265113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1200" b="0" i="0" dirty="0" smtClean="0">
                <a:solidFill>
                  <a:schemeClr val="accent3">
                    <a:lumMod val="50000"/>
                  </a:schemeClr>
                </a:solidFill>
              </a:rPr>
              <a:t>Greater </a:t>
            </a:r>
            <a:r>
              <a:rPr lang="en-GB" sz="1200" i="0" dirty="0" smtClean="0">
                <a:solidFill>
                  <a:srgbClr val="133176"/>
                </a:solidFill>
              </a:rPr>
              <a:t>scale </a:t>
            </a:r>
            <a:r>
              <a:rPr lang="en-GB" sz="1200" b="0" i="0" dirty="0" smtClean="0">
                <a:solidFill>
                  <a:schemeClr val="accent3">
                    <a:lumMod val="50000"/>
                  </a:schemeClr>
                </a:solidFill>
              </a:rPr>
              <a:t>and </a:t>
            </a:r>
            <a:r>
              <a:rPr lang="en-GB" sz="1200" i="0" dirty="0" smtClean="0">
                <a:solidFill>
                  <a:srgbClr val="133176"/>
                </a:solidFill>
              </a:rPr>
              <a:t>concentration of resources</a:t>
            </a:r>
          </a:p>
          <a:p>
            <a:pPr marL="265113" indent="-265113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1200" b="0" i="0" dirty="0" smtClean="0">
                <a:solidFill>
                  <a:schemeClr val="accent3">
                    <a:lumMod val="50000"/>
                  </a:schemeClr>
                </a:solidFill>
              </a:rPr>
              <a:t>Greater </a:t>
            </a:r>
            <a:r>
              <a:rPr lang="en-GB" sz="1200" i="0" dirty="0" smtClean="0">
                <a:solidFill>
                  <a:srgbClr val="133176"/>
                </a:solidFill>
              </a:rPr>
              <a:t>clarity</a:t>
            </a:r>
            <a:r>
              <a:rPr lang="en-GB" sz="1200" b="0" i="0" dirty="0" smtClean="0">
                <a:solidFill>
                  <a:srgbClr val="133176"/>
                </a:solidFill>
              </a:rPr>
              <a:t> </a:t>
            </a:r>
            <a:r>
              <a:rPr lang="en-GB" sz="1200" b="0" i="0" dirty="0" smtClean="0">
                <a:solidFill>
                  <a:schemeClr val="accent3">
                    <a:lumMod val="50000"/>
                  </a:schemeClr>
                </a:solidFill>
              </a:rPr>
              <a:t>in objective, and timeframe to achieve it</a:t>
            </a:r>
          </a:p>
          <a:p>
            <a:pPr marL="265113" indent="-265113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1200" b="0" i="0" dirty="0" smtClean="0">
                <a:solidFill>
                  <a:srgbClr val="878685">
                    <a:lumMod val="50000"/>
                  </a:srgbClr>
                </a:solidFill>
              </a:rPr>
              <a:t>Greater </a:t>
            </a:r>
            <a:r>
              <a:rPr lang="en-GB" sz="1200" i="0" dirty="0" smtClean="0">
                <a:solidFill>
                  <a:srgbClr val="133176"/>
                </a:solidFill>
              </a:rPr>
              <a:t>coherence, </a:t>
            </a:r>
            <a:r>
              <a:rPr lang="en-GB" sz="1200" b="0" i="0" dirty="0" smtClean="0">
                <a:solidFill>
                  <a:schemeClr val="accent3">
                    <a:lumMod val="50000"/>
                  </a:schemeClr>
                </a:solidFill>
              </a:rPr>
              <a:t>including through </a:t>
            </a:r>
            <a:r>
              <a:rPr lang="en-GB" sz="1200" i="0" dirty="0" smtClean="0">
                <a:solidFill>
                  <a:srgbClr val="133176"/>
                </a:solidFill>
              </a:rPr>
              <a:t>portfolio</a:t>
            </a:r>
            <a:r>
              <a:rPr lang="en-GB" sz="1200" b="0" i="0" dirty="0" smtClean="0">
                <a:solidFill>
                  <a:schemeClr val="accent3">
                    <a:lumMod val="50000"/>
                  </a:schemeClr>
                </a:solidFill>
              </a:rPr>
              <a:t> approach</a:t>
            </a:r>
          </a:p>
          <a:p>
            <a:pPr marL="265113" indent="-265113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1200" b="0" i="0" dirty="0" smtClean="0">
                <a:solidFill>
                  <a:srgbClr val="878685">
                    <a:lumMod val="50000"/>
                  </a:srgbClr>
                </a:solidFill>
              </a:rPr>
              <a:t>Greater involvement of </a:t>
            </a:r>
            <a:r>
              <a:rPr lang="en-GB" sz="1200" i="0" dirty="0" smtClean="0">
                <a:solidFill>
                  <a:srgbClr val="133176"/>
                </a:solidFill>
              </a:rPr>
              <a:t>stakeholders, users, </a:t>
            </a:r>
            <a:r>
              <a:rPr lang="en-GB" sz="1200" b="0" i="0" dirty="0" smtClean="0">
                <a:solidFill>
                  <a:srgbClr val="878685">
                    <a:lumMod val="50000"/>
                  </a:srgbClr>
                </a:solidFill>
              </a:rPr>
              <a:t>and </a:t>
            </a:r>
            <a:r>
              <a:rPr lang="en-GB" sz="1200" i="0" dirty="0" smtClean="0">
                <a:solidFill>
                  <a:srgbClr val="133176"/>
                </a:solidFill>
              </a:rPr>
              <a:t>public</a:t>
            </a:r>
            <a:r>
              <a:rPr lang="en-GB" sz="1200" b="0" i="0" dirty="0" smtClean="0">
                <a:solidFill>
                  <a:srgbClr val="133176"/>
                </a:solidFill>
              </a:rPr>
              <a:t> </a:t>
            </a:r>
            <a:r>
              <a:rPr lang="en-GB" sz="1200" b="0" i="0" dirty="0" smtClean="0">
                <a:solidFill>
                  <a:srgbClr val="878685">
                    <a:lumMod val="50000"/>
                  </a:srgbClr>
                </a:solidFill>
              </a:rPr>
              <a:t>awareness</a:t>
            </a:r>
          </a:p>
          <a:p>
            <a:pPr marL="265113" indent="-265113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1200" b="0" i="0" dirty="0" smtClean="0">
                <a:solidFill>
                  <a:srgbClr val="878685">
                    <a:lumMod val="50000"/>
                  </a:srgbClr>
                </a:solidFill>
              </a:rPr>
              <a:t>Greater possibility for </a:t>
            </a:r>
            <a:r>
              <a:rPr lang="en-GB" sz="1200" i="0" dirty="0" smtClean="0">
                <a:solidFill>
                  <a:srgbClr val="133176"/>
                </a:solidFill>
              </a:rPr>
              <a:t>leveraging</a:t>
            </a:r>
            <a:r>
              <a:rPr lang="en-GB" sz="1200" b="0" i="0" dirty="0" smtClean="0">
                <a:solidFill>
                  <a:srgbClr val="133176"/>
                </a:solidFill>
              </a:rPr>
              <a:t> </a:t>
            </a:r>
            <a:r>
              <a:rPr lang="en-GB" sz="1200" b="0" i="0" dirty="0" smtClean="0">
                <a:solidFill>
                  <a:srgbClr val="878685">
                    <a:lumMod val="50000"/>
                  </a:srgbClr>
                </a:solidFill>
              </a:rPr>
              <a:t>other inputs </a:t>
            </a:r>
          </a:p>
          <a:p>
            <a:pPr marL="265113" indent="-265113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1200" b="0" i="0" dirty="0" smtClean="0">
                <a:solidFill>
                  <a:srgbClr val="878685">
                    <a:lumMod val="50000"/>
                  </a:srgbClr>
                </a:solidFill>
              </a:rPr>
              <a:t>Prioritise investments on global </a:t>
            </a:r>
            <a:r>
              <a:rPr lang="en-GB" sz="1200" i="0" dirty="0" smtClean="0">
                <a:solidFill>
                  <a:srgbClr val="133176"/>
                </a:solidFill>
              </a:rPr>
              <a:t>challenges</a:t>
            </a:r>
            <a:r>
              <a:rPr lang="en-GB" sz="1200" b="0" i="0" dirty="0" smtClean="0">
                <a:solidFill>
                  <a:srgbClr val="133176"/>
                </a:solidFill>
              </a:rPr>
              <a:t> </a:t>
            </a:r>
            <a:r>
              <a:rPr lang="en-GB" sz="1200" b="0" i="0" dirty="0" smtClean="0">
                <a:solidFill>
                  <a:srgbClr val="878685">
                    <a:lumMod val="50000"/>
                  </a:srgbClr>
                </a:solidFill>
              </a:rPr>
              <a:t>where the EU adds most value</a:t>
            </a:r>
          </a:p>
          <a:p>
            <a:pPr marL="265113" indent="-265113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1200" b="0" i="0" dirty="0" smtClean="0">
                <a:solidFill>
                  <a:srgbClr val="878685">
                    <a:lumMod val="50000"/>
                  </a:srgbClr>
                </a:solidFill>
              </a:rPr>
              <a:t>Focus on areas with </a:t>
            </a:r>
            <a:r>
              <a:rPr lang="en-GB" sz="1200" i="0" dirty="0" smtClean="0">
                <a:solidFill>
                  <a:srgbClr val="133176"/>
                </a:solidFill>
              </a:rPr>
              <a:t>transformative potential </a:t>
            </a:r>
            <a:r>
              <a:rPr lang="en-GB" sz="1200" b="0" i="0" dirty="0" smtClean="0">
                <a:solidFill>
                  <a:srgbClr val="878685">
                    <a:lumMod val="50000"/>
                  </a:srgbClr>
                </a:solidFill>
              </a:rPr>
              <a:t>for science, technology, industry or society</a:t>
            </a:r>
          </a:p>
          <a:p>
            <a:pPr marL="265113" indent="-265113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1200" b="0" i="0" dirty="0" smtClean="0">
                <a:solidFill>
                  <a:srgbClr val="878685">
                    <a:lumMod val="50000"/>
                  </a:srgbClr>
                </a:solidFill>
              </a:rPr>
              <a:t>Induce </a:t>
            </a:r>
            <a:r>
              <a:rPr lang="en-GB" sz="1200" i="0" dirty="0" smtClean="0">
                <a:solidFill>
                  <a:srgbClr val="133176"/>
                </a:solidFill>
              </a:rPr>
              <a:t>collaboration</a:t>
            </a:r>
            <a:r>
              <a:rPr lang="en-GB" sz="1200" b="0" i="0" dirty="0" smtClean="0">
                <a:solidFill>
                  <a:srgbClr val="133176"/>
                </a:solidFill>
              </a:rPr>
              <a:t> </a:t>
            </a:r>
            <a:r>
              <a:rPr lang="en-GB" sz="1200" b="0" i="0" dirty="0" smtClean="0">
                <a:solidFill>
                  <a:srgbClr val="878685">
                    <a:lumMod val="50000"/>
                  </a:srgbClr>
                </a:solidFill>
              </a:rPr>
              <a:t>cross-sector and cross-discipline, including SSH</a:t>
            </a:r>
          </a:p>
          <a:p>
            <a:pPr marL="265113" indent="-265113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1200" b="0" i="0" dirty="0" smtClean="0">
                <a:solidFill>
                  <a:srgbClr val="878685">
                    <a:lumMod val="50000"/>
                  </a:srgbClr>
                </a:solidFill>
              </a:rPr>
              <a:t>Stimulate </a:t>
            </a:r>
            <a:r>
              <a:rPr lang="en-GB" sz="1200" i="0" dirty="0" smtClean="0">
                <a:solidFill>
                  <a:srgbClr val="133176"/>
                </a:solidFill>
              </a:rPr>
              <a:t>demand</a:t>
            </a:r>
            <a:r>
              <a:rPr lang="en-GB" sz="1200" b="0" i="0" dirty="0" smtClean="0">
                <a:solidFill>
                  <a:srgbClr val="133176"/>
                </a:solidFill>
              </a:rPr>
              <a:t> </a:t>
            </a:r>
            <a:r>
              <a:rPr lang="en-GB" sz="1200" b="0" i="0" dirty="0" smtClean="0">
                <a:solidFill>
                  <a:srgbClr val="878685">
                    <a:lumMod val="50000"/>
                  </a:srgbClr>
                </a:solidFill>
              </a:rPr>
              <a:t>for innovative solutions by involving civil society</a:t>
            </a:r>
          </a:p>
          <a:p>
            <a:pPr marL="265113" indent="-265113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1200" b="0" i="0" dirty="0" smtClean="0">
                <a:solidFill>
                  <a:srgbClr val="878685">
                    <a:lumMod val="50000"/>
                  </a:srgbClr>
                </a:solidFill>
              </a:rPr>
              <a:t>Highlight the </a:t>
            </a:r>
            <a:r>
              <a:rPr lang="en-GB" sz="1200" i="0" dirty="0" smtClean="0">
                <a:solidFill>
                  <a:srgbClr val="133176"/>
                </a:solidFill>
              </a:rPr>
              <a:t>contribution</a:t>
            </a:r>
            <a:r>
              <a:rPr lang="en-GB" sz="1200" b="0" i="0" dirty="0" smtClean="0">
                <a:solidFill>
                  <a:srgbClr val="878685">
                    <a:lumMod val="50000"/>
                  </a:srgbClr>
                </a:solidFill>
              </a:rPr>
              <a:t> of R&amp;I to solving challenges</a:t>
            </a:r>
          </a:p>
          <a:p>
            <a:pPr marL="265113" indent="-265113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1200" i="0" dirty="0" smtClean="0">
                <a:solidFill>
                  <a:srgbClr val="133176"/>
                </a:solidFill>
              </a:rPr>
              <a:t>Inspire</a:t>
            </a:r>
            <a:r>
              <a:rPr lang="en-GB" sz="1200" b="0" i="0" dirty="0" smtClean="0">
                <a:solidFill>
                  <a:srgbClr val="133176"/>
                </a:solidFill>
              </a:rPr>
              <a:t> </a:t>
            </a:r>
            <a:r>
              <a:rPr lang="en-GB" sz="1200" b="0" i="0" dirty="0" smtClean="0">
                <a:solidFill>
                  <a:srgbClr val="878685">
                    <a:lumMod val="50000"/>
                  </a:srgbClr>
                </a:solidFill>
              </a:rPr>
              <a:t>and mobilise </a:t>
            </a:r>
            <a:r>
              <a:rPr lang="en-GB" sz="1200" i="0" dirty="0" smtClean="0">
                <a:solidFill>
                  <a:srgbClr val="133176"/>
                </a:solidFill>
              </a:rPr>
              <a:t>citizens</a:t>
            </a:r>
            <a:r>
              <a:rPr lang="en-GB" sz="1200" b="0" i="0" dirty="0" smtClean="0">
                <a:solidFill>
                  <a:srgbClr val="133176"/>
                </a:solidFill>
              </a:rPr>
              <a:t> </a:t>
            </a:r>
            <a:r>
              <a:rPr lang="en-GB" sz="1200" b="0" i="0" dirty="0" smtClean="0">
                <a:solidFill>
                  <a:srgbClr val="878685">
                    <a:lumMod val="50000"/>
                  </a:srgbClr>
                </a:solidFill>
              </a:rPr>
              <a:t>around clear time-bound goals</a:t>
            </a:r>
          </a:p>
          <a:p>
            <a:pPr marL="265113" indent="-265113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1200" i="0" dirty="0" smtClean="0">
                <a:solidFill>
                  <a:srgbClr val="133176"/>
                </a:solidFill>
              </a:rPr>
              <a:t>Set the direction </a:t>
            </a:r>
            <a:r>
              <a:rPr lang="en-GB" sz="1200" b="0" i="0" dirty="0" smtClean="0">
                <a:solidFill>
                  <a:srgbClr val="878685">
                    <a:lumMod val="50000"/>
                  </a:srgbClr>
                </a:solidFill>
              </a:rPr>
              <a:t>for public and private R&amp;I in Europe, leverage further investments, improve societal uptake of results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None/>
            </a:pPr>
            <a:endParaRPr lang="en-GB" sz="1200" b="0" i="0" dirty="0" smtClean="0">
              <a:solidFill>
                <a:srgbClr val="878685">
                  <a:lumMod val="50000"/>
                </a:srgbClr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69787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mtClean="0"/>
              <a:t> 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62002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algn="just">
              <a:buFont typeface="Arial" panose="020B0604020202020204" pitchFamily="34" charset="0"/>
              <a:buNone/>
            </a:pPr>
            <a:endParaRPr lang="en-GB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17275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013904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064009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17</a:t>
            </a:fld>
            <a:endParaRPr lang="en-GB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Driving economic growth in</a:t>
            </a:r>
            <a:r>
              <a:rPr lang="en-GB" baseline="0" dirty="0" smtClean="0"/>
              <a:t> the Union through innovation </a:t>
            </a:r>
          </a:p>
          <a:p>
            <a:r>
              <a:rPr lang="en-GB" baseline="0" dirty="0" smtClean="0"/>
              <a:t>Part of the programme can be excluded fro association agreement of a specific country (partial association)</a:t>
            </a:r>
          </a:p>
          <a:p>
            <a:r>
              <a:rPr lang="en-GB" baseline="0" dirty="0" smtClean="0"/>
              <a:t>Association agreement shall provide for the participation (where appropriate) of legal entities established in the Union in equivalent programmes of associated countries </a:t>
            </a:r>
          </a:p>
          <a:p>
            <a:r>
              <a:rPr lang="en-GB" baseline="0" dirty="0" smtClean="0"/>
              <a:t>Pay as you go is the new approach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756616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18</a:t>
            </a:fld>
            <a:endParaRPr lang="en-GB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201280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247495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754915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85413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149103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06079">
              <a:defRPr/>
            </a:pPr>
            <a:fld id="{36441B25-C4D1-47DB-817D-B9C4FC5392FB}" type="slidenum">
              <a:rPr lang="en-GB">
                <a:solidFill>
                  <a:srgbClr val="000000"/>
                </a:solidFill>
              </a:rPr>
              <a:pPr defTabSz="906079">
                <a:defRPr/>
              </a:pPr>
              <a:t>22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768764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202783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32986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48756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72791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72791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16005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70338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62393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05914">
              <a:defRPr/>
            </a:pPr>
            <a:fld id="{36441B25-C4D1-47DB-817D-B9C4FC5392FB}" type="slidenum">
              <a:rPr lang="en-GB">
                <a:solidFill>
                  <a:prstClr val="white"/>
                </a:solidFill>
              </a:rPr>
              <a:pPr defTabSz="905914">
                <a:defRPr/>
              </a:pPr>
              <a:t>9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63590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03376"/>
            <a:ext cx="9144000" cy="5754624"/>
          </a:xfrm>
          <a:prstGeom prst="rect">
            <a:avLst/>
          </a:prstGeom>
        </p:spPr>
      </p:pic>
      <p:pic>
        <p:nvPicPr>
          <p:cNvPr id="5" name="Picture 6" descr="LOGO CE-EN-quadri.eps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06000" y="332656"/>
            <a:ext cx="1584325" cy="110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 userDrawn="1"/>
        </p:nvSpPr>
        <p:spPr>
          <a:xfrm>
            <a:off x="4230000" y="6429118"/>
            <a:ext cx="684213" cy="456142"/>
          </a:xfrm>
          <a:prstGeom prst="rect">
            <a:avLst/>
          </a:prstGeom>
          <a:solidFill>
            <a:srgbClr val="13317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3" name="TextBox 2"/>
          <p:cNvSpPr txBox="1"/>
          <p:nvPr userDrawn="1"/>
        </p:nvSpPr>
        <p:spPr>
          <a:xfrm>
            <a:off x="4173092" y="6388471"/>
            <a:ext cx="846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900" b="0" i="1" dirty="0" err="1" smtClean="0">
                <a:solidFill>
                  <a:schemeClr val="bg1"/>
                </a:solidFill>
                <a:latin typeface="EC Square Sans Pro Light" panose="020B0506000000020004" pitchFamily="34" charset="0"/>
              </a:rPr>
              <a:t>Research</a:t>
            </a:r>
            <a:r>
              <a:rPr lang="fr-BE" sz="900" b="0" i="1" dirty="0" smtClean="0">
                <a:solidFill>
                  <a:schemeClr val="bg1"/>
                </a:solidFill>
                <a:latin typeface="EC Square Sans Pro Light" panose="020B0506000000020004" pitchFamily="34" charset="0"/>
              </a:rPr>
              <a:t> and Innovation </a:t>
            </a:r>
            <a:endParaRPr lang="en-GB" sz="900" b="0" i="1" dirty="0" err="1" smtClean="0">
              <a:solidFill>
                <a:schemeClr val="bg1"/>
              </a:solidFill>
              <a:latin typeface="EC Square Sans Pro Light" panose="020B0506000000020004" pitchFamily="34" charset="0"/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4685074"/>
            <a:ext cx="2051720" cy="400110"/>
          </a:xfrm>
          <a:prstGeom prst="rect">
            <a:avLst/>
          </a:prstGeom>
          <a:solidFill>
            <a:schemeClr val="accent6"/>
          </a:solidFill>
        </p:spPr>
        <p:txBody>
          <a:bodyPr wrap="square" lIns="0" rtlCol="0" anchor="ctr" anchorCtr="0">
            <a:spAutoFit/>
          </a:bodyPr>
          <a:lstStyle/>
          <a:p>
            <a:pPr marL="444500"/>
            <a:r>
              <a:rPr lang="en-GB" sz="2000" b="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</a:t>
            </a:r>
            <a:r>
              <a:rPr lang="en-GB" sz="2000" b="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HorizonEU</a:t>
            </a:r>
            <a:r>
              <a:rPr lang="en-GB" sz="2000" b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sz="2000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358914" y="2624386"/>
            <a:ext cx="39604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dirty="0">
                <a:solidFill>
                  <a:schemeClr val="accent6"/>
                </a:solidFill>
              </a:rPr>
              <a:t>Commission proposal for</a:t>
            </a:r>
            <a:endParaRPr lang="en-GB" sz="2000" b="0" dirty="0" err="1" smtClean="0">
              <a:solidFill>
                <a:schemeClr val="accent6"/>
              </a:solidFill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361627" y="3645024"/>
            <a:ext cx="465751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solidFill>
                  <a:srgbClr val="00B0F0"/>
                </a:solidFill>
                <a:latin typeface="+mn-lt"/>
              </a:rPr>
              <a:t>THE NEXT EU RESEARCH &amp; INNOVATION  </a:t>
            </a:r>
            <a:r>
              <a:rPr lang="en-US" sz="1500" dirty="0" smtClean="0">
                <a:solidFill>
                  <a:srgbClr val="00B0F0"/>
                </a:solidFill>
                <a:latin typeface="+mn-lt"/>
              </a:rPr>
              <a:t>PROGRAMME (2021 – 2027)</a:t>
            </a:r>
            <a:endParaRPr lang="en-GB" sz="1500" dirty="0" err="1" smtClean="0">
              <a:solidFill>
                <a:srgbClr val="00B0F0"/>
              </a:solidFill>
              <a:latin typeface="+mn-lt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367913" y="5351661"/>
            <a:ext cx="4914642" cy="2524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0" i="0" baseline="0"/>
            </a:lvl1pPr>
            <a:lvl5pPr>
              <a:defRPr/>
            </a:lvl5pPr>
          </a:lstStyle>
          <a:p>
            <a:pPr lvl="0"/>
            <a:r>
              <a:rPr lang="fr-BE" dirty="0" smtClean="0"/>
              <a:t>Speaker Name</a:t>
            </a:r>
          </a:p>
          <a:p>
            <a:pPr lvl="0"/>
            <a:endParaRPr lang="fr-BE" dirty="0" smtClean="0"/>
          </a:p>
          <a:p>
            <a:pPr lvl="0"/>
            <a:endParaRPr lang="en-GB" dirty="0"/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370664" y="5604099"/>
            <a:ext cx="4914642" cy="2086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i="0" baseline="0"/>
            </a:lvl1pPr>
            <a:lvl5pPr>
              <a:defRPr/>
            </a:lvl5pPr>
          </a:lstStyle>
          <a:p>
            <a:pPr lvl="0"/>
            <a:r>
              <a:rPr lang="fr-BE" dirty="0" smtClean="0"/>
              <a:t>Name of the Event</a:t>
            </a:r>
          </a:p>
          <a:p>
            <a:pPr lvl="0"/>
            <a:endParaRPr lang="fr-BE" dirty="0" smtClean="0"/>
          </a:p>
          <a:p>
            <a:pPr lvl="0"/>
            <a:endParaRPr lang="en-GB" dirty="0"/>
          </a:p>
        </p:txBody>
      </p:sp>
      <p:sp>
        <p:nvSpPr>
          <p:cNvPr id="17" name="TextBox 16"/>
          <p:cNvSpPr txBox="1"/>
          <p:nvPr userDrawn="1"/>
        </p:nvSpPr>
        <p:spPr>
          <a:xfrm>
            <a:off x="355802" y="2892670"/>
            <a:ext cx="43197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accent6"/>
                </a:solidFill>
                <a:latin typeface="+mj-lt"/>
              </a:rPr>
              <a:t>Horizon Europe</a:t>
            </a:r>
            <a:endParaRPr lang="en-GB" sz="4000" b="0" dirty="0" err="1" smtClean="0">
              <a:solidFill>
                <a:schemeClr val="accent6"/>
              </a:solidFill>
              <a:latin typeface="+mj-lt"/>
            </a:endParaRPr>
          </a:p>
        </p:txBody>
      </p:sp>
      <p:sp>
        <p:nvSpPr>
          <p:cNvPr id="18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370664" y="5843364"/>
            <a:ext cx="4914642" cy="3532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i="0" baseline="0"/>
            </a:lvl1pPr>
            <a:lvl5pPr>
              <a:defRPr/>
            </a:lvl5pPr>
          </a:lstStyle>
          <a:p>
            <a:pPr lvl="0"/>
            <a:r>
              <a:rPr lang="fr-BE" dirty="0" smtClean="0"/>
              <a:t>Date of the Event</a:t>
            </a:r>
          </a:p>
          <a:p>
            <a:pPr lvl="0"/>
            <a:endParaRPr lang="fr-BE" dirty="0" smtClean="0"/>
          </a:p>
          <a:p>
            <a:pPr lvl="0"/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95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7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7013" y="6021288"/>
            <a:ext cx="2243137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3300"/>
            <a:ext cx="9144000" cy="6858000"/>
          </a:xfrm>
          <a:prstGeom prst="rect">
            <a:avLst/>
          </a:prstGeom>
        </p:spPr>
      </p:pic>
      <p:pic>
        <p:nvPicPr>
          <p:cNvPr id="4" name="Picture 17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7013" y="6021288"/>
            <a:ext cx="2243137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611560" y="1071024"/>
            <a:ext cx="7920880" cy="343809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8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Enter your testimonial here</a:t>
            </a:r>
            <a:endParaRPr lang="en-GB" dirty="0"/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3745335" y="4888209"/>
            <a:ext cx="5074815" cy="9890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GB" sz="2400" b="0" i="1" dirty="0" smtClean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 of the speaker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46099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" y="-99392"/>
            <a:ext cx="9143184" cy="6858000"/>
          </a:xfrm>
          <a:prstGeom prst="rect">
            <a:avLst/>
          </a:prstGeom>
        </p:spPr>
      </p:pic>
      <p:sp>
        <p:nvSpPr>
          <p:cNvPr id="3" name="Rectangle 2"/>
          <p:cNvSpPr/>
          <p:nvPr userDrawn="1"/>
        </p:nvSpPr>
        <p:spPr>
          <a:xfrm>
            <a:off x="0" y="5805264"/>
            <a:ext cx="9143592" cy="105273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/>
          </a:p>
        </p:txBody>
      </p:sp>
      <p:pic>
        <p:nvPicPr>
          <p:cNvPr id="4" name="Picture 17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7013" y="6021288"/>
            <a:ext cx="2243137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943367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LOGO CE-EN-quadri.eps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11513" y="548680"/>
            <a:ext cx="2304256" cy="16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76109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2" r:id="rId2"/>
    <p:sldLayoutId id="2147483758" r:id="rId3"/>
    <p:sldLayoutId id="2147483754" r:id="rId4"/>
    <p:sldLayoutId id="2147483755" r:id="rId5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+mj-lt"/>
          <a:ea typeface="+mj-ea"/>
          <a:cs typeface="+mj-cs"/>
        </a:defRPr>
      </a:lvl1pPr>
      <a:lvl2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chemeClr val="accent2">
              <a:lumMod val="50000"/>
            </a:schemeClr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chemeClr val="accent2">
              <a:lumMod val="50000"/>
            </a:schemeClr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microsoft.com/office/2007/relationships/hdphoto" Target="../media/hdphoto8.wdp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facebook.com/EUScienceInnov/" TargetMode="External"/><Relationship Id="rId3" Type="http://schemas.openxmlformats.org/officeDocument/2006/relationships/image" Target="../media/image25.jpeg"/><Relationship Id="rId7" Type="http://schemas.openxmlformats.org/officeDocument/2006/relationships/hyperlink" Target="https://twitter.com/HorizonMagEU" TargetMode="External"/><Relationship Id="rId12" Type="http://schemas.openxmlformats.org/officeDocument/2006/relationships/hyperlink" Target="http://ec.europa.eu/budget/mff/index_en.cfm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twitter.com/EU_H2020" TargetMode="External"/><Relationship Id="rId11" Type="http://schemas.openxmlformats.org/officeDocument/2006/relationships/hyperlink" Target="http://ec.europa.eu/research/eic" TargetMode="External"/><Relationship Id="rId5" Type="http://schemas.openxmlformats.org/officeDocument/2006/relationships/hyperlink" Target="https://twitter.com/EUScienceInnov" TargetMode="External"/><Relationship Id="rId10" Type="http://schemas.openxmlformats.org/officeDocument/2006/relationships/hyperlink" Target="http://ec.europa.eu/horizon-europe" TargetMode="External"/><Relationship Id="rId4" Type="http://schemas.openxmlformats.org/officeDocument/2006/relationships/hyperlink" Target="https://twitter.com/Moedas" TargetMode="External"/><Relationship Id="rId9" Type="http://schemas.openxmlformats.org/officeDocument/2006/relationships/hyperlink" Target="https://www.facebook.com/cmoedas/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horizon-europe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un.org/sustainabledevelopment/sustainable-development-goals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13.png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hdphoto" Target="../media/hdphoto5.wdp"/><Relationship Id="rId3" Type="http://schemas.openxmlformats.org/officeDocument/2006/relationships/image" Target="../media/image15.png"/><Relationship Id="rId7" Type="http://schemas.openxmlformats.org/officeDocument/2006/relationships/image" Target="../media/image17.png"/><Relationship Id="rId12" Type="http://schemas.microsoft.com/office/2007/relationships/hdphoto" Target="../media/hdphoto7.wdp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microsoft.com/office/2007/relationships/hdphoto" Target="../media/hdphoto4.wdp"/><Relationship Id="rId11" Type="http://schemas.openxmlformats.org/officeDocument/2006/relationships/image" Target="../media/image19.png"/><Relationship Id="rId5" Type="http://schemas.openxmlformats.org/officeDocument/2006/relationships/image" Target="../media/image16.png"/><Relationship Id="rId10" Type="http://schemas.microsoft.com/office/2007/relationships/hdphoto" Target="../media/hdphoto6.wdp"/><Relationship Id="rId4" Type="http://schemas.microsoft.com/office/2007/relationships/hdphoto" Target="../media/hdphoto3.wdp"/><Relationship Id="rId9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Luca Polizzi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370664" y="5604099"/>
            <a:ext cx="4914642" cy="495974"/>
          </a:xfrm>
        </p:spPr>
        <p:txBody>
          <a:bodyPr/>
          <a:lstStyle/>
          <a:p>
            <a:r>
              <a:rPr lang="en-US" dirty="0" smtClean="0"/>
              <a:t>HORIZON </a:t>
            </a:r>
            <a:r>
              <a:rPr lang="en-US" dirty="0" smtClean="0"/>
              <a:t>EUROPE- </a:t>
            </a:r>
            <a:r>
              <a:rPr lang="en-US" dirty="0" err="1" smtClean="0"/>
              <a:t>EaP</a:t>
            </a:r>
            <a:r>
              <a:rPr lang="en-US" dirty="0" smtClean="0"/>
              <a:t> Plus Final Conference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370664" y="6100073"/>
            <a:ext cx="4914642" cy="353263"/>
          </a:xfrm>
        </p:spPr>
        <p:txBody>
          <a:bodyPr/>
          <a:lstStyle/>
          <a:p>
            <a:r>
              <a:rPr lang="en-GB" dirty="0" smtClean="0"/>
              <a:t>Brussels</a:t>
            </a:r>
            <a:r>
              <a:rPr lang="en-GB" dirty="0" smtClean="0"/>
              <a:t> </a:t>
            </a:r>
            <a:r>
              <a:rPr lang="en-GB" dirty="0" smtClean="0"/>
              <a:t>11</a:t>
            </a:r>
            <a:r>
              <a:rPr lang="en-GB" dirty="0" smtClean="0"/>
              <a:t> </a:t>
            </a:r>
            <a:r>
              <a:rPr lang="en-GB" dirty="0" smtClean="0"/>
              <a:t>June 2019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321296" y="566967"/>
            <a:ext cx="8147248" cy="720081"/>
          </a:xfrm>
          <a:prstGeom prst="rect">
            <a:avLst/>
          </a:prstGeom>
        </p:spPr>
        <p:txBody>
          <a:bodyPr/>
          <a:lstStyle/>
          <a:p>
            <a:pPr marL="0" indent="0">
              <a:buClr>
                <a:schemeClr val="accent3"/>
              </a:buClr>
            </a:pPr>
            <a:r>
              <a:rPr lang="en-GB" dirty="0" smtClean="0">
                <a:solidFill>
                  <a:schemeClr val="accent6"/>
                </a:solidFill>
              </a:rPr>
              <a:t>R&amp;I </a:t>
            </a:r>
            <a:r>
              <a:rPr lang="en-GB" dirty="0">
                <a:solidFill>
                  <a:schemeClr val="accent6"/>
                </a:solidFill>
              </a:rPr>
              <a:t>Missions</a:t>
            </a:r>
          </a:p>
        </p:txBody>
      </p:sp>
      <p:sp>
        <p:nvSpPr>
          <p:cNvPr id="17" name="Rectangle 16"/>
          <p:cNvSpPr/>
          <p:nvPr/>
        </p:nvSpPr>
        <p:spPr>
          <a:xfrm>
            <a:off x="611188" y="1441169"/>
            <a:ext cx="8209284" cy="1483776"/>
          </a:xfrm>
          <a:prstGeom prst="rect">
            <a:avLst/>
          </a:prstGeom>
          <a:solidFill>
            <a:schemeClr val="bg1"/>
          </a:solidFill>
          <a:ln w="317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16000" tIns="108000" rtlCol="0" anchor="t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GB" sz="1800" b="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endParaRPr lang="en-GB" sz="1800" b="0" dirty="0">
              <a:solidFill>
                <a:schemeClr val="accent2">
                  <a:lumMod val="50000"/>
                </a:schemeClr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857424" y="1628800"/>
            <a:ext cx="7968161" cy="1101029"/>
            <a:chOff x="937214" y="1340768"/>
            <a:chExt cx="7883078" cy="1028384"/>
          </a:xfrm>
        </p:grpSpPr>
        <p:sp>
          <p:nvSpPr>
            <p:cNvPr id="12" name="Pentagon 11"/>
            <p:cNvSpPr/>
            <p:nvPr/>
          </p:nvSpPr>
          <p:spPr bwMode="auto">
            <a:xfrm>
              <a:off x="937214" y="1340768"/>
              <a:ext cx="2608058" cy="1008112"/>
            </a:xfrm>
            <a:prstGeom prst="homePlate">
              <a:avLst/>
            </a:prstGeom>
            <a:solidFill>
              <a:schemeClr val="tx2"/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rgbClr val="0F5494"/>
                  </a:solidFill>
                  <a:latin typeface="Verdan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rgbClr val="0F5494"/>
                  </a:solidFill>
                  <a:latin typeface="Verdan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rgbClr val="0F5494"/>
                  </a:solidFill>
                  <a:latin typeface="Verdan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rgbClr val="0F5494"/>
                  </a:solidFill>
                  <a:latin typeface="Verdan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rgbClr val="0F5494"/>
                  </a:solidFill>
                  <a:latin typeface="Verdan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200" kern="1200">
                  <a:solidFill>
                    <a:srgbClr val="0F5494"/>
                  </a:solidFill>
                  <a:latin typeface="Verdan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200" kern="1200">
                  <a:solidFill>
                    <a:srgbClr val="0F5494"/>
                  </a:solidFill>
                  <a:latin typeface="Verdan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200" kern="1200">
                  <a:solidFill>
                    <a:srgbClr val="0F5494"/>
                  </a:solidFill>
                  <a:latin typeface="Verdan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200" kern="1200">
                  <a:solidFill>
                    <a:srgbClr val="0F5494"/>
                  </a:solidFill>
                  <a:latin typeface="Verdana" pitchFamily="34" charset="0"/>
                  <a:ea typeface="+mn-ea"/>
                  <a:cs typeface="+mn-cs"/>
                </a:defRPr>
              </a:lvl9pPr>
            </a:lstStyle>
            <a:p>
              <a:pPr marL="3175"/>
              <a:r>
                <a:rPr lang="en-GB" sz="2000" dirty="0">
                  <a:solidFill>
                    <a:schemeClr val="accent3"/>
                  </a:solidFill>
                  <a:latin typeface="+mn-lt"/>
                  <a:ea typeface="Verdana" panose="020B0604030504040204" pitchFamily="34" charset="0"/>
                  <a:cs typeface="Verdana" panose="020B0604030504040204" pitchFamily="34" charset="0"/>
                </a:rPr>
                <a:t>R&amp;I Missions</a:t>
              </a:r>
            </a:p>
          </p:txBody>
        </p:sp>
        <p:sp>
          <p:nvSpPr>
            <p:cNvPr id="13" name="Title 1"/>
            <p:cNvSpPr txBox="1">
              <a:spLocks/>
            </p:cNvSpPr>
            <p:nvPr/>
          </p:nvSpPr>
          <p:spPr bwMode="auto">
            <a:xfrm>
              <a:off x="3545272" y="1361040"/>
              <a:ext cx="5275020" cy="1008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marL="358775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F5494"/>
                  </a:solidFill>
                  <a:latin typeface="+mj-lt"/>
                  <a:ea typeface="+mj-ea"/>
                  <a:cs typeface="+mj-cs"/>
                </a:defRPr>
              </a:lvl1pPr>
              <a:lvl2pPr marL="358775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F5494"/>
                  </a:solidFill>
                  <a:latin typeface="Verdana" pitchFamily="34" charset="0"/>
                </a:defRPr>
              </a:lvl2pPr>
              <a:lvl3pPr marL="358775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F5494"/>
                  </a:solidFill>
                  <a:latin typeface="Verdana" pitchFamily="34" charset="0"/>
                </a:defRPr>
              </a:lvl3pPr>
              <a:lvl4pPr marL="358775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F5494"/>
                  </a:solidFill>
                  <a:latin typeface="Verdana" pitchFamily="34" charset="0"/>
                </a:defRPr>
              </a:lvl4pPr>
              <a:lvl5pPr marL="358775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F5494"/>
                  </a:solidFill>
                  <a:latin typeface="Verdana" pitchFamily="34" charset="0"/>
                </a:defRPr>
              </a:lvl5pPr>
              <a:lvl6pPr marL="815975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F5494"/>
                  </a:solidFill>
                  <a:latin typeface="Verdana" pitchFamily="34" charset="0"/>
                </a:defRPr>
              </a:lvl6pPr>
              <a:lvl7pPr marL="1273175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F5494"/>
                  </a:solidFill>
                  <a:latin typeface="Verdana" pitchFamily="34" charset="0"/>
                </a:defRPr>
              </a:lvl7pPr>
              <a:lvl8pPr marL="1730375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F5494"/>
                  </a:solidFill>
                  <a:latin typeface="Verdana" pitchFamily="34" charset="0"/>
                </a:defRPr>
              </a:lvl8pPr>
              <a:lvl9pPr marL="2187575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F5494"/>
                  </a:solidFill>
                  <a:latin typeface="Verdana" pitchFamily="34" charset="0"/>
                </a:defRPr>
              </a:lvl9pPr>
            </a:lstStyle>
            <a:p>
              <a:pPr marL="0" algn="ctr" defTabSz="457200">
                <a:spcAft>
                  <a:spcPts val="0"/>
                </a:spcAft>
              </a:pPr>
              <a:r>
                <a:rPr lang="en-GB" sz="1800" dirty="0" smtClean="0">
                  <a:solidFill>
                    <a:schemeClr val="accent2">
                      <a:lumMod val="50000"/>
                    </a:schemeClr>
                  </a:solidFill>
                </a:rPr>
                <a:t>Connecting </a:t>
              </a:r>
              <a:r>
                <a:rPr lang="en-GB" sz="1800" dirty="0">
                  <a:solidFill>
                    <a:schemeClr val="accent2">
                      <a:lumMod val="50000"/>
                    </a:schemeClr>
                  </a:solidFill>
                </a:rPr>
                <a:t>to citizens: </a:t>
              </a:r>
              <a:r>
                <a:rPr lang="en-GB" sz="1800" b="0" dirty="0">
                  <a:solidFill>
                    <a:schemeClr val="accent2">
                      <a:lumMod val="50000"/>
                    </a:schemeClr>
                  </a:solidFill>
                </a:rPr>
                <a:t>Missions will relate EU's research and innovation to society and </a:t>
              </a:r>
              <a:r>
                <a:rPr lang="en-GB" sz="1800" b="0" dirty="0" smtClean="0">
                  <a:solidFill>
                    <a:schemeClr val="accent2">
                      <a:lumMod val="50000"/>
                    </a:schemeClr>
                  </a:solidFill>
                </a:rPr>
                <a:t>citizens' </a:t>
              </a:r>
              <a:r>
                <a:rPr lang="en-GB" sz="1800" b="0" dirty="0">
                  <a:solidFill>
                    <a:schemeClr val="accent2">
                      <a:lumMod val="50000"/>
                    </a:schemeClr>
                  </a:solidFill>
                </a:rPr>
                <a:t>needs, with strong visibility and impact</a:t>
              </a:r>
              <a:endParaRPr lang="en-US" sz="1800" dirty="0">
                <a:solidFill>
                  <a:schemeClr val="accent2">
                    <a:lumMod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pic>
        <p:nvPicPr>
          <p:cNvPr id="25" name="Picture 2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504" y="319956"/>
            <a:ext cx="720000" cy="720000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69455E74-2D0E-461A-A7F6-05519A7E8767}"/>
              </a:ext>
            </a:extLst>
          </p:cNvPr>
          <p:cNvSpPr txBox="1"/>
          <p:nvPr/>
        </p:nvSpPr>
        <p:spPr>
          <a:xfrm>
            <a:off x="533400" y="4250804"/>
            <a:ext cx="828707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endParaRPr lang="en-GB" sz="1800" b="0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  <a:p>
            <a:pPr>
              <a:spcAft>
                <a:spcPts val="0"/>
              </a:spcAft>
            </a:pPr>
            <a:r>
              <a:rPr lang="en-GB" sz="1800" b="0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Horizon Europe proposal defines mission characteristics and criteria </a:t>
            </a:r>
          </a:p>
          <a:p>
            <a:pPr>
              <a:spcAft>
                <a:spcPts val="0"/>
              </a:spcAft>
            </a:pPr>
            <a:endParaRPr lang="en-GB" sz="1800" b="0" dirty="0" smtClean="0">
              <a:solidFill>
                <a:schemeClr val="accent2">
                  <a:lumMod val="50000"/>
                </a:schemeClr>
              </a:solidFill>
              <a:latin typeface="+mn-lt"/>
            </a:endParaRPr>
          </a:p>
          <a:p>
            <a:pPr>
              <a:spcAft>
                <a:spcPts val="0"/>
              </a:spcAft>
            </a:pPr>
            <a:r>
              <a:rPr lang="en-GB" sz="1800" b="0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Specific missions will be </a:t>
            </a:r>
            <a:r>
              <a:rPr lang="en-GB" sz="1800" dirty="0" smtClean="0">
                <a:solidFill>
                  <a:schemeClr val="accent6"/>
                </a:solidFill>
                <a:latin typeface="+mn-lt"/>
              </a:rPr>
              <a:t>co-designed with Member States, stakeholders and citizens </a:t>
            </a:r>
            <a:r>
              <a:rPr lang="en-GB" sz="1800" b="0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and programmed within the Global Challenges and Industrial Competitiveness pillar (drawing on inputs from other pillars) </a:t>
            </a:r>
            <a:br>
              <a:rPr lang="en-GB" sz="1800" b="0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</a:br>
            <a:endParaRPr lang="en-GB" sz="1800" b="0" dirty="0" smtClean="0">
              <a:solidFill>
                <a:schemeClr val="accent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11E8D1D9-1406-4366-9D96-5C2F47DE8947}"/>
              </a:ext>
            </a:extLst>
          </p:cNvPr>
          <p:cNvSpPr txBox="1">
            <a:spLocks/>
          </p:cNvSpPr>
          <p:nvPr/>
        </p:nvSpPr>
        <p:spPr bwMode="auto">
          <a:xfrm>
            <a:off x="629001" y="3068960"/>
            <a:ext cx="8209284" cy="1322671"/>
          </a:xfrm>
          <a:prstGeom prst="rect">
            <a:avLst/>
          </a:prstGeom>
          <a:solidFill>
            <a:schemeClr val="accent6"/>
          </a:solidFill>
          <a:ln w="9525">
            <a:noFill/>
            <a:miter lim="800000"/>
            <a:headEnd/>
            <a:tailEnd/>
          </a:ln>
        </p:spPr>
        <p:txBody>
          <a:bodyPr vert="horz" wrap="square" lIns="180000" tIns="72000" rIns="14400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Font typeface="Arial" pitchFamily="34" charset="0"/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defTabSz="45720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0" i="0" dirty="0">
                <a:solidFill>
                  <a:schemeClr val="bg1"/>
                </a:solidFill>
              </a:rPr>
              <a:t>A mission will consist of a portfolio of actions intended to achieve </a:t>
            </a:r>
            <a:r>
              <a:rPr lang="en-GB" sz="1800" b="0" i="0" dirty="0" smtClean="0">
                <a:solidFill>
                  <a:schemeClr val="bg1"/>
                </a:solidFill>
              </a:rPr>
              <a:t/>
            </a:r>
            <a:br>
              <a:rPr lang="en-GB" sz="1800" b="0" i="0" dirty="0" smtClean="0">
                <a:solidFill>
                  <a:schemeClr val="bg1"/>
                </a:solidFill>
              </a:rPr>
            </a:br>
            <a:r>
              <a:rPr lang="en-GB" sz="1800" i="0" dirty="0" smtClean="0">
                <a:solidFill>
                  <a:schemeClr val="tx1"/>
                </a:solidFill>
              </a:rPr>
              <a:t>a </a:t>
            </a:r>
            <a:r>
              <a:rPr lang="en-GB" sz="1800" i="0" dirty="0">
                <a:solidFill>
                  <a:schemeClr val="tx1"/>
                </a:solidFill>
              </a:rPr>
              <a:t>bold and inspirational as well as measurable goal</a:t>
            </a:r>
            <a:r>
              <a:rPr lang="en-GB" sz="1800" b="0" i="0" dirty="0">
                <a:solidFill>
                  <a:schemeClr val="tx1"/>
                </a:solidFill>
              </a:rPr>
              <a:t> </a:t>
            </a:r>
            <a:r>
              <a:rPr lang="en-GB" sz="1800" b="0" i="0" dirty="0">
                <a:solidFill>
                  <a:schemeClr val="bg1"/>
                </a:solidFill>
              </a:rPr>
              <a:t>within a set timeframe, with impact for science and technology, society and citizens </a:t>
            </a:r>
            <a:r>
              <a:rPr lang="en-GB" sz="1800" b="0" i="0" dirty="0" smtClean="0">
                <a:solidFill>
                  <a:schemeClr val="bg1"/>
                </a:solidFill>
              </a:rPr>
              <a:t/>
            </a:r>
            <a:br>
              <a:rPr lang="en-GB" sz="1800" b="0" i="0" dirty="0" smtClean="0">
                <a:solidFill>
                  <a:schemeClr val="bg1"/>
                </a:solidFill>
              </a:rPr>
            </a:br>
            <a:r>
              <a:rPr lang="en-GB" sz="1800" b="0" i="0" dirty="0" smtClean="0">
                <a:solidFill>
                  <a:schemeClr val="bg1"/>
                </a:solidFill>
              </a:rPr>
              <a:t>that </a:t>
            </a:r>
            <a:r>
              <a:rPr lang="en-GB" sz="1800" b="0" i="0" dirty="0">
                <a:solidFill>
                  <a:schemeClr val="bg1"/>
                </a:solidFill>
              </a:rPr>
              <a:t>goes beyond individual actions</a:t>
            </a:r>
            <a:r>
              <a:rPr lang="en-GB" sz="1800" b="0" i="0" dirty="0">
                <a:solidFill>
                  <a:schemeClr val="accent2">
                    <a:lumMod val="50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25057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64192" y="548680"/>
            <a:ext cx="66967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dirty="0" smtClean="0">
                <a:solidFill>
                  <a:schemeClr val="accent6"/>
                </a:solidFill>
                <a:latin typeface="+mn-lt"/>
              </a:rPr>
              <a:t>Stakeholders support a mission-oriented approach</a:t>
            </a:r>
            <a:endParaRPr lang="en-GB" sz="3000" b="0" dirty="0" smtClean="0">
              <a:solidFill>
                <a:schemeClr val="accent6"/>
              </a:solidFill>
              <a:latin typeface="+mn-lt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579504" y="2492896"/>
            <a:ext cx="7992888" cy="3600400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chemeClr val="accent2">
                    <a:lumMod val="50000"/>
                  </a:schemeClr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accent2">
                    <a:lumMod val="50000"/>
                  </a:schemeClr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265113" indent="-265113" algn="just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2000" b="0" i="0" dirty="0" smtClean="0">
                <a:solidFill>
                  <a:srgbClr val="878685">
                    <a:lumMod val="50000"/>
                  </a:srgbClr>
                </a:solidFill>
              </a:rPr>
              <a:t>Stakeholders </a:t>
            </a:r>
            <a:r>
              <a:rPr lang="en-GB" sz="2000" b="0" i="0" dirty="0">
                <a:solidFill>
                  <a:srgbClr val="878685">
                    <a:lumMod val="50000"/>
                  </a:srgbClr>
                </a:solidFill>
              </a:rPr>
              <a:t>support </a:t>
            </a:r>
            <a:r>
              <a:rPr lang="en-GB" sz="2000" b="0" i="0" dirty="0" smtClean="0">
                <a:solidFill>
                  <a:srgbClr val="878685">
                    <a:lumMod val="50000"/>
                  </a:srgbClr>
                </a:solidFill>
              </a:rPr>
              <a:t>missions:</a:t>
            </a:r>
          </a:p>
          <a:p>
            <a:pPr marL="665163" lvl="1" indent="-265113" algn="just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b="0" i="0" dirty="0" smtClean="0">
                <a:solidFill>
                  <a:srgbClr val="878685">
                    <a:lumMod val="50000"/>
                  </a:srgbClr>
                </a:solidFill>
              </a:rPr>
              <a:t>with potential </a:t>
            </a:r>
            <a:r>
              <a:rPr lang="en-GB" i="0" dirty="0">
                <a:solidFill>
                  <a:srgbClr val="133176"/>
                </a:solidFill>
              </a:rPr>
              <a:t>societal </a:t>
            </a:r>
            <a:r>
              <a:rPr lang="en-GB" i="0" dirty="0" smtClean="0">
                <a:solidFill>
                  <a:srgbClr val="133176"/>
                </a:solidFill>
              </a:rPr>
              <a:t>relevance</a:t>
            </a:r>
          </a:p>
          <a:p>
            <a:pPr marL="665163" lvl="1" indent="-265113" algn="just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b="0" i="0" dirty="0" smtClean="0">
                <a:solidFill>
                  <a:srgbClr val="878685">
                    <a:lumMod val="50000"/>
                  </a:srgbClr>
                </a:solidFill>
              </a:rPr>
              <a:t>to improve the </a:t>
            </a:r>
            <a:r>
              <a:rPr lang="en-GB" i="0" dirty="0" smtClean="0">
                <a:solidFill>
                  <a:srgbClr val="133176"/>
                </a:solidFill>
              </a:rPr>
              <a:t>impact </a:t>
            </a:r>
            <a:r>
              <a:rPr lang="en-GB" i="0" dirty="0">
                <a:solidFill>
                  <a:srgbClr val="133176"/>
                </a:solidFill>
              </a:rPr>
              <a:t>and </a:t>
            </a:r>
            <a:r>
              <a:rPr lang="en-GB" i="0" dirty="0" smtClean="0">
                <a:solidFill>
                  <a:srgbClr val="133176"/>
                </a:solidFill>
              </a:rPr>
              <a:t>visibility </a:t>
            </a:r>
            <a:r>
              <a:rPr lang="en-GB" b="0" i="0" dirty="0">
                <a:solidFill>
                  <a:srgbClr val="878685">
                    <a:lumMod val="50000"/>
                  </a:srgbClr>
                </a:solidFill>
              </a:rPr>
              <a:t>of EU </a:t>
            </a:r>
            <a:r>
              <a:rPr lang="en-GB" b="0" i="0" dirty="0" smtClean="0">
                <a:solidFill>
                  <a:srgbClr val="878685">
                    <a:lumMod val="50000"/>
                  </a:srgbClr>
                </a:solidFill>
              </a:rPr>
              <a:t>R&amp;I </a:t>
            </a:r>
          </a:p>
          <a:p>
            <a:pPr marL="265113" indent="-265113" algn="just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2000" b="0" i="0" dirty="0" smtClean="0">
                <a:solidFill>
                  <a:srgbClr val="878685">
                    <a:lumMod val="50000"/>
                  </a:srgbClr>
                </a:solidFill>
              </a:rPr>
              <a:t>Missions </a:t>
            </a:r>
            <a:r>
              <a:rPr lang="en-GB" sz="2000" b="0" i="0" dirty="0">
                <a:solidFill>
                  <a:srgbClr val="878685">
                    <a:lumMod val="50000"/>
                  </a:srgbClr>
                </a:solidFill>
              </a:rPr>
              <a:t>should be </a:t>
            </a:r>
            <a:r>
              <a:rPr lang="en-GB" sz="2000" i="0" dirty="0">
                <a:solidFill>
                  <a:srgbClr val="133176"/>
                </a:solidFill>
              </a:rPr>
              <a:t>limited in number</a:t>
            </a:r>
            <a:r>
              <a:rPr lang="en-GB" sz="2000" b="0" i="0" dirty="0">
                <a:solidFill>
                  <a:srgbClr val="878685">
                    <a:lumMod val="50000"/>
                  </a:srgbClr>
                </a:solidFill>
              </a:rPr>
              <a:t>, easy to communicate, with a </a:t>
            </a:r>
            <a:r>
              <a:rPr lang="en-GB" sz="2000" b="0" i="0" dirty="0" smtClean="0">
                <a:solidFill>
                  <a:srgbClr val="878685">
                    <a:lumMod val="50000"/>
                  </a:srgbClr>
                </a:solidFill>
              </a:rPr>
              <a:t>concrete </a:t>
            </a:r>
            <a:r>
              <a:rPr lang="en-GB" sz="2000" b="0" i="0" dirty="0">
                <a:solidFill>
                  <a:srgbClr val="878685">
                    <a:lumMod val="50000"/>
                  </a:srgbClr>
                </a:solidFill>
              </a:rPr>
              <a:t>budget and timeline, offering breakthrough </a:t>
            </a:r>
            <a:r>
              <a:rPr lang="en-GB" sz="2000" b="0" i="0" dirty="0" smtClean="0">
                <a:solidFill>
                  <a:srgbClr val="878685">
                    <a:lumMod val="50000"/>
                  </a:srgbClr>
                </a:solidFill>
              </a:rPr>
              <a:t>potential </a:t>
            </a:r>
            <a:r>
              <a:rPr lang="en-GB" sz="2000" b="0" i="0" dirty="0">
                <a:solidFill>
                  <a:srgbClr val="878685">
                    <a:lumMod val="50000"/>
                  </a:srgbClr>
                </a:solidFill>
              </a:rPr>
              <a:t>and a clear EU added </a:t>
            </a:r>
            <a:r>
              <a:rPr lang="en-GB" sz="2000" b="0" i="0" dirty="0" smtClean="0">
                <a:solidFill>
                  <a:srgbClr val="878685">
                    <a:lumMod val="50000"/>
                  </a:srgbClr>
                </a:solidFill>
              </a:rPr>
              <a:t>value</a:t>
            </a:r>
          </a:p>
          <a:p>
            <a:pPr marL="265113" indent="-265113" algn="just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2000" i="0" dirty="0" smtClean="0">
                <a:solidFill>
                  <a:srgbClr val="133176"/>
                </a:solidFill>
              </a:rPr>
              <a:t>Cross-disciplinary</a:t>
            </a:r>
            <a:r>
              <a:rPr lang="en-GB" sz="2000" b="0" i="0" dirty="0" smtClean="0">
                <a:solidFill>
                  <a:srgbClr val="878685">
                    <a:lumMod val="50000"/>
                  </a:srgbClr>
                </a:solidFill>
              </a:rPr>
              <a:t>, non-prescriptive calls, citizen involvement</a:t>
            </a:r>
          </a:p>
          <a:p>
            <a:pPr marL="265113" indent="-265113" algn="just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endParaRPr lang="en-GB" sz="2000" b="0" i="0" dirty="0" smtClean="0">
              <a:solidFill>
                <a:srgbClr val="878685">
                  <a:lumMod val="50000"/>
                </a:srgb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504" y="319956"/>
            <a:ext cx="720000" cy="720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79504" y="1564343"/>
            <a:ext cx="8280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0" dirty="0" smtClean="0">
                <a:solidFill>
                  <a:schemeClr val="accent6"/>
                </a:solidFill>
                <a:latin typeface="Arial" charset="0"/>
              </a:rPr>
              <a:t>Impact Assessment annex 8-2</a:t>
            </a:r>
            <a:endParaRPr lang="en-GB" sz="1400" i="1" dirty="0">
              <a:solidFill>
                <a:schemeClr val="accent6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8351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1321296" y="566967"/>
            <a:ext cx="8147248" cy="720081"/>
          </a:xfrm>
          <a:prstGeom prst="rect">
            <a:avLst/>
          </a:prstGeom>
        </p:spPr>
        <p:txBody>
          <a:bodyPr/>
          <a:lstStyle>
            <a:lvl1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0" indent="0">
              <a:buClr>
                <a:schemeClr val="accent3"/>
              </a:buClr>
            </a:pPr>
            <a:r>
              <a:rPr lang="en-GB" kern="0" smtClean="0">
                <a:solidFill>
                  <a:schemeClr val="accent6"/>
                </a:solidFill>
              </a:rPr>
              <a:t>R&amp;I Missions: how?</a:t>
            </a:r>
            <a:endParaRPr lang="en-GB" kern="0" dirty="0">
              <a:solidFill>
                <a:schemeClr val="accent6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504" y="319956"/>
            <a:ext cx="720000" cy="720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79504" y="1299303"/>
            <a:ext cx="828092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0" dirty="0" smtClean="0">
                <a:solidFill>
                  <a:schemeClr val="accent6"/>
                </a:solidFill>
                <a:latin typeface="Arial" charset="0"/>
              </a:rPr>
              <a:t>Art. 26 of the FP/</a:t>
            </a:r>
            <a:r>
              <a:rPr lang="en-GB" sz="1400" b="0" dirty="0" err="1" smtClean="0">
                <a:solidFill>
                  <a:schemeClr val="accent6"/>
                </a:solidFill>
                <a:latin typeface="Arial" charset="0"/>
              </a:rPr>
              <a:t>RfP</a:t>
            </a:r>
            <a:r>
              <a:rPr lang="en-GB" sz="1400" b="0" dirty="0" smtClean="0">
                <a:solidFill>
                  <a:schemeClr val="accent6"/>
                </a:solidFill>
                <a:latin typeface="Arial" charset="0"/>
              </a:rPr>
              <a:t> Regulation: </a:t>
            </a:r>
            <a:r>
              <a:rPr lang="en-GB" sz="1400" i="1" dirty="0" smtClean="0">
                <a:solidFill>
                  <a:schemeClr val="accent6"/>
                </a:solidFill>
                <a:latin typeface="Arial" charset="0"/>
              </a:rPr>
              <a:t>Evaluation</a:t>
            </a:r>
          </a:p>
          <a:p>
            <a:r>
              <a:rPr lang="it-IT" sz="1400" b="0" dirty="0" smtClean="0">
                <a:solidFill>
                  <a:schemeClr val="accent6"/>
                </a:solidFill>
                <a:latin typeface="Arial" charset="0"/>
              </a:rPr>
              <a:t>Art. 5 of the </a:t>
            </a:r>
            <a:r>
              <a:rPr lang="it-IT" sz="1400" b="0" dirty="0">
                <a:solidFill>
                  <a:schemeClr val="accent6"/>
                </a:solidFill>
                <a:latin typeface="Arial" charset="0"/>
              </a:rPr>
              <a:t>SP </a:t>
            </a:r>
            <a:r>
              <a:rPr lang="it-IT" sz="1400" b="0" dirty="0" err="1" smtClean="0">
                <a:solidFill>
                  <a:schemeClr val="accent6"/>
                </a:solidFill>
                <a:latin typeface="Arial" charset="0"/>
              </a:rPr>
              <a:t>Decision</a:t>
            </a:r>
            <a:r>
              <a:rPr lang="it-IT" sz="1400" b="0" smtClean="0">
                <a:solidFill>
                  <a:schemeClr val="accent6"/>
                </a:solidFill>
                <a:latin typeface="Arial" charset="0"/>
              </a:rPr>
              <a:t>: </a:t>
            </a:r>
            <a:r>
              <a:rPr lang="it-IT" sz="1400" i="1" smtClean="0">
                <a:solidFill>
                  <a:schemeClr val="accent6"/>
                </a:solidFill>
                <a:latin typeface="Arial" charset="0"/>
              </a:rPr>
              <a:t>Missions</a:t>
            </a:r>
          </a:p>
          <a:p>
            <a:r>
              <a:rPr lang="it-IT" sz="1400" b="0" smtClean="0">
                <a:solidFill>
                  <a:schemeClr val="accent6"/>
                </a:solidFill>
                <a:latin typeface="Arial" charset="0"/>
              </a:rPr>
              <a:t>Impact assessment annex 8-2</a:t>
            </a:r>
            <a:endParaRPr lang="en-GB" sz="1400" b="0" dirty="0">
              <a:solidFill>
                <a:schemeClr val="accent6"/>
              </a:solidFill>
              <a:latin typeface="Arial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579504" y="2348880"/>
            <a:ext cx="7992888" cy="4104456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chemeClr val="accent2">
                    <a:lumMod val="50000"/>
                  </a:schemeClr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accent2">
                    <a:lumMod val="50000"/>
                  </a:schemeClr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265113" indent="-265113" algn="just">
              <a:spcBef>
                <a:spcPts val="300"/>
              </a:spcBef>
              <a:spcAft>
                <a:spcPts val="300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1800" b="0" i="0" dirty="0" smtClean="0">
                <a:solidFill>
                  <a:srgbClr val="878685">
                    <a:lumMod val="50000"/>
                  </a:srgbClr>
                </a:solidFill>
              </a:rPr>
              <a:t>A </a:t>
            </a:r>
            <a:r>
              <a:rPr lang="en-GB" sz="1800" i="0" dirty="0">
                <a:solidFill>
                  <a:srgbClr val="0E4194"/>
                </a:solidFill>
              </a:rPr>
              <a:t>m</a:t>
            </a:r>
            <a:r>
              <a:rPr lang="en-GB" sz="1800" i="0" dirty="0" smtClean="0">
                <a:solidFill>
                  <a:srgbClr val="0E4194"/>
                </a:solidFill>
              </a:rPr>
              <a:t>ission board </a:t>
            </a:r>
            <a:r>
              <a:rPr lang="en-GB" sz="1800" b="0" i="0" dirty="0" smtClean="0">
                <a:solidFill>
                  <a:schemeClr val="accent3">
                    <a:lumMod val="50000"/>
                  </a:schemeClr>
                </a:solidFill>
              </a:rPr>
              <a:t>may be established for </a:t>
            </a:r>
            <a:r>
              <a:rPr lang="en-GB" sz="1800" b="0" i="0" dirty="0">
                <a:solidFill>
                  <a:srgbClr val="878685">
                    <a:lumMod val="50000"/>
                  </a:srgbClr>
                </a:solidFill>
              </a:rPr>
              <a:t>each </a:t>
            </a:r>
            <a:r>
              <a:rPr lang="en-GB" sz="1800" b="0" i="0" dirty="0" smtClean="0">
                <a:solidFill>
                  <a:srgbClr val="878685">
                    <a:lumMod val="50000"/>
                  </a:srgbClr>
                </a:solidFill>
              </a:rPr>
              <a:t>mission: around 15 members including end-users</a:t>
            </a:r>
          </a:p>
          <a:p>
            <a:pPr marL="0" indent="0" algn="just">
              <a:spcBef>
                <a:spcPts val="300"/>
              </a:spcBef>
              <a:spcAft>
                <a:spcPts val="300"/>
              </a:spcAft>
              <a:buClr>
                <a:schemeClr val="tx1"/>
              </a:buClr>
              <a:buNone/>
            </a:pPr>
            <a:endParaRPr lang="en-GB" sz="1800" b="0" i="0" dirty="0">
              <a:solidFill>
                <a:srgbClr val="878685">
                  <a:lumMod val="50000"/>
                </a:srgbClr>
              </a:solidFill>
            </a:endParaRPr>
          </a:p>
          <a:p>
            <a:pPr marL="265113" indent="-265113" algn="just">
              <a:spcBef>
                <a:spcPts val="300"/>
              </a:spcBef>
              <a:spcAft>
                <a:spcPts val="300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1800" b="0" i="0" dirty="0" smtClean="0">
                <a:solidFill>
                  <a:srgbClr val="878685">
                    <a:lumMod val="50000"/>
                  </a:srgbClr>
                </a:solidFill>
              </a:rPr>
              <a:t>Mission </a:t>
            </a:r>
            <a:r>
              <a:rPr lang="en-GB" sz="1800" b="0" i="0" dirty="0">
                <a:solidFill>
                  <a:srgbClr val="878685">
                    <a:lumMod val="50000"/>
                  </a:srgbClr>
                </a:solidFill>
              </a:rPr>
              <a:t>Boards </a:t>
            </a:r>
            <a:r>
              <a:rPr lang="en-GB" sz="1800" b="0" i="0" dirty="0" smtClean="0">
                <a:solidFill>
                  <a:srgbClr val="878685">
                    <a:lumMod val="50000"/>
                  </a:srgbClr>
                </a:solidFill>
              </a:rPr>
              <a:t>have </a:t>
            </a:r>
            <a:r>
              <a:rPr lang="en-GB" sz="1800" b="0" i="0" dirty="0">
                <a:solidFill>
                  <a:srgbClr val="878685">
                    <a:lumMod val="50000"/>
                  </a:srgbClr>
                </a:solidFill>
              </a:rPr>
              <a:t>an </a:t>
            </a:r>
            <a:r>
              <a:rPr lang="en-GB" sz="1800" i="0" dirty="0">
                <a:solidFill>
                  <a:srgbClr val="0E4194"/>
                </a:solidFill>
              </a:rPr>
              <a:t>advisory role </a:t>
            </a:r>
            <a:r>
              <a:rPr lang="en-GB" sz="1800" b="0" i="0" dirty="0">
                <a:solidFill>
                  <a:srgbClr val="878685">
                    <a:lumMod val="50000"/>
                  </a:srgbClr>
                </a:solidFill>
              </a:rPr>
              <a:t>in </a:t>
            </a:r>
            <a:r>
              <a:rPr lang="en-GB" sz="1800" b="0" i="0" dirty="0" smtClean="0">
                <a:solidFill>
                  <a:srgbClr val="878685">
                    <a:lumMod val="50000"/>
                  </a:srgbClr>
                </a:solidFill>
              </a:rPr>
              <a:t>designing the mission and its implementation</a:t>
            </a:r>
          </a:p>
          <a:p>
            <a:pPr marL="0" indent="0" algn="just">
              <a:spcBef>
                <a:spcPts val="300"/>
              </a:spcBef>
              <a:spcAft>
                <a:spcPts val="300"/>
              </a:spcAft>
              <a:buClr>
                <a:schemeClr val="tx1"/>
              </a:buClr>
              <a:buNone/>
            </a:pPr>
            <a:endParaRPr lang="en-GB" sz="1800" b="0" i="0" dirty="0" smtClean="0">
              <a:solidFill>
                <a:srgbClr val="878685">
                  <a:lumMod val="50000"/>
                </a:srgbClr>
              </a:solidFill>
            </a:endParaRPr>
          </a:p>
          <a:p>
            <a:pPr marL="265113" indent="-265113" algn="just">
              <a:spcBef>
                <a:spcPts val="300"/>
              </a:spcBef>
              <a:spcAft>
                <a:spcPts val="300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it-IT" sz="1800" b="0" i="0" dirty="0" err="1" smtClean="0">
                <a:solidFill>
                  <a:schemeClr val="accent3">
                    <a:lumMod val="50000"/>
                  </a:schemeClr>
                </a:solidFill>
              </a:rPr>
              <a:t>Missions</a:t>
            </a:r>
            <a:r>
              <a:rPr lang="it-IT" sz="1800" b="0" i="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it-IT" sz="1800" b="0" i="0" dirty="0" err="1" smtClean="0">
                <a:solidFill>
                  <a:schemeClr val="accent3">
                    <a:lumMod val="50000"/>
                  </a:schemeClr>
                </a:solidFill>
              </a:rPr>
              <a:t>will</a:t>
            </a:r>
            <a:r>
              <a:rPr lang="it-IT" sz="1800" b="0" i="0" dirty="0" smtClean="0">
                <a:solidFill>
                  <a:schemeClr val="accent3">
                    <a:lumMod val="50000"/>
                  </a:schemeClr>
                </a:solidFill>
              </a:rPr>
              <a:t> be </a:t>
            </a:r>
            <a:r>
              <a:rPr lang="it-IT" sz="1800" b="0" i="0" dirty="0" err="1" smtClean="0">
                <a:solidFill>
                  <a:schemeClr val="accent3">
                    <a:lumMod val="50000"/>
                  </a:schemeClr>
                </a:solidFill>
              </a:rPr>
              <a:t>implemented</a:t>
            </a:r>
            <a:r>
              <a:rPr lang="it-IT" sz="1800" b="0" i="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it-IT" sz="1800" b="0" i="0" dirty="0" err="1" smtClean="0">
                <a:solidFill>
                  <a:schemeClr val="accent3">
                    <a:lumMod val="50000"/>
                  </a:schemeClr>
                </a:solidFill>
              </a:rPr>
              <a:t>through</a:t>
            </a:r>
            <a:r>
              <a:rPr lang="it-IT" sz="1800" b="0" i="0" dirty="0" smtClean="0">
                <a:solidFill>
                  <a:schemeClr val="accent3">
                    <a:lumMod val="50000"/>
                  </a:schemeClr>
                </a:solidFill>
              </a:rPr>
              <a:t> a </a:t>
            </a:r>
            <a:r>
              <a:rPr lang="it-IT" sz="1800" b="0" i="0" dirty="0" err="1" smtClean="0">
                <a:solidFill>
                  <a:schemeClr val="accent3">
                    <a:lumMod val="50000"/>
                  </a:schemeClr>
                </a:solidFill>
              </a:rPr>
              <a:t>coherent</a:t>
            </a:r>
            <a:r>
              <a:rPr lang="it-IT" sz="1800" b="0" i="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it-IT" sz="1800" i="0" dirty="0" smtClean="0">
                <a:solidFill>
                  <a:srgbClr val="133176"/>
                </a:solidFill>
              </a:rPr>
              <a:t>portfolio</a:t>
            </a:r>
            <a:r>
              <a:rPr lang="it-IT" sz="1800" b="0" i="0" dirty="0" smtClean="0">
                <a:solidFill>
                  <a:srgbClr val="133176"/>
                </a:solidFill>
              </a:rPr>
              <a:t> </a:t>
            </a:r>
            <a:r>
              <a:rPr lang="it-IT" sz="1800" b="0" i="0" dirty="0" smtClean="0">
                <a:solidFill>
                  <a:schemeClr val="accent3">
                    <a:lumMod val="50000"/>
                  </a:schemeClr>
                </a:solidFill>
              </a:rPr>
              <a:t>of </a:t>
            </a:r>
            <a:r>
              <a:rPr lang="it-IT" sz="1800" b="0" i="0" dirty="0" err="1" smtClean="0">
                <a:solidFill>
                  <a:schemeClr val="accent3">
                    <a:lumMod val="50000"/>
                  </a:schemeClr>
                </a:solidFill>
              </a:rPr>
              <a:t>projects</a:t>
            </a:r>
            <a:r>
              <a:rPr lang="it-IT" sz="1800" i="0" dirty="0" smtClean="0">
                <a:solidFill>
                  <a:srgbClr val="0E4194"/>
                </a:solidFill>
              </a:rPr>
              <a:t> </a:t>
            </a:r>
          </a:p>
          <a:p>
            <a:pPr marL="0" indent="0" algn="just">
              <a:spcBef>
                <a:spcPts val="300"/>
              </a:spcBef>
              <a:spcAft>
                <a:spcPts val="300"/>
              </a:spcAft>
              <a:buClr>
                <a:schemeClr val="tx1"/>
              </a:buClr>
              <a:buNone/>
            </a:pPr>
            <a:endParaRPr lang="it-IT" sz="1800" b="0" i="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265113" indent="-265113" algn="just">
              <a:spcBef>
                <a:spcPts val="300"/>
              </a:spcBef>
              <a:spcAft>
                <a:spcPts val="300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1800" b="0" i="0" dirty="0" smtClean="0">
                <a:solidFill>
                  <a:srgbClr val="878685">
                    <a:lumMod val="50000"/>
                  </a:srgbClr>
                </a:solidFill>
              </a:rPr>
              <a:t>Missions will </a:t>
            </a:r>
            <a:r>
              <a:rPr lang="en-GB" sz="1800" b="0" i="0" dirty="0">
                <a:solidFill>
                  <a:srgbClr val="878685">
                    <a:lumMod val="50000"/>
                  </a:srgbClr>
                </a:solidFill>
              </a:rPr>
              <a:t>be implemented </a:t>
            </a:r>
            <a:r>
              <a:rPr lang="en-GB" sz="1800" i="0" dirty="0" smtClean="0">
                <a:solidFill>
                  <a:srgbClr val="0E4194"/>
                </a:solidFill>
              </a:rPr>
              <a:t>through existing executive agencies </a:t>
            </a:r>
            <a:r>
              <a:rPr lang="en-GB" sz="1800" b="0" i="0" dirty="0" smtClean="0">
                <a:solidFill>
                  <a:srgbClr val="878685">
                    <a:lumMod val="50000"/>
                  </a:srgbClr>
                </a:solidFill>
              </a:rPr>
              <a:t>according </a:t>
            </a:r>
            <a:r>
              <a:rPr lang="en-GB" sz="1800" b="0" i="0" dirty="0">
                <a:solidFill>
                  <a:srgbClr val="878685">
                    <a:lumMod val="50000"/>
                  </a:srgbClr>
                </a:solidFill>
              </a:rPr>
              <a:t>to the content of the </a:t>
            </a:r>
            <a:r>
              <a:rPr lang="en-GB" sz="1800" b="0" i="0" dirty="0" smtClean="0">
                <a:solidFill>
                  <a:srgbClr val="878685">
                    <a:lumMod val="50000"/>
                  </a:srgbClr>
                </a:solidFill>
              </a:rPr>
              <a:t>mission</a:t>
            </a:r>
          </a:p>
        </p:txBody>
      </p:sp>
    </p:spTree>
    <p:extLst>
      <p:ext uri="{BB962C8B-B14F-4D97-AF65-F5344CB8AC3E}">
        <p14:creationId xmlns:p14="http://schemas.microsoft.com/office/powerpoint/2010/main" val="951062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321296" y="566967"/>
            <a:ext cx="7283152" cy="720081"/>
          </a:xfrm>
          <a:prstGeom prst="rect">
            <a:avLst/>
          </a:prstGeom>
        </p:spPr>
        <p:txBody>
          <a:bodyPr/>
          <a:lstStyle>
            <a:lvl1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0" indent="0">
              <a:buClr>
                <a:schemeClr val="accent3"/>
              </a:buClr>
            </a:pPr>
            <a:r>
              <a:rPr lang="en-GB" kern="0" dirty="0" smtClean="0">
                <a:solidFill>
                  <a:schemeClr val="accent6"/>
                </a:solidFill>
              </a:rPr>
              <a:t>R&amp;I Missions: what is expected ? </a:t>
            </a:r>
            <a:endParaRPr lang="en-GB" kern="0" dirty="0">
              <a:solidFill>
                <a:schemeClr val="accent6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504" y="319956"/>
            <a:ext cx="643637" cy="720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79504" y="1484784"/>
            <a:ext cx="766490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800" b="0" dirty="0" smtClean="0">
                <a:solidFill>
                  <a:srgbClr val="878685">
                    <a:lumMod val="50000"/>
                  </a:srgbClr>
                </a:solidFill>
                <a:latin typeface="+mn-lt"/>
              </a:rPr>
              <a:t>Broad </a:t>
            </a:r>
            <a:r>
              <a:rPr lang="en-GB" sz="1800" b="0" dirty="0">
                <a:solidFill>
                  <a:srgbClr val="878685">
                    <a:lumMod val="50000"/>
                  </a:srgbClr>
                </a:solidFill>
                <a:latin typeface="+mn-lt"/>
              </a:rPr>
              <a:t>stakeholder consultation carried out by the Commission: </a:t>
            </a:r>
            <a:endParaRPr lang="en-GB" sz="1800" b="0" dirty="0" smtClean="0">
              <a:solidFill>
                <a:srgbClr val="878685">
                  <a:lumMod val="50000"/>
                </a:srgbClr>
              </a:solidFill>
              <a:latin typeface="+mn-lt"/>
            </a:endParaRPr>
          </a:p>
          <a:p>
            <a:endParaRPr lang="en-GB" sz="1800" b="0" dirty="0">
              <a:solidFill>
                <a:srgbClr val="878685">
                  <a:lumMod val="50000"/>
                </a:srgbClr>
              </a:solidFill>
              <a:latin typeface="+mn-lt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800" b="0" dirty="0" smtClean="0">
                <a:solidFill>
                  <a:srgbClr val="878685">
                    <a:lumMod val="50000"/>
                  </a:srgbClr>
                </a:solidFill>
                <a:latin typeface="+mn-lt"/>
              </a:rPr>
              <a:t>1190 </a:t>
            </a:r>
            <a:r>
              <a:rPr lang="en-GB" sz="1800" b="0" dirty="0">
                <a:solidFill>
                  <a:srgbClr val="878685">
                    <a:lumMod val="50000"/>
                  </a:srgbClr>
                </a:solidFill>
                <a:latin typeface="+mn-lt"/>
              </a:rPr>
              <a:t>responses </a:t>
            </a:r>
            <a:r>
              <a:rPr lang="en-GB" sz="1800" b="0" dirty="0" smtClean="0">
                <a:solidFill>
                  <a:srgbClr val="878685">
                    <a:lumMod val="50000"/>
                  </a:srgbClr>
                </a:solidFill>
                <a:latin typeface="+mn-lt"/>
              </a:rPr>
              <a:t>for 2074 </a:t>
            </a:r>
            <a:r>
              <a:rPr lang="en-GB" sz="1800" b="0" dirty="0">
                <a:solidFill>
                  <a:srgbClr val="878685">
                    <a:lumMod val="50000"/>
                  </a:srgbClr>
                </a:solidFill>
                <a:latin typeface="+mn-lt"/>
              </a:rPr>
              <a:t>proposed concrete </a:t>
            </a:r>
            <a:r>
              <a:rPr lang="en-GB" sz="1800" b="0" dirty="0" smtClean="0">
                <a:solidFill>
                  <a:srgbClr val="878685">
                    <a:lumMod val="50000"/>
                  </a:srgbClr>
                </a:solidFill>
                <a:latin typeface="+mn-lt"/>
              </a:rPr>
              <a:t>missions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1800" b="0" dirty="0">
              <a:solidFill>
                <a:srgbClr val="878685">
                  <a:lumMod val="50000"/>
                </a:srgbClr>
              </a:solidFill>
              <a:latin typeface="+mn-lt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800" b="0" dirty="0" smtClean="0">
                <a:solidFill>
                  <a:srgbClr val="878685">
                    <a:lumMod val="50000"/>
                  </a:srgbClr>
                </a:solidFill>
                <a:latin typeface="+mn-lt"/>
              </a:rPr>
              <a:t>Areas </a:t>
            </a:r>
            <a:r>
              <a:rPr lang="en-GB" sz="1800" b="0" dirty="0">
                <a:solidFill>
                  <a:srgbClr val="878685">
                    <a:lumMod val="50000"/>
                  </a:srgbClr>
                </a:solidFill>
                <a:latin typeface="+mn-lt"/>
              </a:rPr>
              <a:t>of digitisation/artificial intelligence (16%), health and well-being (10%), socio-economic transformation (10%) and sustainable production (7</a:t>
            </a:r>
            <a:r>
              <a:rPr lang="en-GB" sz="1800" b="0" dirty="0" smtClean="0">
                <a:solidFill>
                  <a:srgbClr val="878685">
                    <a:lumMod val="50000"/>
                  </a:srgbClr>
                </a:solidFill>
                <a:latin typeface="+mn-lt"/>
              </a:rPr>
              <a:t>%)</a:t>
            </a:r>
          </a:p>
          <a:p>
            <a:endParaRPr lang="en-GB" sz="1800" b="0" dirty="0" smtClean="0">
              <a:solidFill>
                <a:srgbClr val="878685">
                  <a:lumMod val="50000"/>
                </a:srgbClr>
              </a:solidFill>
              <a:latin typeface="+mn-lt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800" b="0" dirty="0">
                <a:solidFill>
                  <a:srgbClr val="878685">
                    <a:lumMod val="50000"/>
                  </a:srgbClr>
                </a:solidFill>
                <a:latin typeface="+mn-lt"/>
              </a:rPr>
              <a:t>four areas of high potential for missions, and 10 areas of high potential for institutional </a:t>
            </a:r>
            <a:r>
              <a:rPr lang="en-GB" sz="1800" b="0" dirty="0" smtClean="0">
                <a:solidFill>
                  <a:srgbClr val="878685">
                    <a:lumMod val="50000"/>
                  </a:srgbClr>
                </a:solidFill>
                <a:latin typeface="+mn-lt"/>
              </a:rPr>
              <a:t>partnerships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1800" b="0" dirty="0" smtClean="0">
              <a:solidFill>
                <a:srgbClr val="878685">
                  <a:lumMod val="50000"/>
                </a:srgbClr>
              </a:solidFill>
              <a:latin typeface="+mn-lt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800" b="0" dirty="0" smtClean="0">
                <a:solidFill>
                  <a:srgbClr val="878685">
                    <a:lumMod val="50000"/>
                  </a:srgbClr>
                </a:solidFill>
                <a:latin typeface="+mn-lt"/>
              </a:rPr>
              <a:t>Call </a:t>
            </a:r>
            <a:r>
              <a:rPr lang="en-GB" sz="1800" b="0" dirty="0">
                <a:solidFill>
                  <a:srgbClr val="878685">
                    <a:lumMod val="50000"/>
                  </a:srgbClr>
                </a:solidFill>
                <a:latin typeface="+mn-lt"/>
              </a:rPr>
              <a:t>for expressions of interest for a transparent composition of Mission Boards, one for each mission </a:t>
            </a:r>
            <a:r>
              <a:rPr lang="en-GB" sz="1800" b="0" dirty="0" smtClean="0">
                <a:solidFill>
                  <a:srgbClr val="878685">
                    <a:lumMod val="50000"/>
                  </a:srgbClr>
                </a:solidFill>
                <a:latin typeface="+mn-lt"/>
              </a:rPr>
              <a:t>area (kick off in 2019), </a:t>
            </a:r>
            <a:r>
              <a:rPr lang="en-GB" sz="1800" b="0" dirty="0">
                <a:solidFill>
                  <a:srgbClr val="878685">
                    <a:lumMod val="50000"/>
                  </a:srgbClr>
                </a:solidFill>
                <a:latin typeface="+mn-lt"/>
              </a:rPr>
              <a:t>to validate (or invalidate) the mission with stakeholders, and </a:t>
            </a:r>
            <a:r>
              <a:rPr lang="en-GB" sz="1800" b="0" dirty="0" smtClean="0">
                <a:solidFill>
                  <a:srgbClr val="878685">
                    <a:lumMod val="50000"/>
                  </a:srgbClr>
                </a:solidFill>
                <a:latin typeface="+mn-lt"/>
              </a:rPr>
              <a:t>advise </a:t>
            </a:r>
            <a:r>
              <a:rPr lang="en-GB" sz="1800" b="0" dirty="0">
                <a:solidFill>
                  <a:srgbClr val="878685">
                    <a:lumMod val="50000"/>
                  </a:srgbClr>
                </a:solidFill>
                <a:latin typeface="+mn-lt"/>
              </a:rPr>
              <a:t>on </a:t>
            </a:r>
            <a:r>
              <a:rPr lang="en-GB" sz="1800" b="0" dirty="0" smtClean="0">
                <a:solidFill>
                  <a:srgbClr val="878685">
                    <a:lumMod val="50000"/>
                  </a:srgbClr>
                </a:solidFill>
                <a:latin typeface="+mn-lt"/>
              </a:rPr>
              <a:t>objectives</a:t>
            </a:r>
            <a:r>
              <a:rPr lang="en-GB" sz="1800" b="0" dirty="0">
                <a:solidFill>
                  <a:srgbClr val="878685">
                    <a:lumMod val="50000"/>
                  </a:srgbClr>
                </a:solidFill>
                <a:latin typeface="+mn-lt"/>
              </a:rPr>
              <a:t>, </a:t>
            </a:r>
            <a:r>
              <a:rPr lang="en-GB" sz="1800" b="0" dirty="0" smtClean="0">
                <a:solidFill>
                  <a:srgbClr val="878685">
                    <a:lumMod val="50000"/>
                  </a:srgbClr>
                </a:solidFill>
                <a:latin typeface="+mn-lt"/>
              </a:rPr>
              <a:t>research </a:t>
            </a:r>
            <a:r>
              <a:rPr lang="en-GB" sz="1800" b="0" dirty="0">
                <a:solidFill>
                  <a:srgbClr val="878685">
                    <a:lumMod val="50000"/>
                  </a:srgbClr>
                </a:solidFill>
                <a:latin typeface="+mn-lt"/>
              </a:rPr>
              <a:t>and innovation tasks and </a:t>
            </a:r>
            <a:r>
              <a:rPr lang="en-GB" sz="1800" b="0" dirty="0" smtClean="0">
                <a:solidFill>
                  <a:srgbClr val="878685">
                    <a:lumMod val="50000"/>
                  </a:srgbClr>
                </a:solidFill>
                <a:latin typeface="+mn-lt"/>
              </a:rPr>
              <a:t>specific </a:t>
            </a:r>
            <a:r>
              <a:rPr lang="en-GB" sz="1800" b="0" dirty="0">
                <a:solidFill>
                  <a:srgbClr val="878685">
                    <a:lumMod val="50000"/>
                  </a:srgbClr>
                </a:solidFill>
                <a:latin typeface="+mn-lt"/>
              </a:rPr>
              <a:t>requirements (societal aspects, international dimension etc.).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1800" b="0" dirty="0" smtClean="0">
              <a:solidFill>
                <a:srgbClr val="878685">
                  <a:lumMod val="50000"/>
                </a:srgbClr>
              </a:solidFill>
              <a:latin typeface="+mn-lt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1800" b="0" dirty="0">
              <a:solidFill>
                <a:srgbClr val="878685">
                  <a:lumMod val="50000"/>
                </a:srgb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96697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321296" y="566967"/>
            <a:ext cx="7283152" cy="720081"/>
          </a:xfrm>
          <a:prstGeom prst="rect">
            <a:avLst/>
          </a:prstGeom>
        </p:spPr>
        <p:txBody>
          <a:bodyPr/>
          <a:lstStyle>
            <a:lvl1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0" indent="0">
              <a:buClr>
                <a:schemeClr val="accent3"/>
              </a:buClr>
            </a:pPr>
            <a:r>
              <a:rPr lang="en-GB" kern="0" dirty="0" smtClean="0">
                <a:solidFill>
                  <a:schemeClr val="accent6"/>
                </a:solidFill>
              </a:rPr>
              <a:t>R&amp;I Missions: what is expected ? </a:t>
            </a:r>
            <a:endParaRPr lang="en-GB" kern="0" dirty="0">
              <a:solidFill>
                <a:schemeClr val="accent6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504" y="319956"/>
            <a:ext cx="643637" cy="720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79504" y="1268760"/>
            <a:ext cx="7664904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1800" b="0" dirty="0">
              <a:solidFill>
                <a:srgbClr val="878685">
                  <a:lumMod val="50000"/>
                </a:srgbClr>
              </a:solidFill>
              <a:latin typeface="+mn-lt"/>
            </a:endParaRPr>
          </a:p>
          <a:p>
            <a:r>
              <a:rPr lang="en-GB" sz="2200" b="0" dirty="0" smtClean="0">
                <a:solidFill>
                  <a:srgbClr val="878685">
                    <a:lumMod val="50000"/>
                  </a:srgbClr>
                </a:solidFill>
                <a:latin typeface="+mn-lt"/>
              </a:rPr>
              <a:t>Potential Mission areas based on the consultation: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2200" b="0" dirty="0" smtClean="0">
              <a:solidFill>
                <a:srgbClr val="878685">
                  <a:lumMod val="50000"/>
                </a:srgbClr>
              </a:solidFill>
              <a:latin typeface="+mn-lt"/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2200" b="0" dirty="0" smtClean="0">
                <a:solidFill>
                  <a:srgbClr val="878685">
                    <a:lumMod val="50000"/>
                  </a:srgbClr>
                </a:solidFill>
                <a:latin typeface="+mn-lt"/>
              </a:rPr>
              <a:t>Digitisation (Build the first universal quantum computer in Europe)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2200" b="0" dirty="0" smtClean="0">
                <a:solidFill>
                  <a:srgbClr val="878685">
                    <a:lumMod val="50000"/>
                  </a:srgbClr>
                </a:solidFill>
                <a:latin typeface="+mn-lt"/>
              </a:rPr>
              <a:t>Health (Beating cancer: Cure paediatric cancer)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2200" b="0" dirty="0" smtClean="0">
                <a:solidFill>
                  <a:srgbClr val="878685">
                    <a:lumMod val="50000"/>
                  </a:srgbClr>
                </a:solidFill>
                <a:latin typeface="+mn-lt"/>
              </a:rPr>
              <a:t>Clean Europe (Healthy Oceans: Eliminating plastic waste in rivers and seas)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2200" b="0" dirty="0" smtClean="0">
                <a:solidFill>
                  <a:srgbClr val="878685">
                    <a:lumMod val="50000"/>
                  </a:srgbClr>
                </a:solidFill>
                <a:latin typeface="+mn-lt"/>
              </a:rPr>
              <a:t>Food/Agriculture (Sustainable land)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1800" b="0" dirty="0">
              <a:solidFill>
                <a:srgbClr val="878685">
                  <a:lumMod val="50000"/>
                </a:srgb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00261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589732" y="1484784"/>
            <a:ext cx="8209284" cy="1951181"/>
          </a:xfrm>
          <a:prstGeom prst="rect">
            <a:avLst/>
          </a:prstGeom>
          <a:solidFill>
            <a:schemeClr val="bg1"/>
          </a:solidFill>
          <a:ln w="317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0" tIns="108000" rtlCol="0" anchor="t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 dirty="0">
              <a:solidFill>
                <a:srgbClr val="404A52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889424" y="1988840"/>
            <a:ext cx="7509460" cy="1079325"/>
            <a:chOff x="1094418" y="1340768"/>
            <a:chExt cx="7419376" cy="1008112"/>
          </a:xfrm>
        </p:grpSpPr>
        <p:sp>
          <p:nvSpPr>
            <p:cNvPr id="12" name="Pentagon 11"/>
            <p:cNvSpPr/>
            <p:nvPr/>
          </p:nvSpPr>
          <p:spPr bwMode="auto">
            <a:xfrm>
              <a:off x="1094418" y="1340768"/>
              <a:ext cx="2608058" cy="1008112"/>
            </a:xfrm>
            <a:prstGeom prst="homePlate">
              <a:avLst/>
            </a:prstGeom>
            <a:solidFill>
              <a:schemeClr val="tx2"/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rgbClr val="0F5494"/>
                  </a:solidFill>
                  <a:latin typeface="Verdan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rgbClr val="0F5494"/>
                  </a:solidFill>
                  <a:latin typeface="Verdan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rgbClr val="0F5494"/>
                  </a:solidFill>
                  <a:latin typeface="Verdan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rgbClr val="0F5494"/>
                  </a:solidFill>
                  <a:latin typeface="Verdan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rgbClr val="0F5494"/>
                  </a:solidFill>
                  <a:latin typeface="Verdan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200" kern="1200">
                  <a:solidFill>
                    <a:srgbClr val="0F5494"/>
                  </a:solidFill>
                  <a:latin typeface="Verdan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200" kern="1200">
                  <a:solidFill>
                    <a:srgbClr val="0F5494"/>
                  </a:solidFill>
                  <a:latin typeface="Verdan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200" kern="1200">
                  <a:solidFill>
                    <a:srgbClr val="0F5494"/>
                  </a:solidFill>
                  <a:latin typeface="Verdan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200" kern="1200">
                  <a:solidFill>
                    <a:srgbClr val="0F5494"/>
                  </a:solidFill>
                  <a:latin typeface="Verdana" pitchFamily="34" charset="0"/>
                  <a:ea typeface="+mn-ea"/>
                  <a:cs typeface="+mn-cs"/>
                </a:defRPr>
              </a:lvl9pPr>
            </a:lstStyle>
            <a:p>
              <a:pPr marL="3175"/>
              <a:r>
                <a:rPr lang="en-GB" sz="2000" dirty="0">
                  <a:solidFill>
                    <a:schemeClr val="accent3"/>
                  </a:solidFill>
                  <a:latin typeface="+mn-lt"/>
                  <a:ea typeface="Verdana" panose="020B0604030504040204" pitchFamily="34" charset="0"/>
                  <a:cs typeface="Verdana" panose="020B0604030504040204" pitchFamily="34" charset="0"/>
                </a:rPr>
                <a:t>International Cooperation</a:t>
              </a:r>
            </a:p>
          </p:txBody>
        </p:sp>
        <p:sp>
          <p:nvSpPr>
            <p:cNvPr id="13" name="Title 1"/>
            <p:cNvSpPr txBox="1">
              <a:spLocks/>
            </p:cNvSpPr>
            <p:nvPr/>
          </p:nvSpPr>
          <p:spPr bwMode="auto">
            <a:xfrm>
              <a:off x="3403170" y="1340768"/>
              <a:ext cx="5110624" cy="1008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marL="358775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F5494"/>
                  </a:solidFill>
                  <a:latin typeface="+mj-lt"/>
                  <a:ea typeface="+mj-ea"/>
                  <a:cs typeface="+mj-cs"/>
                </a:defRPr>
              </a:lvl1pPr>
              <a:lvl2pPr marL="358775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F5494"/>
                  </a:solidFill>
                  <a:latin typeface="Verdana" pitchFamily="34" charset="0"/>
                </a:defRPr>
              </a:lvl2pPr>
              <a:lvl3pPr marL="358775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F5494"/>
                  </a:solidFill>
                  <a:latin typeface="Verdana" pitchFamily="34" charset="0"/>
                </a:defRPr>
              </a:lvl3pPr>
              <a:lvl4pPr marL="358775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F5494"/>
                  </a:solidFill>
                  <a:latin typeface="Verdana" pitchFamily="34" charset="0"/>
                </a:defRPr>
              </a:lvl4pPr>
              <a:lvl5pPr marL="358775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F5494"/>
                  </a:solidFill>
                  <a:latin typeface="Verdana" pitchFamily="34" charset="0"/>
                </a:defRPr>
              </a:lvl5pPr>
              <a:lvl6pPr marL="815975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F5494"/>
                  </a:solidFill>
                  <a:latin typeface="Verdana" pitchFamily="34" charset="0"/>
                </a:defRPr>
              </a:lvl6pPr>
              <a:lvl7pPr marL="1273175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F5494"/>
                  </a:solidFill>
                  <a:latin typeface="Verdana" pitchFamily="34" charset="0"/>
                </a:defRPr>
              </a:lvl7pPr>
              <a:lvl8pPr marL="1730375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F5494"/>
                  </a:solidFill>
                  <a:latin typeface="Verdana" pitchFamily="34" charset="0"/>
                </a:defRPr>
              </a:lvl8pPr>
              <a:lvl9pPr marL="2187575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F5494"/>
                  </a:solidFill>
                  <a:latin typeface="Verdana" pitchFamily="34" charset="0"/>
                </a:defRPr>
              </a:lvl9pPr>
            </a:lstStyle>
            <a:p>
              <a:pPr>
                <a:spcAft>
                  <a:spcPts val="1200"/>
                </a:spcAft>
                <a:buClr>
                  <a:schemeClr val="tx1"/>
                </a:buClr>
              </a:pPr>
              <a:r>
                <a:rPr lang="en-GB" sz="1800" b="0" dirty="0">
                  <a:solidFill>
                    <a:schemeClr val="accent2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Will ensure effective tackling of global societal challenges; access to the world's best talents, expertise and resources; </a:t>
              </a:r>
              <a:r>
                <a:rPr lang="en-GB" sz="1800" b="0" kern="0" dirty="0">
                  <a:solidFill>
                    <a:schemeClr val="accent2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  <a:r>
                <a:rPr lang="en-GB" sz="1800" b="0" kern="0" dirty="0" smtClean="0">
                  <a:solidFill>
                    <a:schemeClr val="accent2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nhanced </a:t>
              </a:r>
              <a:r>
                <a:rPr lang="en-GB" sz="1800" b="0" kern="0" dirty="0">
                  <a:solidFill>
                    <a:schemeClr val="accent2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supply and demand of innovative solutions</a:t>
              </a:r>
            </a:p>
          </p:txBody>
        </p:sp>
      </p:grpSp>
      <p:sp>
        <p:nvSpPr>
          <p:cNvPr id="4" name="ZoneTexte 3">
            <a:extLst>
              <a:ext uri="{FF2B5EF4-FFF2-40B4-BE49-F238E27FC236}">
                <a16:creationId xmlns:a16="http://schemas.microsoft.com/office/drawing/2014/main" id="{69455E74-2D0E-461A-A7F6-05519A7E8767}"/>
              </a:ext>
            </a:extLst>
          </p:cNvPr>
          <p:cNvSpPr txBox="1"/>
          <p:nvPr/>
        </p:nvSpPr>
        <p:spPr>
          <a:xfrm>
            <a:off x="501362" y="4143884"/>
            <a:ext cx="7783016" cy="2223686"/>
          </a:xfrm>
          <a:prstGeom prst="rect">
            <a:avLst/>
          </a:prstGeom>
          <a:noFill/>
        </p:spPr>
        <p:txBody>
          <a:bodyPr wrap="square" lIns="252000" rtlCol="0">
            <a:spAutoFit/>
          </a:bodyPr>
          <a:lstStyle/>
          <a:p>
            <a:pPr>
              <a:spcAft>
                <a:spcPts val="0"/>
              </a:spcAft>
            </a:pPr>
            <a:endParaRPr lang="en-GB" sz="1800" b="0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  <a:p>
            <a:pPr>
              <a:spcAft>
                <a:spcPts val="0"/>
              </a:spcAft>
            </a:pPr>
            <a:endParaRPr lang="en-GB" sz="1800" b="0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  <a:p>
            <a:pPr>
              <a:spcAft>
                <a:spcPts val="0"/>
              </a:spcAft>
            </a:pPr>
            <a:endParaRPr lang="en-GB" sz="1800" b="0" dirty="0" smtClean="0">
              <a:solidFill>
                <a:schemeClr val="accent2">
                  <a:lumMod val="50000"/>
                </a:schemeClr>
              </a:solidFill>
              <a:latin typeface="+mn-lt"/>
            </a:endParaRPr>
          </a:p>
          <a:p>
            <a:pPr>
              <a:spcAft>
                <a:spcPts val="0"/>
              </a:spcAft>
            </a:pPr>
            <a:endParaRPr lang="en-GB" sz="1800" b="0" dirty="0" smtClean="0">
              <a:solidFill>
                <a:schemeClr val="accent2">
                  <a:lumMod val="50000"/>
                </a:schemeClr>
              </a:solidFill>
              <a:latin typeface="+mn-lt"/>
            </a:endParaRPr>
          </a:p>
          <a:p>
            <a:pPr marL="265113" indent="-265113"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GB" sz="1800" b="0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General opening for international participation</a:t>
            </a:r>
          </a:p>
          <a:p>
            <a:pPr marL="265113" indent="-265113">
              <a:spcBef>
                <a:spcPts val="300"/>
              </a:spcBef>
              <a:spcAft>
                <a:spcPts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GB" sz="1800" b="0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Intensified targeted actions </a:t>
            </a:r>
            <a:r>
              <a:rPr lang="en-GB" sz="1800" b="0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/>
            </a:r>
            <a:br>
              <a:rPr lang="en-GB" sz="1800" b="0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</a:br>
            <a:r>
              <a:rPr lang="en-GB" sz="1800" b="0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(</a:t>
            </a:r>
            <a:r>
              <a:rPr lang="en-GB" sz="1800" b="0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flagship initiatives, joint calls, etc.)</a:t>
            </a: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9ABE05EF-9593-4AD3-9935-2895607732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676" y="332656"/>
            <a:ext cx="719137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951A55D4-A8AB-4B2C-BBE1-05DC758E8AA2}"/>
              </a:ext>
            </a:extLst>
          </p:cNvPr>
          <p:cNvSpPr txBox="1">
            <a:spLocks/>
          </p:cNvSpPr>
          <p:nvPr/>
        </p:nvSpPr>
        <p:spPr bwMode="auto">
          <a:xfrm>
            <a:off x="623516" y="3717032"/>
            <a:ext cx="8209284" cy="1394679"/>
          </a:xfrm>
          <a:prstGeom prst="rect">
            <a:avLst/>
          </a:prstGeom>
          <a:solidFill>
            <a:schemeClr val="accent6"/>
          </a:solidFill>
          <a:ln w="9525">
            <a:noFill/>
            <a:miter lim="800000"/>
            <a:headEnd/>
            <a:tailEnd/>
          </a:ln>
        </p:spPr>
        <p:txBody>
          <a:bodyPr vert="horz" wrap="square" lIns="180000" tIns="7200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Font typeface="Arial" pitchFamily="34" charset="0"/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spcBef>
                <a:spcPts val="1200"/>
              </a:spcBef>
              <a:spcAft>
                <a:spcPts val="600"/>
              </a:spcAft>
              <a:buFont typeface="Arial" pitchFamily="34" charset="0"/>
              <a:buNone/>
            </a:pPr>
            <a:r>
              <a:rPr lang="en-GB" sz="1800" i="0" kern="0" dirty="0">
                <a:solidFill>
                  <a:schemeClr val="tx2"/>
                </a:solidFill>
                <a:cs typeface="Arial" panose="020B0604020202020204" pitchFamily="34" charset="0"/>
              </a:rPr>
              <a:t>Extended openness to association</a:t>
            </a:r>
          </a:p>
          <a:p>
            <a:pPr marL="265113" indent="-265113">
              <a:spcBef>
                <a:spcPts val="0"/>
              </a:spcBef>
              <a:spcAft>
                <a:spcPts val="600"/>
              </a:spcAft>
              <a:buClr>
                <a:srgbClr val="FBC400"/>
              </a:buClr>
              <a:buFont typeface="Wingdings" panose="05000000000000000000" pitchFamily="2" charset="2"/>
              <a:buChar char="§"/>
            </a:pPr>
            <a:r>
              <a:rPr lang="en-GB" sz="1800" b="0" i="0" kern="0" dirty="0">
                <a:solidFill>
                  <a:schemeClr val="bg1"/>
                </a:solidFill>
                <a:cs typeface="Arial" panose="020B0604020202020204" pitchFamily="34" charset="0"/>
              </a:rPr>
              <a:t>Third countries with good capacity in science, technology and innovation</a:t>
            </a:r>
          </a:p>
          <a:p>
            <a:pPr marL="265113" indent="-265113">
              <a:spcBef>
                <a:spcPts val="0"/>
              </a:spcBef>
              <a:spcAft>
                <a:spcPts val="600"/>
              </a:spcAft>
              <a:buClr>
                <a:srgbClr val="FBC400"/>
              </a:buClr>
              <a:buFont typeface="Wingdings" panose="05000000000000000000" pitchFamily="2" charset="2"/>
              <a:buChar char="§"/>
            </a:pPr>
            <a:r>
              <a:rPr lang="en-GB" sz="1800" b="0" i="0" kern="0" dirty="0">
                <a:solidFill>
                  <a:schemeClr val="bg1"/>
                </a:solidFill>
                <a:cs typeface="Arial" panose="020B0604020202020204" pitchFamily="34" charset="0"/>
              </a:rPr>
              <a:t>Taking into account objective of driving economic growth in Europe </a:t>
            </a:r>
            <a:r>
              <a:rPr lang="en-GB" sz="1800" b="0" i="0" kern="0" dirty="0" smtClean="0">
                <a:solidFill>
                  <a:schemeClr val="bg1"/>
                </a:solidFill>
                <a:cs typeface="Arial" panose="020B0604020202020204" pitchFamily="34" charset="0"/>
              </a:rPr>
              <a:t/>
            </a:r>
            <a:br>
              <a:rPr lang="en-GB" sz="1800" b="0" i="0" kern="0" dirty="0" smtClean="0">
                <a:solidFill>
                  <a:schemeClr val="bg1"/>
                </a:solidFill>
                <a:cs typeface="Arial" panose="020B0604020202020204" pitchFamily="34" charset="0"/>
              </a:rPr>
            </a:br>
            <a:r>
              <a:rPr lang="en-GB" sz="1800" b="0" i="0" kern="0" dirty="0" smtClean="0">
                <a:solidFill>
                  <a:schemeClr val="bg1"/>
                </a:solidFill>
                <a:cs typeface="Arial" panose="020B0604020202020204" pitchFamily="34" charset="0"/>
              </a:rPr>
              <a:t>through innovation</a:t>
            </a:r>
            <a:endParaRPr lang="en-GB" sz="1800" b="0" i="0" kern="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65344" y="332656"/>
            <a:ext cx="766834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dirty="0">
                <a:solidFill>
                  <a:schemeClr val="accent6"/>
                </a:solidFill>
                <a:latin typeface="+mj-lt"/>
              </a:rPr>
              <a:t>International </a:t>
            </a:r>
            <a:r>
              <a:rPr lang="en-GB" sz="3000" dirty="0" smtClean="0">
                <a:solidFill>
                  <a:schemeClr val="accent6"/>
                </a:solidFill>
                <a:latin typeface="+mj-lt"/>
              </a:rPr>
              <a:t>Cooperation</a:t>
            </a:r>
            <a:endParaRPr lang="en-GB" sz="3000" b="0" dirty="0" smtClean="0">
              <a:solidFill>
                <a:srgbClr val="0F5494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98694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467544" y="1268760"/>
            <a:ext cx="8209284" cy="1080120"/>
          </a:xfrm>
          <a:prstGeom prst="rect">
            <a:avLst/>
          </a:prstGeom>
          <a:solidFill>
            <a:schemeClr val="bg1"/>
          </a:solidFill>
          <a:ln w="317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0" tIns="108000" rtlCol="0" anchor="t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 dirty="0">
              <a:solidFill>
                <a:srgbClr val="404A52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767236" y="1412774"/>
            <a:ext cx="7509460" cy="792089"/>
            <a:chOff x="1094418" y="1340768"/>
            <a:chExt cx="7419376" cy="739828"/>
          </a:xfrm>
        </p:grpSpPr>
        <p:sp>
          <p:nvSpPr>
            <p:cNvPr id="12" name="Pentagon 11"/>
            <p:cNvSpPr/>
            <p:nvPr/>
          </p:nvSpPr>
          <p:spPr bwMode="auto">
            <a:xfrm>
              <a:off x="1094418" y="1340768"/>
              <a:ext cx="2608058" cy="739828"/>
            </a:xfrm>
            <a:prstGeom prst="homePlate">
              <a:avLst/>
            </a:prstGeom>
            <a:solidFill>
              <a:schemeClr val="tx2"/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rgbClr val="0F5494"/>
                  </a:solidFill>
                  <a:latin typeface="Verdan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rgbClr val="0F5494"/>
                  </a:solidFill>
                  <a:latin typeface="Verdan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rgbClr val="0F5494"/>
                  </a:solidFill>
                  <a:latin typeface="Verdan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rgbClr val="0F5494"/>
                  </a:solidFill>
                  <a:latin typeface="Verdan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rgbClr val="0F5494"/>
                  </a:solidFill>
                  <a:latin typeface="Verdan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200" kern="1200">
                  <a:solidFill>
                    <a:srgbClr val="0F5494"/>
                  </a:solidFill>
                  <a:latin typeface="Verdan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200" kern="1200">
                  <a:solidFill>
                    <a:srgbClr val="0F5494"/>
                  </a:solidFill>
                  <a:latin typeface="Verdan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200" kern="1200">
                  <a:solidFill>
                    <a:srgbClr val="0F5494"/>
                  </a:solidFill>
                  <a:latin typeface="Verdan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200" kern="1200">
                  <a:solidFill>
                    <a:srgbClr val="0F5494"/>
                  </a:solidFill>
                  <a:latin typeface="Verdana" pitchFamily="34" charset="0"/>
                  <a:ea typeface="+mn-ea"/>
                  <a:cs typeface="+mn-cs"/>
                </a:defRPr>
              </a:lvl9pPr>
            </a:lstStyle>
            <a:p>
              <a:pPr marL="3175"/>
              <a:r>
                <a:rPr lang="en-GB" sz="2000" dirty="0">
                  <a:solidFill>
                    <a:schemeClr val="accent3"/>
                  </a:solidFill>
                  <a:latin typeface="+mn-lt"/>
                  <a:ea typeface="Verdana" panose="020B0604030504040204" pitchFamily="34" charset="0"/>
                  <a:cs typeface="Verdana" panose="020B0604030504040204" pitchFamily="34" charset="0"/>
                </a:rPr>
                <a:t>International Cooperation</a:t>
              </a:r>
            </a:p>
          </p:txBody>
        </p:sp>
        <p:sp>
          <p:nvSpPr>
            <p:cNvPr id="13" name="Title 1"/>
            <p:cNvSpPr txBox="1">
              <a:spLocks/>
            </p:cNvSpPr>
            <p:nvPr/>
          </p:nvSpPr>
          <p:spPr bwMode="auto">
            <a:xfrm>
              <a:off x="3403170" y="1340769"/>
              <a:ext cx="5110624" cy="7398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marL="358775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F5494"/>
                  </a:solidFill>
                  <a:latin typeface="+mj-lt"/>
                  <a:ea typeface="+mj-ea"/>
                  <a:cs typeface="+mj-cs"/>
                </a:defRPr>
              </a:lvl1pPr>
              <a:lvl2pPr marL="358775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F5494"/>
                  </a:solidFill>
                  <a:latin typeface="Verdana" pitchFamily="34" charset="0"/>
                </a:defRPr>
              </a:lvl2pPr>
              <a:lvl3pPr marL="358775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F5494"/>
                  </a:solidFill>
                  <a:latin typeface="Verdana" pitchFamily="34" charset="0"/>
                </a:defRPr>
              </a:lvl3pPr>
              <a:lvl4pPr marL="358775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F5494"/>
                  </a:solidFill>
                  <a:latin typeface="Verdana" pitchFamily="34" charset="0"/>
                </a:defRPr>
              </a:lvl4pPr>
              <a:lvl5pPr marL="358775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F5494"/>
                  </a:solidFill>
                  <a:latin typeface="Verdana" pitchFamily="34" charset="0"/>
                </a:defRPr>
              </a:lvl5pPr>
              <a:lvl6pPr marL="815975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F5494"/>
                  </a:solidFill>
                  <a:latin typeface="Verdana" pitchFamily="34" charset="0"/>
                </a:defRPr>
              </a:lvl6pPr>
              <a:lvl7pPr marL="1273175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F5494"/>
                  </a:solidFill>
                  <a:latin typeface="Verdana" pitchFamily="34" charset="0"/>
                </a:defRPr>
              </a:lvl7pPr>
              <a:lvl8pPr marL="1730375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F5494"/>
                  </a:solidFill>
                  <a:latin typeface="Verdana" pitchFamily="34" charset="0"/>
                </a:defRPr>
              </a:lvl8pPr>
              <a:lvl9pPr marL="2187575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F5494"/>
                  </a:solidFill>
                  <a:latin typeface="Verdana" pitchFamily="34" charset="0"/>
                </a:defRPr>
              </a:lvl9pPr>
            </a:lstStyle>
            <a:p>
              <a:pPr>
                <a:spcAft>
                  <a:spcPts val="1200"/>
                </a:spcAft>
                <a:buClr>
                  <a:schemeClr val="tx1"/>
                </a:buClr>
              </a:pPr>
              <a:r>
                <a:rPr lang="en-GB" sz="1800" b="0" dirty="0" smtClean="0">
                  <a:solidFill>
                    <a:schemeClr val="accent2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Article 12 of the regulation sets 4 categories for openness to the world  </a:t>
              </a:r>
            </a:p>
          </p:txBody>
        </p:sp>
      </p:grpSp>
      <p:sp>
        <p:nvSpPr>
          <p:cNvPr id="4" name="ZoneTexte 3">
            <a:extLst>
              <a:ext uri="{FF2B5EF4-FFF2-40B4-BE49-F238E27FC236}">
                <a16:creationId xmlns:a16="http://schemas.microsoft.com/office/drawing/2014/main" id="{69455E74-2D0E-461A-A7F6-05519A7E8767}"/>
              </a:ext>
            </a:extLst>
          </p:cNvPr>
          <p:cNvSpPr txBox="1"/>
          <p:nvPr/>
        </p:nvSpPr>
        <p:spPr>
          <a:xfrm>
            <a:off x="501362" y="2636912"/>
            <a:ext cx="8175466" cy="3600986"/>
          </a:xfrm>
          <a:prstGeom prst="rect">
            <a:avLst/>
          </a:prstGeom>
          <a:noFill/>
        </p:spPr>
        <p:txBody>
          <a:bodyPr wrap="square" lIns="252000" rtlCol="0">
            <a:spAutoFit/>
          </a:bodyPr>
          <a:lstStyle/>
          <a:p>
            <a:pPr marL="342900" indent="-342900"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en-GB" sz="1800" b="0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EFTA (Iceland, Liechtenstein, Norway and Switzerland), and EEA Countries (EU + EFTA – </a:t>
            </a:r>
            <a:r>
              <a:rPr lang="en-GB" sz="1800" b="0" dirty="0" smtClean="0">
                <a:solidFill>
                  <a:schemeClr val="accent2">
                    <a:lumMod val="50000"/>
                  </a:schemeClr>
                </a:solidFill>
              </a:rPr>
              <a:t>Switzerland) – Extension of EU single market where Switzerland is in even if not EEA</a:t>
            </a:r>
          </a:p>
          <a:p>
            <a:pPr marL="342900" indent="-342900"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en-GB" sz="1800" b="0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Acceding countries (last one was Croatia), candidate countries (</a:t>
            </a:r>
            <a:r>
              <a:rPr lang="en-US" sz="1800" b="0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Albania, the Republic of North Macedonia, Montenegro, Serbia and </a:t>
            </a:r>
            <a:r>
              <a:rPr lang="en-US" sz="1800" b="0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Turkey)</a:t>
            </a:r>
            <a:r>
              <a:rPr lang="en-GB" sz="1800" b="0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 and potential </a:t>
            </a:r>
            <a:r>
              <a:rPr lang="en-GB" sz="1800" b="0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candidates (Bosnia and Herzegovina and Kosovo </a:t>
            </a:r>
            <a:r>
              <a:rPr lang="en-GB" sz="1800" b="0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)</a:t>
            </a:r>
          </a:p>
          <a:p>
            <a:pPr marL="342900" indent="-342900"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en-GB" sz="1800" b="0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Countries covered by the </a:t>
            </a:r>
            <a:r>
              <a:rPr lang="en-GB" sz="1800" b="0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European Neighbourhood Policy </a:t>
            </a:r>
            <a:r>
              <a:rPr lang="en-GB" sz="1800" b="0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(MENA Algeria</a:t>
            </a:r>
            <a:r>
              <a:rPr lang="en-GB" sz="1800" b="0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, Morocco, Egypt, Israel, Jordan, Lebanon, Libya, State of Palestine, Syria, </a:t>
            </a:r>
            <a:r>
              <a:rPr lang="en-GB" sz="1800" b="0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Tunisia, and </a:t>
            </a:r>
            <a:r>
              <a:rPr lang="en-GB" sz="1800" b="0" dirty="0" err="1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EaP</a:t>
            </a:r>
            <a:r>
              <a:rPr lang="en-GB" sz="1800" b="0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 Armenia</a:t>
            </a:r>
            <a:r>
              <a:rPr lang="en-GB" sz="1800" b="0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, Azerbaijan, Belarus, Georgia, Moldova, </a:t>
            </a:r>
            <a:r>
              <a:rPr lang="en-GB" sz="1800" b="0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Ukraine).</a:t>
            </a:r>
          </a:p>
          <a:p>
            <a:pPr marL="342900" indent="-342900"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en-GB" sz="1800" b="0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Third countries BUT criteria are in place </a:t>
            </a: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9ABE05EF-9593-4AD3-9935-2895607732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676" y="332656"/>
            <a:ext cx="719137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265344" y="332656"/>
            <a:ext cx="766834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dirty="0">
                <a:solidFill>
                  <a:schemeClr val="accent6"/>
                </a:solidFill>
                <a:latin typeface="+mj-lt"/>
              </a:rPr>
              <a:t>International </a:t>
            </a:r>
            <a:r>
              <a:rPr lang="en-GB" sz="3000" dirty="0" smtClean="0">
                <a:solidFill>
                  <a:schemeClr val="accent6"/>
                </a:solidFill>
                <a:latin typeface="+mj-lt"/>
              </a:rPr>
              <a:t>Cooperation</a:t>
            </a:r>
            <a:endParaRPr lang="en-GB" sz="3000" b="0" dirty="0" smtClean="0">
              <a:solidFill>
                <a:srgbClr val="0F5494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08154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467544" y="980728"/>
            <a:ext cx="8209284" cy="1080120"/>
          </a:xfrm>
          <a:prstGeom prst="rect">
            <a:avLst/>
          </a:prstGeom>
          <a:solidFill>
            <a:schemeClr val="bg1"/>
          </a:solidFill>
          <a:ln w="317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0" tIns="108000" rtlCol="0" anchor="t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 dirty="0">
              <a:solidFill>
                <a:srgbClr val="404A52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767236" y="1124742"/>
            <a:ext cx="7509460" cy="792089"/>
            <a:chOff x="1094418" y="1340768"/>
            <a:chExt cx="7419376" cy="739828"/>
          </a:xfrm>
        </p:grpSpPr>
        <p:sp>
          <p:nvSpPr>
            <p:cNvPr id="12" name="Pentagon 11"/>
            <p:cNvSpPr/>
            <p:nvPr/>
          </p:nvSpPr>
          <p:spPr bwMode="auto">
            <a:xfrm>
              <a:off x="1094418" y="1340768"/>
              <a:ext cx="2608058" cy="739828"/>
            </a:xfrm>
            <a:prstGeom prst="homePlate">
              <a:avLst/>
            </a:prstGeom>
            <a:solidFill>
              <a:schemeClr val="tx2"/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rgbClr val="0F5494"/>
                  </a:solidFill>
                  <a:latin typeface="Verdan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rgbClr val="0F5494"/>
                  </a:solidFill>
                  <a:latin typeface="Verdan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rgbClr val="0F5494"/>
                  </a:solidFill>
                  <a:latin typeface="Verdan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rgbClr val="0F5494"/>
                  </a:solidFill>
                  <a:latin typeface="Verdan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rgbClr val="0F5494"/>
                  </a:solidFill>
                  <a:latin typeface="Verdan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200" kern="1200">
                  <a:solidFill>
                    <a:srgbClr val="0F5494"/>
                  </a:solidFill>
                  <a:latin typeface="Verdan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200" kern="1200">
                  <a:solidFill>
                    <a:srgbClr val="0F5494"/>
                  </a:solidFill>
                  <a:latin typeface="Verdan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200" kern="1200">
                  <a:solidFill>
                    <a:srgbClr val="0F5494"/>
                  </a:solidFill>
                  <a:latin typeface="Verdan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200" kern="1200">
                  <a:solidFill>
                    <a:srgbClr val="0F5494"/>
                  </a:solidFill>
                  <a:latin typeface="Verdana" pitchFamily="34" charset="0"/>
                  <a:ea typeface="+mn-ea"/>
                  <a:cs typeface="+mn-cs"/>
                </a:defRPr>
              </a:lvl9pPr>
            </a:lstStyle>
            <a:p>
              <a:pPr marL="3175"/>
              <a:r>
                <a:rPr lang="en-GB" sz="2000" dirty="0">
                  <a:solidFill>
                    <a:schemeClr val="accent3"/>
                  </a:solidFill>
                  <a:latin typeface="+mn-lt"/>
                  <a:ea typeface="Verdana" panose="020B0604030504040204" pitchFamily="34" charset="0"/>
                  <a:cs typeface="Verdana" panose="020B0604030504040204" pitchFamily="34" charset="0"/>
                </a:rPr>
                <a:t>International Cooperation</a:t>
              </a:r>
            </a:p>
          </p:txBody>
        </p:sp>
        <p:sp>
          <p:nvSpPr>
            <p:cNvPr id="13" name="Title 1"/>
            <p:cNvSpPr txBox="1">
              <a:spLocks/>
            </p:cNvSpPr>
            <p:nvPr/>
          </p:nvSpPr>
          <p:spPr bwMode="auto">
            <a:xfrm>
              <a:off x="3403170" y="1340769"/>
              <a:ext cx="5110624" cy="7398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marL="358775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F5494"/>
                  </a:solidFill>
                  <a:latin typeface="+mj-lt"/>
                  <a:ea typeface="+mj-ea"/>
                  <a:cs typeface="+mj-cs"/>
                </a:defRPr>
              </a:lvl1pPr>
              <a:lvl2pPr marL="358775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F5494"/>
                  </a:solidFill>
                  <a:latin typeface="Verdana" pitchFamily="34" charset="0"/>
                </a:defRPr>
              </a:lvl2pPr>
              <a:lvl3pPr marL="358775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F5494"/>
                  </a:solidFill>
                  <a:latin typeface="Verdana" pitchFamily="34" charset="0"/>
                </a:defRPr>
              </a:lvl3pPr>
              <a:lvl4pPr marL="358775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F5494"/>
                  </a:solidFill>
                  <a:latin typeface="Verdana" pitchFamily="34" charset="0"/>
                </a:defRPr>
              </a:lvl4pPr>
              <a:lvl5pPr marL="358775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F5494"/>
                  </a:solidFill>
                  <a:latin typeface="Verdana" pitchFamily="34" charset="0"/>
                </a:defRPr>
              </a:lvl5pPr>
              <a:lvl6pPr marL="815975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F5494"/>
                  </a:solidFill>
                  <a:latin typeface="Verdana" pitchFamily="34" charset="0"/>
                </a:defRPr>
              </a:lvl6pPr>
              <a:lvl7pPr marL="1273175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F5494"/>
                  </a:solidFill>
                  <a:latin typeface="Verdana" pitchFamily="34" charset="0"/>
                </a:defRPr>
              </a:lvl7pPr>
              <a:lvl8pPr marL="1730375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F5494"/>
                  </a:solidFill>
                  <a:latin typeface="Verdana" pitchFamily="34" charset="0"/>
                </a:defRPr>
              </a:lvl8pPr>
              <a:lvl9pPr marL="2187575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F5494"/>
                  </a:solidFill>
                  <a:latin typeface="Verdana" pitchFamily="34" charset="0"/>
                </a:defRPr>
              </a:lvl9pPr>
            </a:lstStyle>
            <a:p>
              <a:pPr>
                <a:spcAft>
                  <a:spcPts val="1200"/>
                </a:spcAft>
                <a:buClr>
                  <a:schemeClr val="tx1"/>
                </a:buClr>
              </a:pPr>
              <a:r>
                <a:rPr lang="en-GB" sz="1800" b="0" dirty="0" smtClean="0">
                  <a:solidFill>
                    <a:schemeClr val="accent2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Article 12 of the regulation sets 4 categories for openness to the world  </a:t>
              </a:r>
            </a:p>
          </p:txBody>
        </p:sp>
      </p:grpSp>
      <p:sp>
        <p:nvSpPr>
          <p:cNvPr id="4" name="ZoneTexte 3">
            <a:extLst>
              <a:ext uri="{FF2B5EF4-FFF2-40B4-BE49-F238E27FC236}">
                <a16:creationId xmlns:a16="http://schemas.microsoft.com/office/drawing/2014/main" id="{69455E74-2D0E-461A-A7F6-05519A7E8767}"/>
              </a:ext>
            </a:extLst>
          </p:cNvPr>
          <p:cNvSpPr txBox="1"/>
          <p:nvPr/>
        </p:nvSpPr>
        <p:spPr>
          <a:xfrm>
            <a:off x="467544" y="2204864"/>
            <a:ext cx="8175466" cy="4524315"/>
          </a:xfrm>
          <a:prstGeom prst="rect">
            <a:avLst/>
          </a:prstGeom>
          <a:noFill/>
        </p:spPr>
        <p:txBody>
          <a:bodyPr wrap="square" lIns="252000" rtlCol="0">
            <a:spAutoFit/>
          </a:bodyPr>
          <a:lstStyle/>
          <a:p>
            <a:pPr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</a:pPr>
            <a:r>
              <a:rPr lang="en-GB" sz="1800" b="0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Third countries openness criteria:</a:t>
            </a:r>
          </a:p>
          <a:p>
            <a:pPr marL="285750" indent="-285750"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sz="1800" b="0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Good science, technology and innovation capacity</a:t>
            </a:r>
          </a:p>
          <a:p>
            <a:pPr marL="285750" indent="-285750"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sz="1800" b="0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Rules-based open market economy (IPR and democratic institutions)</a:t>
            </a:r>
          </a:p>
          <a:p>
            <a:pPr marL="285750" indent="-285750"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sz="1800" b="0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Promotion of policies for economic and social wellbeing of citizens</a:t>
            </a:r>
          </a:p>
          <a:p>
            <a:pPr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</a:pPr>
            <a:r>
              <a:rPr lang="en-GB" sz="1800" b="0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Umbrella agreement covering participation to Union programmes, provided:</a:t>
            </a:r>
          </a:p>
          <a:p>
            <a:pPr marL="285750" indent="-285750"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sz="1800" b="0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Fair balance contribution and benefits</a:t>
            </a:r>
          </a:p>
          <a:p>
            <a:pPr marL="285750" indent="-285750"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sz="1800" b="0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Conditions for participation in the programmes (including financial contribution calculation to individual programme and admin costs)</a:t>
            </a:r>
          </a:p>
          <a:p>
            <a:pPr marL="285750" indent="-285750"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sz="1800" b="0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No decisional power on the programme</a:t>
            </a:r>
          </a:p>
          <a:p>
            <a:pPr marL="285750" indent="-285750"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sz="1800" b="0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Rights of the Union safeguarded for sound financial </a:t>
            </a:r>
            <a:r>
              <a:rPr lang="en-GB" sz="1800" b="0" dirty="0" err="1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mtg</a:t>
            </a:r>
            <a:r>
              <a:rPr lang="en-GB" sz="1800" b="0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 </a:t>
            </a:r>
          </a:p>
          <a:p>
            <a:pPr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</a:pPr>
            <a:r>
              <a:rPr lang="en-GB" sz="1800" b="0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     and protection of EU financial interests</a:t>
            </a: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9ABE05EF-9593-4AD3-9935-2895607732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676" y="116632"/>
            <a:ext cx="719137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265344" y="116632"/>
            <a:ext cx="766834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dirty="0">
                <a:solidFill>
                  <a:schemeClr val="accent6"/>
                </a:solidFill>
                <a:latin typeface="+mj-lt"/>
              </a:rPr>
              <a:t>International </a:t>
            </a:r>
            <a:r>
              <a:rPr lang="en-GB" sz="3000" dirty="0" smtClean="0">
                <a:solidFill>
                  <a:schemeClr val="accent6"/>
                </a:solidFill>
                <a:latin typeface="+mj-lt"/>
              </a:rPr>
              <a:t>Cooperation</a:t>
            </a:r>
            <a:endParaRPr lang="en-GB" sz="3000" b="0" dirty="0" smtClean="0">
              <a:solidFill>
                <a:srgbClr val="0F5494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68763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467544" y="980728"/>
            <a:ext cx="8209284" cy="1080120"/>
          </a:xfrm>
          <a:prstGeom prst="rect">
            <a:avLst/>
          </a:prstGeom>
          <a:solidFill>
            <a:schemeClr val="bg1"/>
          </a:solidFill>
          <a:ln w="317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0" tIns="108000" rtlCol="0" anchor="t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 dirty="0">
              <a:solidFill>
                <a:srgbClr val="404A52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767236" y="1124742"/>
            <a:ext cx="7509460" cy="792089"/>
            <a:chOff x="1094418" y="1340768"/>
            <a:chExt cx="7419376" cy="739828"/>
          </a:xfrm>
        </p:grpSpPr>
        <p:sp>
          <p:nvSpPr>
            <p:cNvPr id="12" name="Pentagon 11"/>
            <p:cNvSpPr/>
            <p:nvPr/>
          </p:nvSpPr>
          <p:spPr bwMode="auto">
            <a:xfrm>
              <a:off x="1094418" y="1340768"/>
              <a:ext cx="2608058" cy="739828"/>
            </a:xfrm>
            <a:prstGeom prst="homePlate">
              <a:avLst/>
            </a:prstGeom>
            <a:solidFill>
              <a:schemeClr val="tx2"/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rgbClr val="0F5494"/>
                  </a:solidFill>
                  <a:latin typeface="Verdan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rgbClr val="0F5494"/>
                  </a:solidFill>
                  <a:latin typeface="Verdan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rgbClr val="0F5494"/>
                  </a:solidFill>
                  <a:latin typeface="Verdan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rgbClr val="0F5494"/>
                  </a:solidFill>
                  <a:latin typeface="Verdan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rgbClr val="0F5494"/>
                  </a:solidFill>
                  <a:latin typeface="Verdan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200" kern="1200">
                  <a:solidFill>
                    <a:srgbClr val="0F5494"/>
                  </a:solidFill>
                  <a:latin typeface="Verdan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200" kern="1200">
                  <a:solidFill>
                    <a:srgbClr val="0F5494"/>
                  </a:solidFill>
                  <a:latin typeface="Verdan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200" kern="1200">
                  <a:solidFill>
                    <a:srgbClr val="0F5494"/>
                  </a:solidFill>
                  <a:latin typeface="Verdan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200" kern="1200">
                  <a:solidFill>
                    <a:srgbClr val="0F5494"/>
                  </a:solidFill>
                  <a:latin typeface="Verdana" pitchFamily="34" charset="0"/>
                  <a:ea typeface="+mn-ea"/>
                  <a:cs typeface="+mn-cs"/>
                </a:defRPr>
              </a:lvl9pPr>
            </a:lstStyle>
            <a:p>
              <a:pPr marL="3175"/>
              <a:r>
                <a:rPr lang="en-GB" sz="2000" dirty="0">
                  <a:solidFill>
                    <a:schemeClr val="accent3"/>
                  </a:solidFill>
                  <a:latin typeface="+mn-lt"/>
                  <a:ea typeface="Verdana" panose="020B0604030504040204" pitchFamily="34" charset="0"/>
                  <a:cs typeface="Verdana" panose="020B0604030504040204" pitchFamily="34" charset="0"/>
                </a:rPr>
                <a:t>International Cooperation</a:t>
              </a:r>
            </a:p>
          </p:txBody>
        </p:sp>
        <p:sp>
          <p:nvSpPr>
            <p:cNvPr id="13" name="Title 1"/>
            <p:cNvSpPr txBox="1">
              <a:spLocks/>
            </p:cNvSpPr>
            <p:nvPr/>
          </p:nvSpPr>
          <p:spPr bwMode="auto">
            <a:xfrm>
              <a:off x="3403170" y="1340769"/>
              <a:ext cx="5110624" cy="7398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marL="358775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F5494"/>
                  </a:solidFill>
                  <a:latin typeface="+mj-lt"/>
                  <a:ea typeface="+mj-ea"/>
                  <a:cs typeface="+mj-cs"/>
                </a:defRPr>
              </a:lvl1pPr>
              <a:lvl2pPr marL="358775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F5494"/>
                  </a:solidFill>
                  <a:latin typeface="Verdana" pitchFamily="34" charset="0"/>
                </a:defRPr>
              </a:lvl2pPr>
              <a:lvl3pPr marL="358775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F5494"/>
                  </a:solidFill>
                  <a:latin typeface="Verdana" pitchFamily="34" charset="0"/>
                </a:defRPr>
              </a:lvl3pPr>
              <a:lvl4pPr marL="358775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F5494"/>
                  </a:solidFill>
                  <a:latin typeface="Verdana" pitchFamily="34" charset="0"/>
                </a:defRPr>
              </a:lvl4pPr>
              <a:lvl5pPr marL="358775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F5494"/>
                  </a:solidFill>
                  <a:latin typeface="Verdana" pitchFamily="34" charset="0"/>
                </a:defRPr>
              </a:lvl5pPr>
              <a:lvl6pPr marL="815975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F5494"/>
                  </a:solidFill>
                  <a:latin typeface="Verdana" pitchFamily="34" charset="0"/>
                </a:defRPr>
              </a:lvl6pPr>
              <a:lvl7pPr marL="1273175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F5494"/>
                  </a:solidFill>
                  <a:latin typeface="Verdana" pitchFamily="34" charset="0"/>
                </a:defRPr>
              </a:lvl7pPr>
              <a:lvl8pPr marL="1730375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F5494"/>
                  </a:solidFill>
                  <a:latin typeface="Verdana" pitchFamily="34" charset="0"/>
                </a:defRPr>
              </a:lvl8pPr>
              <a:lvl9pPr marL="2187575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F5494"/>
                  </a:solidFill>
                  <a:latin typeface="Verdana" pitchFamily="34" charset="0"/>
                </a:defRPr>
              </a:lvl9pPr>
            </a:lstStyle>
            <a:p>
              <a:pPr>
                <a:spcAft>
                  <a:spcPts val="1200"/>
                </a:spcAft>
                <a:buClr>
                  <a:schemeClr val="tx1"/>
                </a:buClr>
              </a:pPr>
              <a:r>
                <a:rPr lang="en-GB" sz="1800" b="0" dirty="0" smtClean="0">
                  <a:solidFill>
                    <a:schemeClr val="accent2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Article 12 of the regulation sets 4 categories for openness to the world  </a:t>
              </a:r>
            </a:p>
          </p:txBody>
        </p:sp>
      </p:grpSp>
      <p:sp>
        <p:nvSpPr>
          <p:cNvPr id="4" name="ZoneTexte 3">
            <a:extLst>
              <a:ext uri="{FF2B5EF4-FFF2-40B4-BE49-F238E27FC236}">
                <a16:creationId xmlns:a16="http://schemas.microsoft.com/office/drawing/2014/main" id="{69455E74-2D0E-461A-A7F6-05519A7E8767}"/>
              </a:ext>
            </a:extLst>
          </p:cNvPr>
          <p:cNvSpPr txBox="1"/>
          <p:nvPr/>
        </p:nvSpPr>
        <p:spPr>
          <a:xfrm>
            <a:off x="467544" y="2376170"/>
            <a:ext cx="8175466" cy="4216539"/>
          </a:xfrm>
          <a:prstGeom prst="rect">
            <a:avLst/>
          </a:prstGeom>
          <a:noFill/>
        </p:spPr>
        <p:txBody>
          <a:bodyPr wrap="square" lIns="252000" rtlCol="0">
            <a:spAutoFit/>
          </a:bodyPr>
          <a:lstStyle/>
          <a:p>
            <a:pPr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</a:pPr>
            <a:r>
              <a:rPr lang="en-US" sz="1800" b="0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Conditionality for all: </a:t>
            </a:r>
          </a:p>
          <a:p>
            <a:pPr marL="285750" indent="-285750"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EU interests</a:t>
            </a:r>
          </a:p>
          <a:p>
            <a:pPr lvl="1"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</a:pPr>
            <a:r>
              <a:rPr lang="en-US" sz="1800" b="0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	</a:t>
            </a:r>
            <a:r>
              <a:rPr lang="en-US" sz="1800" b="0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Driving </a:t>
            </a:r>
            <a:r>
              <a:rPr lang="en-US" sz="1800" b="0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economic growth in the Union through innovation </a:t>
            </a:r>
          </a:p>
          <a:p>
            <a:pPr marL="285750" indent="-285750"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Partial-association</a:t>
            </a:r>
          </a:p>
          <a:p>
            <a:pPr lvl="1"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</a:pPr>
            <a:r>
              <a:rPr lang="en-US" sz="1800" b="0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	Part </a:t>
            </a:r>
            <a:r>
              <a:rPr lang="en-US" sz="1800" b="0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of the </a:t>
            </a:r>
            <a:r>
              <a:rPr lang="en-US" sz="1800" b="0" dirty="0" err="1">
                <a:solidFill>
                  <a:schemeClr val="accent2">
                    <a:lumMod val="50000"/>
                  </a:schemeClr>
                </a:solidFill>
                <a:latin typeface="+mn-lt"/>
              </a:rPr>
              <a:t>programme</a:t>
            </a:r>
            <a:r>
              <a:rPr lang="en-US" sz="1800" b="0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 can be excluded </a:t>
            </a:r>
            <a:r>
              <a:rPr lang="en-US" sz="1800" b="0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from </a:t>
            </a:r>
            <a:r>
              <a:rPr lang="en-US" sz="1800" b="0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association agreement </a:t>
            </a:r>
            <a:r>
              <a:rPr lang="en-US" sz="1800" b="0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	of </a:t>
            </a:r>
            <a:r>
              <a:rPr lang="en-US" sz="1800" b="0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a specific country (partial association)</a:t>
            </a:r>
          </a:p>
          <a:p>
            <a:pPr marL="285750" indent="-285750"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Reciprocity </a:t>
            </a:r>
          </a:p>
          <a:p>
            <a:pPr lvl="2"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</a:pPr>
            <a:r>
              <a:rPr lang="en-US" sz="1800" b="0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Association </a:t>
            </a:r>
            <a:r>
              <a:rPr lang="en-US" sz="1800" b="0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agreement shall provide for the participation (where appropriate) of legal entities established in the Union in equivalent </a:t>
            </a:r>
            <a:r>
              <a:rPr lang="en-US" sz="1800" b="0" dirty="0" err="1">
                <a:solidFill>
                  <a:schemeClr val="accent2">
                    <a:lumMod val="50000"/>
                  </a:schemeClr>
                </a:solidFill>
                <a:latin typeface="+mn-lt"/>
              </a:rPr>
              <a:t>programmes</a:t>
            </a:r>
            <a:r>
              <a:rPr lang="en-US" sz="1800" b="0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 of associated countries </a:t>
            </a:r>
          </a:p>
          <a:p>
            <a:pPr marL="285750" indent="-285750"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Pay as you </a:t>
            </a: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go</a:t>
            </a:r>
            <a:endParaRPr lang="en-US" sz="1800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9ABE05EF-9593-4AD3-9935-2895607732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676" y="116632"/>
            <a:ext cx="719137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265344" y="116632"/>
            <a:ext cx="766834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dirty="0">
                <a:solidFill>
                  <a:schemeClr val="accent6"/>
                </a:solidFill>
                <a:latin typeface="+mj-lt"/>
              </a:rPr>
              <a:t>International </a:t>
            </a:r>
            <a:r>
              <a:rPr lang="en-GB" sz="3000" dirty="0" smtClean="0">
                <a:solidFill>
                  <a:schemeClr val="accent6"/>
                </a:solidFill>
                <a:latin typeface="+mj-lt"/>
              </a:rPr>
              <a:t>Cooperation</a:t>
            </a:r>
            <a:endParaRPr lang="en-GB" sz="3000" b="0" dirty="0" smtClean="0">
              <a:solidFill>
                <a:srgbClr val="0F5494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53686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115616" y="548679"/>
            <a:ext cx="8280920" cy="720081"/>
          </a:xfrm>
          <a:prstGeom prst="rect">
            <a:avLst/>
          </a:prstGeom>
        </p:spPr>
        <p:txBody>
          <a:bodyPr/>
          <a:lstStyle>
            <a:lvl1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3175"/>
            <a:r>
              <a:rPr lang="en-GB" sz="3200" kern="0" dirty="0">
                <a:solidFill>
                  <a:schemeClr val="accent6"/>
                </a:solidFill>
              </a:rPr>
              <a:t>	  </a:t>
            </a:r>
            <a:r>
              <a:rPr lang="en-GB" kern="0" dirty="0">
                <a:solidFill>
                  <a:schemeClr val="accent6"/>
                </a:solidFill>
              </a:rPr>
              <a:t>New approach to European Partnerships 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097769266"/>
              </p:ext>
            </p:extLst>
          </p:nvPr>
        </p:nvGraphicFramePr>
        <p:xfrm>
          <a:off x="611560" y="3284984"/>
          <a:ext cx="8064896" cy="2664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359" y="269792"/>
            <a:ext cx="719137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10F91231-EF57-4556-BFB8-981CC8689652}"/>
              </a:ext>
            </a:extLst>
          </p:cNvPr>
          <p:cNvSpPr/>
          <p:nvPr/>
        </p:nvSpPr>
        <p:spPr>
          <a:xfrm>
            <a:off x="611188" y="1268760"/>
            <a:ext cx="8137276" cy="1877595"/>
          </a:xfrm>
          <a:prstGeom prst="rect">
            <a:avLst/>
          </a:prstGeom>
          <a:solidFill>
            <a:schemeClr val="bg1"/>
          </a:solidFill>
          <a:ln w="317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44000" tIns="144000" rIns="144000" rtlCol="0" anchor="t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GB" sz="1800" b="0" dirty="0" smtClean="0">
                <a:solidFill>
                  <a:schemeClr val="accent2">
                    <a:lumMod val="50000"/>
                  </a:schemeClr>
                </a:solidFill>
                <a:sym typeface="Wingdings" panose="05000000000000000000" pitchFamily="2" charset="2"/>
              </a:rPr>
              <a:t>New </a:t>
            </a:r>
            <a:r>
              <a:rPr lang="en-GB" sz="1800" b="0" dirty="0">
                <a:solidFill>
                  <a:schemeClr val="accent2">
                    <a:lumMod val="50000"/>
                  </a:schemeClr>
                </a:solidFill>
                <a:sym typeface="Wingdings" panose="05000000000000000000" pitchFamily="2" charset="2"/>
              </a:rPr>
              <a:t>generation of objective-driven and more ambitious partnerships in support </a:t>
            </a:r>
            <a:r>
              <a:rPr lang="en-GB" sz="1800" b="0" dirty="0" smtClean="0">
                <a:solidFill>
                  <a:schemeClr val="accent2">
                    <a:lumMod val="50000"/>
                  </a:schemeClr>
                </a:solidFill>
                <a:sym typeface="Wingdings" panose="05000000000000000000" pitchFamily="2" charset="2"/>
              </a:rPr>
              <a:t>of </a:t>
            </a:r>
            <a:r>
              <a:rPr lang="en-GB" sz="1800" b="0" dirty="0">
                <a:solidFill>
                  <a:schemeClr val="accent2">
                    <a:lumMod val="50000"/>
                  </a:schemeClr>
                </a:solidFill>
                <a:sym typeface="Wingdings" panose="05000000000000000000" pitchFamily="2" charset="2"/>
              </a:rPr>
              <a:t>agreed EU policy </a:t>
            </a:r>
            <a:r>
              <a:rPr lang="en-GB" sz="1800" b="0" dirty="0" smtClean="0">
                <a:solidFill>
                  <a:schemeClr val="accent2">
                    <a:lumMod val="50000"/>
                  </a:schemeClr>
                </a:solidFill>
                <a:sym typeface="Wingdings" panose="05000000000000000000" pitchFamily="2" charset="2"/>
              </a:rPr>
              <a:t>objectives</a:t>
            </a:r>
            <a:endParaRPr lang="en-US" sz="1800" b="0" dirty="0">
              <a:solidFill>
                <a:srgbClr val="404A52"/>
              </a:solidFill>
            </a:endParaRP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 dirty="0">
              <a:solidFill>
                <a:srgbClr val="404A52"/>
              </a:solidFill>
            </a:endParaRPr>
          </a:p>
        </p:txBody>
      </p:sp>
      <p:grpSp>
        <p:nvGrpSpPr>
          <p:cNvPr id="8" name="Group 10">
            <a:extLst>
              <a:ext uri="{FF2B5EF4-FFF2-40B4-BE49-F238E27FC236}">
                <a16:creationId xmlns:a16="http://schemas.microsoft.com/office/drawing/2014/main" id="{964FAAA9-1E64-490D-88BA-3C5BACE38B4E}"/>
              </a:ext>
            </a:extLst>
          </p:cNvPr>
          <p:cNvGrpSpPr/>
          <p:nvPr/>
        </p:nvGrpSpPr>
        <p:grpSpPr>
          <a:xfrm>
            <a:off x="782771" y="2133399"/>
            <a:ext cx="7794110" cy="1065341"/>
            <a:chOff x="795112" y="1213327"/>
            <a:chExt cx="7700612" cy="995050"/>
          </a:xfrm>
        </p:grpSpPr>
        <p:sp>
          <p:nvSpPr>
            <p:cNvPr id="9" name="Pentagon 11">
              <a:extLst>
                <a:ext uri="{FF2B5EF4-FFF2-40B4-BE49-F238E27FC236}">
                  <a16:creationId xmlns:a16="http://schemas.microsoft.com/office/drawing/2014/main" id="{364070A1-E072-4C6F-8750-69FA24685CC9}"/>
                </a:ext>
              </a:extLst>
            </p:cNvPr>
            <p:cNvSpPr/>
            <p:nvPr/>
          </p:nvSpPr>
          <p:spPr bwMode="auto">
            <a:xfrm>
              <a:off x="795112" y="1213327"/>
              <a:ext cx="2608058" cy="836571"/>
            </a:xfrm>
            <a:prstGeom prst="homePlate">
              <a:avLst/>
            </a:prstGeom>
            <a:solidFill>
              <a:schemeClr val="tx2"/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rgbClr val="0F5494"/>
                  </a:solidFill>
                  <a:latin typeface="Verdan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rgbClr val="0F5494"/>
                  </a:solidFill>
                  <a:latin typeface="Verdan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rgbClr val="0F5494"/>
                  </a:solidFill>
                  <a:latin typeface="Verdan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rgbClr val="0F5494"/>
                  </a:solidFill>
                  <a:latin typeface="Verdan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rgbClr val="0F5494"/>
                  </a:solidFill>
                  <a:latin typeface="Verdan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200" kern="1200">
                  <a:solidFill>
                    <a:srgbClr val="0F5494"/>
                  </a:solidFill>
                  <a:latin typeface="Verdan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200" kern="1200">
                  <a:solidFill>
                    <a:srgbClr val="0F5494"/>
                  </a:solidFill>
                  <a:latin typeface="Verdan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200" kern="1200">
                  <a:solidFill>
                    <a:srgbClr val="0F5494"/>
                  </a:solidFill>
                  <a:latin typeface="Verdan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200" kern="1200">
                  <a:solidFill>
                    <a:srgbClr val="0F5494"/>
                  </a:solidFill>
                  <a:latin typeface="Verdana" pitchFamily="34" charset="0"/>
                  <a:ea typeface="+mn-ea"/>
                  <a:cs typeface="+mn-cs"/>
                </a:defRPr>
              </a:lvl9pPr>
            </a:lstStyle>
            <a:p>
              <a:pPr marL="3175"/>
              <a:r>
                <a:rPr lang="en-GB" sz="2000" dirty="0">
                  <a:solidFill>
                    <a:schemeClr val="accent3"/>
                  </a:solidFill>
                  <a:latin typeface="+mn-lt"/>
                  <a:ea typeface="Verdana" panose="020B0604030504040204" pitchFamily="34" charset="0"/>
                  <a:cs typeface="Verdana" panose="020B0604030504040204" pitchFamily="34" charset="0"/>
                </a:rPr>
                <a:t>Key features</a:t>
              </a:r>
            </a:p>
          </p:txBody>
        </p:sp>
        <p:sp>
          <p:nvSpPr>
            <p:cNvPr id="10" name="Title 1">
              <a:extLst>
                <a:ext uri="{FF2B5EF4-FFF2-40B4-BE49-F238E27FC236}">
                  <a16:creationId xmlns:a16="http://schemas.microsoft.com/office/drawing/2014/main" id="{AA8CEFE3-62CB-443C-AC49-9D1054156939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3385100" y="1371806"/>
              <a:ext cx="5110624" cy="8365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marL="358775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F5494"/>
                  </a:solidFill>
                  <a:latin typeface="+mj-lt"/>
                  <a:ea typeface="+mj-ea"/>
                  <a:cs typeface="+mj-cs"/>
                </a:defRPr>
              </a:lvl1pPr>
              <a:lvl2pPr marL="358775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F5494"/>
                  </a:solidFill>
                  <a:latin typeface="Verdana" pitchFamily="34" charset="0"/>
                </a:defRPr>
              </a:lvl2pPr>
              <a:lvl3pPr marL="358775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F5494"/>
                  </a:solidFill>
                  <a:latin typeface="Verdana" pitchFamily="34" charset="0"/>
                </a:defRPr>
              </a:lvl3pPr>
              <a:lvl4pPr marL="358775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F5494"/>
                  </a:solidFill>
                  <a:latin typeface="Verdana" pitchFamily="34" charset="0"/>
                </a:defRPr>
              </a:lvl4pPr>
              <a:lvl5pPr marL="358775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F5494"/>
                  </a:solidFill>
                  <a:latin typeface="Verdana" pitchFamily="34" charset="0"/>
                </a:defRPr>
              </a:lvl5pPr>
              <a:lvl6pPr marL="815975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F5494"/>
                  </a:solidFill>
                  <a:latin typeface="Verdana" pitchFamily="34" charset="0"/>
                </a:defRPr>
              </a:lvl6pPr>
              <a:lvl7pPr marL="1273175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F5494"/>
                  </a:solidFill>
                  <a:latin typeface="Verdana" pitchFamily="34" charset="0"/>
                </a:defRPr>
              </a:lvl7pPr>
              <a:lvl8pPr marL="1730375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F5494"/>
                  </a:solidFill>
                  <a:latin typeface="Verdana" pitchFamily="34" charset="0"/>
                </a:defRPr>
              </a:lvl8pPr>
              <a:lvl9pPr marL="2187575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F5494"/>
                  </a:solidFill>
                  <a:latin typeface="Verdana" pitchFamily="34" charset="0"/>
                </a:defRPr>
              </a:lvl9pPr>
            </a:lstStyle>
            <a:p>
              <a:pPr marL="630238" lvl="1" indent="-273050" fontAlgn="t">
                <a:spcBef>
                  <a:spcPts val="0"/>
                </a:spcBef>
                <a:spcAft>
                  <a:spcPts val="600"/>
                </a:spcAft>
                <a:buClr>
                  <a:schemeClr val="tx1"/>
                </a:buClr>
                <a:buFont typeface="Wingdings" panose="05000000000000000000" pitchFamily="2" charset="2"/>
                <a:buChar char="§"/>
              </a:pPr>
              <a:r>
                <a:rPr lang="en-GB" sz="1600" dirty="0">
                  <a:solidFill>
                    <a:schemeClr val="accent2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GB" sz="1800" dirty="0">
                  <a:solidFill>
                    <a:schemeClr val="accent2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Simple </a:t>
              </a:r>
              <a:r>
                <a:rPr lang="en-US" sz="1800" dirty="0">
                  <a:solidFill>
                    <a:schemeClr val="accent2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Simple architecture and toolbox</a:t>
              </a:r>
            </a:p>
            <a:p>
              <a:pPr marL="630238" lvl="1" indent="-273050" fontAlgn="t">
                <a:spcBef>
                  <a:spcPts val="0"/>
                </a:spcBef>
                <a:spcAft>
                  <a:spcPts val="600"/>
                </a:spcAft>
                <a:buClr>
                  <a:schemeClr val="tx1"/>
                </a:buClr>
                <a:buFont typeface="Wingdings" panose="05000000000000000000" pitchFamily="2" charset="2"/>
                <a:buChar char="§"/>
              </a:pPr>
              <a:r>
                <a:rPr lang="en-US" sz="1800" dirty="0">
                  <a:solidFill>
                    <a:schemeClr val="accent2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 Coherent life-cycle approach</a:t>
              </a:r>
            </a:p>
            <a:p>
              <a:pPr marL="630238" lvl="1" indent="-273050" fontAlgn="t">
                <a:spcBef>
                  <a:spcPts val="0"/>
                </a:spcBef>
                <a:spcAft>
                  <a:spcPts val="600"/>
                </a:spcAft>
                <a:buClr>
                  <a:schemeClr val="tx1"/>
                </a:buClr>
                <a:buFont typeface="Wingdings" panose="05000000000000000000" pitchFamily="2" charset="2"/>
                <a:buChar char="§"/>
              </a:pPr>
              <a:r>
                <a:rPr lang="en-US" sz="1800" dirty="0">
                  <a:solidFill>
                    <a:schemeClr val="accent2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 Strategic orientation</a:t>
              </a:r>
            </a:p>
            <a:p>
              <a:pPr>
                <a:spcAft>
                  <a:spcPts val="1200"/>
                </a:spcAft>
                <a:buClr>
                  <a:schemeClr val="tx1"/>
                </a:buClr>
              </a:pPr>
              <a:r>
                <a:rPr lang="en-GB" sz="1600" dirty="0">
                  <a:solidFill>
                    <a:schemeClr val="accent2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en-GB" sz="1600" kern="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33889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94976" y="549623"/>
            <a:ext cx="8785225" cy="719137"/>
          </a:xfrm>
          <a:prstGeom prst="rect">
            <a:avLst/>
          </a:prstGeom>
        </p:spPr>
        <p:txBody>
          <a:bodyPr/>
          <a:lstStyle/>
          <a:p>
            <a:r>
              <a:rPr lang="en-GB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Horizon Europe </a:t>
            </a:r>
            <a:r>
              <a:rPr lang="en-GB" sz="2000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changing and evolving proposal </a:t>
            </a:r>
            <a:endParaRPr lang="en-GB" sz="2000" u="sng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521264" y="1124744"/>
            <a:ext cx="8208962" cy="4464496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1200"/>
              </a:spcBef>
              <a:spcAft>
                <a:spcPts val="1200"/>
              </a:spcAft>
              <a:buClr>
                <a:schemeClr val="tx1"/>
              </a:buClr>
              <a:buNone/>
            </a:pPr>
            <a:r>
              <a:rPr lang="en-GB" sz="2000" i="0" dirty="0"/>
              <a:t>is the Commission proposal for a </a:t>
            </a:r>
            <a:r>
              <a:rPr lang="en-GB" sz="2000" b="1" i="0" dirty="0" smtClean="0">
                <a:solidFill>
                  <a:schemeClr val="accent3"/>
                </a:solidFill>
              </a:rPr>
              <a:t>€ 100 </a:t>
            </a:r>
            <a:r>
              <a:rPr lang="en-GB" sz="2000" b="1" i="0" dirty="0">
                <a:solidFill>
                  <a:schemeClr val="accent3"/>
                </a:solidFill>
              </a:rPr>
              <a:t>billion </a:t>
            </a:r>
            <a:r>
              <a:rPr lang="en-GB" sz="2000" i="0" dirty="0" smtClean="0"/>
              <a:t>research </a:t>
            </a:r>
            <a:r>
              <a:rPr lang="en-GB" sz="2000" i="0" dirty="0"/>
              <a:t>and innovation funding programme for seven years (2021-2027)</a:t>
            </a:r>
          </a:p>
          <a:p>
            <a:pPr marL="895350" lvl="1" indent="0">
              <a:spcBef>
                <a:spcPts val="1200"/>
              </a:spcBef>
              <a:spcAft>
                <a:spcPts val="1200"/>
              </a:spcAft>
              <a:buClr>
                <a:schemeClr val="tx1"/>
              </a:buClr>
              <a:buNone/>
            </a:pPr>
            <a:r>
              <a:rPr lang="de-DE" b="0" dirty="0">
                <a:solidFill>
                  <a:schemeClr val="accent4">
                    <a:lumMod val="75000"/>
                  </a:schemeClr>
                </a:solidFill>
              </a:rPr>
              <a:t>	</a:t>
            </a:r>
            <a:r>
              <a:rPr lang="en-GB" b="0" dirty="0" smtClean="0">
                <a:solidFill>
                  <a:srgbClr val="00B0F0"/>
                </a:solidFill>
              </a:rPr>
              <a:t>to strengthen the EU's scientific and technological bases</a:t>
            </a:r>
          </a:p>
          <a:p>
            <a:pPr marL="895350" lvl="1" indent="0">
              <a:spcBef>
                <a:spcPts val="1200"/>
              </a:spcBef>
              <a:spcAft>
                <a:spcPts val="1200"/>
              </a:spcAft>
              <a:buClr>
                <a:schemeClr val="tx1"/>
              </a:buClr>
              <a:buNone/>
            </a:pPr>
            <a:r>
              <a:rPr lang="en-GB" b="0" dirty="0" smtClean="0">
                <a:solidFill>
                  <a:srgbClr val="00B0F0"/>
                </a:solidFill>
              </a:rPr>
              <a:t>	to boost Europe's innovation capacity, competitiveness </a:t>
            </a:r>
            <a:br>
              <a:rPr lang="en-GB" b="0" dirty="0" smtClean="0">
                <a:solidFill>
                  <a:srgbClr val="00B0F0"/>
                </a:solidFill>
              </a:rPr>
            </a:br>
            <a:r>
              <a:rPr lang="en-GB" b="0" dirty="0" smtClean="0">
                <a:solidFill>
                  <a:srgbClr val="00B0F0"/>
                </a:solidFill>
              </a:rPr>
              <a:t>and jobs </a:t>
            </a:r>
          </a:p>
          <a:p>
            <a:pPr marL="895350" lvl="1" indent="0">
              <a:spcBef>
                <a:spcPts val="1200"/>
              </a:spcBef>
              <a:spcAft>
                <a:spcPts val="1200"/>
              </a:spcAft>
              <a:buClr>
                <a:schemeClr val="tx1"/>
              </a:buClr>
              <a:buNone/>
            </a:pPr>
            <a:r>
              <a:rPr lang="en-GB" b="0" dirty="0" smtClean="0">
                <a:solidFill>
                  <a:srgbClr val="00B0F0"/>
                </a:solidFill>
              </a:rPr>
              <a:t>	to deliver on citizens' priorities and sustain our socio-economic 	model and values</a:t>
            </a:r>
          </a:p>
          <a:p>
            <a:pPr marL="0" lvl="0" indent="0">
              <a:spcBef>
                <a:spcPts val="1800"/>
              </a:spcBef>
              <a:spcAft>
                <a:spcPts val="1200"/>
              </a:spcAft>
              <a:buClr>
                <a:schemeClr val="tx1"/>
              </a:buClr>
              <a:buNone/>
            </a:pPr>
            <a:r>
              <a:rPr lang="en-GB" sz="2000" i="0" dirty="0" smtClean="0"/>
              <a:t>Additional </a:t>
            </a:r>
            <a:r>
              <a:rPr lang="en-GB" sz="2000" b="1" i="0" dirty="0" smtClean="0">
                <a:solidFill>
                  <a:schemeClr val="accent3"/>
                </a:solidFill>
              </a:rPr>
              <a:t>€ 4.1 </a:t>
            </a:r>
            <a:r>
              <a:rPr lang="en-GB" sz="2000" b="1" i="0" dirty="0">
                <a:solidFill>
                  <a:schemeClr val="accent3"/>
                </a:solidFill>
              </a:rPr>
              <a:t>billion </a:t>
            </a:r>
            <a:r>
              <a:rPr lang="en-GB" sz="2000" i="0" dirty="0" smtClean="0"/>
              <a:t>are proposed to be allocated for </a:t>
            </a:r>
            <a:r>
              <a:rPr lang="en-GB" sz="2000" i="0" dirty="0"/>
              <a:t>defence </a:t>
            </a:r>
            <a:r>
              <a:rPr lang="en-GB" sz="2000" i="0" dirty="0" smtClean="0"/>
              <a:t>research, which is specified in </a:t>
            </a:r>
            <a:r>
              <a:rPr lang="en-GB" sz="2000" i="0" dirty="0"/>
              <a:t>the European Defence </a:t>
            </a:r>
            <a:r>
              <a:rPr lang="en-GB" sz="2000" i="0" dirty="0" smtClean="0"/>
              <a:t>Fund that is subject to a distinct and complementary proposal.</a:t>
            </a:r>
            <a:endParaRPr lang="en-GB" i="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941757"/>
            <a:ext cx="623147" cy="623147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780928"/>
            <a:ext cx="551139" cy="5511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573016"/>
            <a:ext cx="623146" cy="623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4367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12120" y="557823"/>
            <a:ext cx="8352928" cy="720081"/>
          </a:xfrm>
          <a:prstGeom prst="rect">
            <a:avLst/>
          </a:prstGeom>
        </p:spPr>
        <p:txBody>
          <a:bodyPr/>
          <a:lstStyle/>
          <a:p>
            <a:pPr marL="0" indent="0">
              <a:buClr>
                <a:schemeClr val="accent3"/>
              </a:buClr>
            </a:pPr>
            <a:r>
              <a:rPr lang="en-GB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Synergies with other Union programmes </a:t>
            </a:r>
          </a:p>
        </p:txBody>
      </p:sp>
      <p:sp>
        <p:nvSpPr>
          <p:cNvPr id="17" name="Rectangle 16"/>
          <p:cNvSpPr/>
          <p:nvPr/>
        </p:nvSpPr>
        <p:spPr>
          <a:xfrm>
            <a:off x="577262" y="2547901"/>
            <a:ext cx="3384376" cy="3988885"/>
          </a:xfrm>
          <a:prstGeom prst="rect">
            <a:avLst/>
          </a:prstGeom>
          <a:solidFill>
            <a:schemeClr val="accent6"/>
          </a:solidFill>
          <a:ln w="317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108000" rtlCol="0" anchor="t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GB" sz="1600" b="0" dirty="0">
                <a:solidFill>
                  <a:schemeClr val="tx2"/>
                </a:solidFill>
              </a:rPr>
              <a:t>Other Union </a:t>
            </a:r>
            <a:r>
              <a:rPr lang="en-GB" sz="1600" b="0" dirty="0" smtClean="0">
                <a:solidFill>
                  <a:schemeClr val="tx2"/>
                </a:solidFill>
              </a:rPr>
              <a:t>Programmes, including</a:t>
            </a:r>
            <a:endParaRPr lang="en-GB" sz="1600" b="0" dirty="0">
              <a:solidFill>
                <a:schemeClr val="tx2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907770" y="1895364"/>
            <a:ext cx="3816424" cy="4451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>
                <a:solidFill>
                  <a:srgbClr val="0E4194"/>
                </a:solidFill>
              </a:rPr>
              <a:t>Enhanced synergies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29849" y="1268760"/>
            <a:ext cx="3384376" cy="748523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0" dirty="0">
                <a:solidFill>
                  <a:schemeClr val="tx2"/>
                </a:solidFill>
              </a:rPr>
              <a:t>Horizon Europe</a:t>
            </a:r>
          </a:p>
        </p:txBody>
      </p:sp>
      <p:pic>
        <p:nvPicPr>
          <p:cNvPr id="24" name="Picture 10" descr="C:\Users\ravetju\AppData\Local\Temp\mechanical-gears.png"/>
          <p:cNvPicPr/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1737" y="2075109"/>
            <a:ext cx="361950" cy="3619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5" name="Straight Arrow Connector 43"/>
          <p:cNvCxnSpPr/>
          <p:nvPr/>
        </p:nvCxnSpPr>
        <p:spPr bwMode="auto">
          <a:xfrm>
            <a:off x="2299335" y="2017283"/>
            <a:ext cx="0" cy="544042"/>
          </a:xfrm>
          <a:prstGeom prst="straightConnector1">
            <a:avLst/>
          </a:prstGeom>
          <a:noFill/>
          <a:ln w="38100" cap="flat" cmpd="sng" algn="ctr">
            <a:solidFill>
              <a:schemeClr val="accent6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6" name="Rectangle 25"/>
          <p:cNvSpPr/>
          <p:nvPr/>
        </p:nvSpPr>
        <p:spPr>
          <a:xfrm>
            <a:off x="674450" y="3260611"/>
            <a:ext cx="1198939" cy="3764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0" dirty="0" smtClean="0">
                <a:solidFill>
                  <a:srgbClr val="FFFFFF"/>
                </a:solidFill>
              </a:rPr>
              <a:t>Common Agricultural Policy</a:t>
            </a:r>
            <a:endParaRPr lang="en-GB" sz="1600" b="0" dirty="0">
              <a:solidFill>
                <a:srgbClr val="FFFFFF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543117" y="4100626"/>
            <a:ext cx="1409451" cy="3764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0" dirty="0" smtClean="0">
                <a:solidFill>
                  <a:srgbClr val="FFFFFF"/>
                </a:solidFill>
              </a:rPr>
              <a:t>Connecting</a:t>
            </a:r>
          </a:p>
          <a:p>
            <a:pPr algn="ctr"/>
            <a:r>
              <a:rPr lang="en-GB" sz="1600" b="0" dirty="0" smtClean="0">
                <a:solidFill>
                  <a:srgbClr val="FFFFFF"/>
                </a:solidFill>
              </a:rPr>
              <a:t>Europe</a:t>
            </a:r>
          </a:p>
          <a:p>
            <a:pPr algn="ctr"/>
            <a:r>
              <a:rPr lang="en-GB" sz="1600" b="0" dirty="0" smtClean="0">
                <a:solidFill>
                  <a:srgbClr val="FFFFFF"/>
                </a:solidFill>
              </a:rPr>
              <a:t>Facility</a:t>
            </a:r>
            <a:endParaRPr lang="en-GB" sz="1600" b="0" dirty="0">
              <a:solidFill>
                <a:srgbClr val="FFFFFF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955286" y="5286325"/>
            <a:ext cx="1004700" cy="525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0" dirty="0">
                <a:solidFill>
                  <a:srgbClr val="FFFFFF"/>
                </a:solidFill>
              </a:rPr>
              <a:t>Digital Europe</a:t>
            </a:r>
          </a:p>
        </p:txBody>
      </p:sp>
      <p:sp>
        <p:nvSpPr>
          <p:cNvPr id="29" name="Rectangle 28"/>
          <p:cNvSpPr/>
          <p:nvPr/>
        </p:nvSpPr>
        <p:spPr>
          <a:xfrm>
            <a:off x="2597616" y="3159709"/>
            <a:ext cx="1152128" cy="3210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0" dirty="0" smtClean="0">
                <a:solidFill>
                  <a:srgbClr val="FFFFFF"/>
                </a:solidFill>
              </a:rPr>
              <a:t>Erasmus</a:t>
            </a:r>
            <a:endParaRPr lang="en-GB" sz="1600" b="0" dirty="0">
              <a:solidFill>
                <a:srgbClr val="FFFFFF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705118" y="3896080"/>
            <a:ext cx="834248" cy="40909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0" dirty="0" smtClean="0">
                <a:solidFill>
                  <a:srgbClr val="FFFFFF"/>
                </a:solidFill>
              </a:rPr>
              <a:t>ERDF</a:t>
            </a:r>
            <a:endParaRPr lang="en-GB" sz="1600" b="0" dirty="0">
              <a:solidFill>
                <a:srgbClr val="FFFFFF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740810" y="4495211"/>
            <a:ext cx="1369858" cy="525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0" dirty="0">
                <a:solidFill>
                  <a:srgbClr val="FFFFFF"/>
                </a:solidFill>
              </a:rPr>
              <a:t>External </a:t>
            </a:r>
            <a:r>
              <a:rPr lang="en-GB" sz="1600" b="0" dirty="0" smtClean="0">
                <a:solidFill>
                  <a:srgbClr val="FFFFFF"/>
                </a:solidFill>
              </a:rPr>
              <a:t>Instrument</a:t>
            </a:r>
            <a:endParaRPr lang="en-GB" sz="1600" b="0" dirty="0">
              <a:solidFill>
                <a:srgbClr val="FFFFFF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2769320" y="3696048"/>
            <a:ext cx="1226616" cy="525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0" dirty="0">
                <a:solidFill>
                  <a:srgbClr val="FFFFFF"/>
                </a:solidFill>
              </a:rPr>
              <a:t>Innovation </a:t>
            </a:r>
            <a:r>
              <a:rPr lang="en-GB" sz="1600" b="0" dirty="0" smtClean="0">
                <a:solidFill>
                  <a:srgbClr val="FFFFFF"/>
                </a:solidFill>
              </a:rPr>
              <a:t>Fund</a:t>
            </a:r>
            <a:endParaRPr lang="en-GB" sz="1600" b="0" dirty="0">
              <a:solidFill>
                <a:srgbClr val="FFFFFF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2426332" y="4297775"/>
            <a:ext cx="1641612" cy="7224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0" dirty="0">
                <a:solidFill>
                  <a:srgbClr val="FFFFFF"/>
                </a:solidFill>
              </a:rPr>
              <a:t>Internal Security </a:t>
            </a:r>
            <a:r>
              <a:rPr lang="en-GB" sz="1600" b="0" dirty="0" smtClean="0">
                <a:solidFill>
                  <a:srgbClr val="FFFFFF"/>
                </a:solidFill>
              </a:rPr>
              <a:t>Fund</a:t>
            </a:r>
            <a:endParaRPr lang="en-GB" sz="1600" b="0" dirty="0">
              <a:solidFill>
                <a:srgbClr val="FFFFFF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529970" y="5041950"/>
            <a:ext cx="1657258" cy="5776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0" dirty="0" smtClean="0">
                <a:solidFill>
                  <a:srgbClr val="FFFFFF"/>
                </a:solidFill>
              </a:rPr>
              <a:t>Maritime &amp; Fisheries Fund</a:t>
            </a:r>
            <a:endParaRPr lang="en-GB" sz="1600" b="0" dirty="0">
              <a:solidFill>
                <a:srgbClr val="FFFFFF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674450" y="5687952"/>
            <a:ext cx="1014377" cy="46060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0" dirty="0" err="1">
                <a:solidFill>
                  <a:srgbClr val="FFFFFF"/>
                </a:solidFill>
              </a:rPr>
              <a:t>InvestEU</a:t>
            </a:r>
            <a:endParaRPr lang="en-GB" sz="1600" b="0" dirty="0">
              <a:solidFill>
                <a:srgbClr val="FFFFFF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1965150" y="3367758"/>
            <a:ext cx="727056" cy="3917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0" dirty="0" smtClean="0">
                <a:solidFill>
                  <a:srgbClr val="FFFFFF"/>
                </a:solidFill>
              </a:rPr>
              <a:t>LIFE</a:t>
            </a:r>
            <a:endParaRPr lang="en-GB" sz="1600" b="0" dirty="0">
              <a:solidFill>
                <a:srgbClr val="FFFFFF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2650775" y="5361236"/>
            <a:ext cx="1417169" cy="7821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0" dirty="0">
                <a:solidFill>
                  <a:srgbClr val="FFFFFF"/>
                </a:solidFill>
              </a:rPr>
              <a:t>Single Market Programme</a:t>
            </a:r>
          </a:p>
        </p:txBody>
      </p:sp>
      <p:sp>
        <p:nvSpPr>
          <p:cNvPr id="38" name="Rectangle 37"/>
          <p:cNvSpPr/>
          <p:nvPr/>
        </p:nvSpPr>
        <p:spPr>
          <a:xfrm>
            <a:off x="1425739" y="5973364"/>
            <a:ext cx="1522979" cy="4416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0" dirty="0">
                <a:solidFill>
                  <a:srgbClr val="FFFFFF"/>
                </a:solidFill>
              </a:rPr>
              <a:t>Space Programme</a:t>
            </a:r>
          </a:p>
        </p:txBody>
      </p:sp>
      <p:sp>
        <p:nvSpPr>
          <p:cNvPr id="39" name="Rectangle 38"/>
          <p:cNvSpPr/>
          <p:nvPr/>
        </p:nvSpPr>
        <p:spPr>
          <a:xfrm>
            <a:off x="5064510" y="2492896"/>
            <a:ext cx="3390632" cy="129972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rtlCol="0" anchor="ctr"/>
          <a:lstStyle/>
          <a:p>
            <a:pPr algn="ctr">
              <a:spcAft>
                <a:spcPts val="600"/>
              </a:spcAft>
            </a:pPr>
            <a:r>
              <a:rPr lang="en-US" sz="1600" b="0" u="sng" dirty="0">
                <a:solidFill>
                  <a:srgbClr val="FFFFFF"/>
                </a:solidFill>
              </a:rPr>
              <a:t>Compatibility</a:t>
            </a:r>
          </a:p>
          <a:p>
            <a:pPr algn="ctr"/>
            <a:r>
              <a:rPr lang="en-US" sz="1600" b="0" dirty="0" err="1">
                <a:solidFill>
                  <a:srgbClr val="FFFFFF"/>
                </a:solidFill>
              </a:rPr>
              <a:t>Harmonisation</a:t>
            </a:r>
            <a:r>
              <a:rPr lang="en-US" sz="1600" b="0" dirty="0">
                <a:solidFill>
                  <a:srgbClr val="FFFFFF"/>
                </a:solidFill>
              </a:rPr>
              <a:t> of funding rules; flexible co-funding schemes; </a:t>
            </a:r>
            <a:r>
              <a:rPr lang="en-US" sz="1600" b="0" dirty="0" smtClean="0">
                <a:solidFill>
                  <a:srgbClr val="FFFFFF"/>
                </a:solidFill>
              </a:rPr>
              <a:t/>
            </a:r>
            <a:br>
              <a:rPr lang="en-US" sz="1600" b="0" dirty="0" smtClean="0">
                <a:solidFill>
                  <a:srgbClr val="FFFFFF"/>
                </a:solidFill>
              </a:rPr>
            </a:br>
            <a:r>
              <a:rPr lang="en-US" sz="1600" b="0" dirty="0" smtClean="0">
                <a:solidFill>
                  <a:srgbClr val="FFFFFF"/>
                </a:solidFill>
              </a:rPr>
              <a:t>pooling </a:t>
            </a:r>
            <a:r>
              <a:rPr lang="en-US" sz="1600" b="0" dirty="0">
                <a:solidFill>
                  <a:srgbClr val="FFFFFF"/>
                </a:solidFill>
              </a:rPr>
              <a:t>resources at EU level </a:t>
            </a:r>
          </a:p>
        </p:txBody>
      </p:sp>
      <p:sp>
        <p:nvSpPr>
          <p:cNvPr id="40" name="Down Arrow 5"/>
          <p:cNvSpPr/>
          <p:nvPr/>
        </p:nvSpPr>
        <p:spPr>
          <a:xfrm rot="16200000">
            <a:off x="4223363" y="2066354"/>
            <a:ext cx="360041" cy="432049"/>
          </a:xfrm>
          <a:prstGeom prst="downArrow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>
              <a:solidFill>
                <a:srgbClr val="FFFFFF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5064509" y="3948191"/>
            <a:ext cx="3390633" cy="10591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en-GB" sz="1600" b="0" u="sng" dirty="0" smtClean="0">
                <a:solidFill>
                  <a:srgbClr val="FFFFFF"/>
                </a:solidFill>
              </a:rPr>
              <a:t>Coherence and complementarity</a:t>
            </a:r>
            <a:endParaRPr lang="en-GB" sz="1600" b="0" u="sng" dirty="0">
              <a:solidFill>
                <a:srgbClr val="FFFFFF"/>
              </a:solidFill>
            </a:endParaRPr>
          </a:p>
          <a:p>
            <a:pPr algn="ctr"/>
            <a:r>
              <a:rPr lang="en-GB" sz="1600" b="0" dirty="0">
                <a:solidFill>
                  <a:srgbClr val="FFFFFF"/>
                </a:solidFill>
              </a:rPr>
              <a:t>Alignment of strategic priorities in support of a common vision</a:t>
            </a:r>
            <a:r>
              <a:rPr lang="fr-FR" sz="1600" b="0" dirty="0">
                <a:solidFill>
                  <a:srgbClr val="FFFFFF"/>
                </a:solidFill>
              </a:rPr>
              <a:t> </a:t>
            </a:r>
            <a:endParaRPr lang="en-US" sz="1600" b="0" dirty="0">
              <a:solidFill>
                <a:srgbClr val="FFFFFF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4848487" y="1668520"/>
            <a:ext cx="3822679" cy="356068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b="0" dirty="0">
              <a:solidFill>
                <a:srgbClr val="FFFF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26332" y="4967942"/>
            <a:ext cx="8037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0" dirty="0" smtClean="0">
                <a:solidFill>
                  <a:schemeClr val="bg1"/>
                </a:solidFill>
                <a:latin typeface="+mn-lt"/>
              </a:rPr>
              <a:t>ESF+</a:t>
            </a:r>
            <a:endParaRPr lang="en-GB" sz="1600" b="0" dirty="0" err="1" smtClean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9223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51520" y="557823"/>
            <a:ext cx="8784976" cy="720081"/>
          </a:xfrm>
          <a:prstGeom prst="rect">
            <a:avLst/>
          </a:prstGeom>
        </p:spPr>
        <p:txBody>
          <a:bodyPr/>
          <a:lstStyle/>
          <a:p>
            <a:pPr marL="265113" indent="0"/>
            <a:r>
              <a:rPr lang="en-GB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Strategic </a:t>
            </a:r>
            <a:r>
              <a:rPr lang="en-GB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planning </a:t>
            </a:r>
            <a:r>
              <a:rPr lang="en-GB" sz="2400" b="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define multiannual work programmes and calls for proposals</a:t>
            </a:r>
            <a:r>
              <a:rPr lang="en-GB" b="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b="0" u="sng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611560" y="1628800"/>
            <a:ext cx="8208912" cy="1080120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 tIns="72000"/>
          <a:lstStyle/>
          <a:p>
            <a:pPr marL="0" indent="0">
              <a:buNone/>
            </a:pPr>
            <a:r>
              <a:rPr lang="en-GB" sz="2000" b="1" i="0" dirty="0"/>
              <a:t>Objectives:</a:t>
            </a:r>
            <a:r>
              <a:rPr lang="en-GB" sz="2000" i="0" dirty="0"/>
              <a:t> </a:t>
            </a:r>
            <a:r>
              <a:rPr lang="en-GB" sz="2000" i="0" dirty="0">
                <a:solidFill>
                  <a:srgbClr val="000000"/>
                </a:solidFill>
              </a:rPr>
              <a:t>Transparency and stakeholder involvement; impact maximisation; prioritisation; internal programme coherence; synergies with other programmes </a:t>
            </a:r>
            <a:endParaRPr lang="en-GB" sz="2000" i="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611560" y="5229200"/>
            <a:ext cx="8208912" cy="668901"/>
          </a:xfrm>
          <a:custGeom>
            <a:avLst/>
            <a:gdLst>
              <a:gd name="connsiteX0" fmla="*/ 0 w 8208912"/>
              <a:gd name="connsiteY0" fmla="*/ 0 h 668901"/>
              <a:gd name="connsiteX1" fmla="*/ 8208912 w 8208912"/>
              <a:gd name="connsiteY1" fmla="*/ 0 h 668901"/>
              <a:gd name="connsiteX2" fmla="*/ 8208912 w 8208912"/>
              <a:gd name="connsiteY2" fmla="*/ 668901 h 668901"/>
              <a:gd name="connsiteX3" fmla="*/ 0 w 8208912"/>
              <a:gd name="connsiteY3" fmla="*/ 668901 h 668901"/>
              <a:gd name="connsiteX4" fmla="*/ 0 w 8208912"/>
              <a:gd name="connsiteY4" fmla="*/ 0 h 66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08912" h="668901">
                <a:moveTo>
                  <a:pt x="0" y="0"/>
                </a:moveTo>
                <a:lnTo>
                  <a:pt x="8208912" y="0"/>
                </a:lnTo>
                <a:lnTo>
                  <a:pt x="8208912" y="668901"/>
                </a:lnTo>
                <a:lnTo>
                  <a:pt x="0" y="66890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0688" tIns="170688" rIns="170688" bIns="170688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2400" kern="1200" dirty="0">
                <a:solidFill>
                  <a:schemeClr val="tx1"/>
                </a:solidFill>
              </a:rPr>
              <a:t>Work Programmes</a:t>
            </a:r>
            <a:endParaRPr lang="en-GB" sz="2400" kern="1200" dirty="0">
              <a:solidFill>
                <a:schemeClr val="tx1"/>
              </a:solidFill>
            </a:endParaRPr>
          </a:p>
        </p:txBody>
      </p:sp>
      <p:sp>
        <p:nvSpPr>
          <p:cNvPr id="7" name="Freeform 6"/>
          <p:cNvSpPr/>
          <p:nvPr/>
        </p:nvSpPr>
        <p:spPr>
          <a:xfrm>
            <a:off x="611560" y="2852936"/>
            <a:ext cx="8208912" cy="2520280"/>
          </a:xfrm>
          <a:custGeom>
            <a:avLst/>
            <a:gdLst>
              <a:gd name="connsiteX0" fmla="*/ 0 w 8208912"/>
              <a:gd name="connsiteY0" fmla="*/ 1029877 h 2940572"/>
              <a:gd name="connsiteX1" fmla="*/ 3736885 w 8208912"/>
              <a:gd name="connsiteY1" fmla="*/ 1029877 h 2940572"/>
              <a:gd name="connsiteX2" fmla="*/ 3736885 w 8208912"/>
              <a:gd name="connsiteY2" fmla="*/ 735143 h 2940572"/>
              <a:gd name="connsiteX3" fmla="*/ 3369313 w 8208912"/>
              <a:gd name="connsiteY3" fmla="*/ 735143 h 2940572"/>
              <a:gd name="connsiteX4" fmla="*/ 4104456 w 8208912"/>
              <a:gd name="connsiteY4" fmla="*/ 0 h 2940572"/>
              <a:gd name="connsiteX5" fmla="*/ 4839599 w 8208912"/>
              <a:gd name="connsiteY5" fmla="*/ 735143 h 2940572"/>
              <a:gd name="connsiteX6" fmla="*/ 4472028 w 8208912"/>
              <a:gd name="connsiteY6" fmla="*/ 735143 h 2940572"/>
              <a:gd name="connsiteX7" fmla="*/ 4472028 w 8208912"/>
              <a:gd name="connsiteY7" fmla="*/ 1029877 h 2940572"/>
              <a:gd name="connsiteX8" fmla="*/ 8208912 w 8208912"/>
              <a:gd name="connsiteY8" fmla="*/ 1029877 h 2940572"/>
              <a:gd name="connsiteX9" fmla="*/ 8208912 w 8208912"/>
              <a:gd name="connsiteY9" fmla="*/ 2940572 h 2940572"/>
              <a:gd name="connsiteX10" fmla="*/ 0 w 8208912"/>
              <a:gd name="connsiteY10" fmla="*/ 2940572 h 2940572"/>
              <a:gd name="connsiteX11" fmla="*/ 0 w 8208912"/>
              <a:gd name="connsiteY11" fmla="*/ 1029877 h 2940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208912" h="2940572">
                <a:moveTo>
                  <a:pt x="8208912" y="1910695"/>
                </a:moveTo>
                <a:lnTo>
                  <a:pt x="4472027" y="1910695"/>
                </a:lnTo>
                <a:lnTo>
                  <a:pt x="4472027" y="2205429"/>
                </a:lnTo>
                <a:lnTo>
                  <a:pt x="4839599" y="2205429"/>
                </a:lnTo>
                <a:lnTo>
                  <a:pt x="4104456" y="2940571"/>
                </a:lnTo>
                <a:lnTo>
                  <a:pt x="3369313" y="2205429"/>
                </a:lnTo>
                <a:lnTo>
                  <a:pt x="3736884" y="2205429"/>
                </a:lnTo>
                <a:lnTo>
                  <a:pt x="3736884" y="1910695"/>
                </a:lnTo>
                <a:lnTo>
                  <a:pt x="0" y="1910695"/>
                </a:lnTo>
                <a:lnTo>
                  <a:pt x="0" y="1"/>
                </a:lnTo>
                <a:lnTo>
                  <a:pt x="8208912" y="1"/>
                </a:lnTo>
                <a:lnTo>
                  <a:pt x="8208912" y="1910695"/>
                </a:lnTo>
                <a:close/>
              </a:path>
            </a:pathLst>
          </a:custGeom>
          <a:solidFill>
            <a:srgbClr val="009FBA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5">
              <a:hueOff val="-320914"/>
              <a:satOff val="-4180"/>
              <a:lumOff val="-23333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42240" tIns="144000" rIns="142240" bIns="2050673" numCol="1" spcCol="1270" anchor="t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ts val="300"/>
              </a:spcAft>
            </a:pPr>
            <a:r>
              <a:rPr lang="de-DE" sz="2000" b="1" kern="1200" dirty="0" err="1">
                <a:solidFill>
                  <a:schemeClr val="tx1"/>
                </a:solidFill>
              </a:rPr>
              <a:t>Multiannual</a:t>
            </a:r>
            <a:r>
              <a:rPr lang="de-DE" sz="2000" b="1" kern="1200" dirty="0">
                <a:solidFill>
                  <a:schemeClr val="tx1"/>
                </a:solidFill>
              </a:rPr>
              <a:t> Strategic R&amp;I Plan</a:t>
            </a:r>
            <a:endParaRPr lang="de-DE" sz="2000" b="1" kern="1200" dirty="0"/>
          </a:p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ts val="0"/>
              </a:spcAft>
            </a:pPr>
            <a:r>
              <a:rPr lang="de-DE" sz="1800" kern="1200" dirty="0" smtClean="0"/>
              <a:t>* </a:t>
            </a:r>
            <a:r>
              <a:rPr lang="de-DE" sz="1800" kern="1200" dirty="0" err="1" smtClean="0"/>
              <a:t>Multiannual</a:t>
            </a:r>
            <a:r>
              <a:rPr lang="de-DE" sz="1800" kern="1200" dirty="0" smtClean="0"/>
              <a:t> </a:t>
            </a:r>
            <a:r>
              <a:rPr lang="de-DE" sz="1800" kern="1200" dirty="0" err="1"/>
              <a:t>orientations</a:t>
            </a:r>
            <a:r>
              <a:rPr lang="de-DE" sz="1800" kern="1200" dirty="0"/>
              <a:t> </a:t>
            </a:r>
            <a:r>
              <a:rPr lang="de-DE" sz="1800" kern="1200" dirty="0" err="1"/>
              <a:t>and</a:t>
            </a:r>
            <a:r>
              <a:rPr lang="de-DE" sz="1800" kern="1200" dirty="0"/>
              <a:t> </a:t>
            </a:r>
            <a:r>
              <a:rPr lang="de-DE" sz="1800" kern="1200" dirty="0" err="1"/>
              <a:t>priorities</a:t>
            </a:r>
            <a:r>
              <a:rPr lang="de-DE" sz="1800" kern="1200" dirty="0"/>
              <a:t> in </a:t>
            </a:r>
            <a:r>
              <a:rPr lang="de-DE" sz="1800" kern="1200" dirty="0" err="1"/>
              <a:t>one</a:t>
            </a:r>
            <a:r>
              <a:rPr lang="de-DE" sz="1800" kern="1200" dirty="0"/>
              <a:t> </a:t>
            </a:r>
            <a:r>
              <a:rPr lang="de-DE" sz="1800" kern="1200" dirty="0" err="1"/>
              <a:t>document</a:t>
            </a:r>
            <a:endParaRPr lang="de-DE" sz="1800" kern="1200" dirty="0"/>
          </a:p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ts val="0"/>
              </a:spcAft>
            </a:pPr>
            <a:r>
              <a:rPr lang="de-DE" sz="1800" kern="1200" dirty="0"/>
              <a:t>* Areas </a:t>
            </a:r>
            <a:r>
              <a:rPr lang="de-DE" sz="1800" kern="1200" dirty="0" err="1"/>
              <a:t>for</a:t>
            </a:r>
            <a:r>
              <a:rPr lang="de-DE" sz="1800" kern="1200" dirty="0"/>
              <a:t> </a:t>
            </a:r>
            <a:r>
              <a:rPr lang="de-DE" sz="1800" kern="1200" dirty="0" err="1"/>
              <a:t>partnerships</a:t>
            </a:r>
            <a:r>
              <a:rPr lang="de-DE" sz="1800" kern="1200" dirty="0"/>
              <a:t> </a:t>
            </a:r>
            <a:r>
              <a:rPr lang="de-DE" sz="1800" kern="1200" dirty="0" err="1"/>
              <a:t>and</a:t>
            </a:r>
            <a:r>
              <a:rPr lang="de-DE" sz="1800" kern="1200" dirty="0"/>
              <a:t> </a:t>
            </a:r>
            <a:r>
              <a:rPr lang="de-DE" sz="1800" kern="1200" dirty="0" err="1"/>
              <a:t>missions</a:t>
            </a:r>
            <a:endParaRPr lang="en-GB" sz="1800" kern="1200" dirty="0"/>
          </a:p>
        </p:txBody>
      </p:sp>
      <p:sp>
        <p:nvSpPr>
          <p:cNvPr id="8" name="Freeform 7"/>
          <p:cNvSpPr/>
          <p:nvPr/>
        </p:nvSpPr>
        <p:spPr>
          <a:xfrm>
            <a:off x="672144" y="3861048"/>
            <a:ext cx="3971864" cy="576064"/>
          </a:xfrm>
          <a:custGeom>
            <a:avLst/>
            <a:gdLst>
              <a:gd name="connsiteX0" fmla="*/ 0 w 4103049"/>
              <a:gd name="connsiteY0" fmla="*/ 0 h 690634"/>
              <a:gd name="connsiteX1" fmla="*/ 4103049 w 4103049"/>
              <a:gd name="connsiteY1" fmla="*/ 0 h 690634"/>
              <a:gd name="connsiteX2" fmla="*/ 4103049 w 4103049"/>
              <a:gd name="connsiteY2" fmla="*/ 690634 h 690634"/>
              <a:gd name="connsiteX3" fmla="*/ 0 w 4103049"/>
              <a:gd name="connsiteY3" fmla="*/ 690634 h 690634"/>
              <a:gd name="connsiteX4" fmla="*/ 0 w 4103049"/>
              <a:gd name="connsiteY4" fmla="*/ 0 h 690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03049" h="690634">
                <a:moveTo>
                  <a:pt x="0" y="0"/>
                </a:moveTo>
                <a:lnTo>
                  <a:pt x="4103049" y="0"/>
                </a:lnTo>
                <a:lnTo>
                  <a:pt x="4103049" y="690634"/>
                </a:lnTo>
                <a:lnTo>
                  <a:pt x="0" y="690634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35128" tIns="24130" rIns="135128" bIns="24130" numCol="1" spcCol="1270" anchor="ctr" anchorCtr="0">
            <a:noAutofit/>
          </a:bodyPr>
          <a:lstStyle/>
          <a:p>
            <a:pPr lvl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800" b="0" kern="1200" dirty="0">
                <a:solidFill>
                  <a:schemeClr val="accent6"/>
                </a:solidFill>
              </a:rPr>
              <a:t>Strategic discussions with Member States and </a:t>
            </a:r>
            <a:r>
              <a:rPr lang="en-GB" sz="1800" b="0" kern="1200" dirty="0" smtClean="0">
                <a:solidFill>
                  <a:schemeClr val="accent6"/>
                </a:solidFill>
              </a:rPr>
              <a:t>European </a:t>
            </a:r>
            <a:r>
              <a:rPr lang="en-GB" sz="1800" b="0" kern="1200" dirty="0">
                <a:solidFill>
                  <a:schemeClr val="accent6"/>
                </a:solidFill>
              </a:rPr>
              <a:t>Parliament</a:t>
            </a:r>
          </a:p>
        </p:txBody>
      </p:sp>
      <p:sp>
        <p:nvSpPr>
          <p:cNvPr id="9" name="Freeform 8"/>
          <p:cNvSpPr/>
          <p:nvPr/>
        </p:nvSpPr>
        <p:spPr>
          <a:xfrm>
            <a:off x="4704592" y="3848351"/>
            <a:ext cx="4048170" cy="588761"/>
          </a:xfrm>
          <a:custGeom>
            <a:avLst/>
            <a:gdLst>
              <a:gd name="connsiteX0" fmla="*/ 0 w 4101858"/>
              <a:gd name="connsiteY0" fmla="*/ 0 h 705345"/>
              <a:gd name="connsiteX1" fmla="*/ 4101858 w 4101858"/>
              <a:gd name="connsiteY1" fmla="*/ 0 h 705345"/>
              <a:gd name="connsiteX2" fmla="*/ 4101858 w 4101858"/>
              <a:gd name="connsiteY2" fmla="*/ 705345 h 705345"/>
              <a:gd name="connsiteX3" fmla="*/ 0 w 4101858"/>
              <a:gd name="connsiteY3" fmla="*/ 705345 h 705345"/>
              <a:gd name="connsiteX4" fmla="*/ 0 w 4101858"/>
              <a:gd name="connsiteY4" fmla="*/ 0 h 705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01858" h="705345">
                <a:moveTo>
                  <a:pt x="0" y="0"/>
                </a:moveTo>
                <a:lnTo>
                  <a:pt x="4101858" y="0"/>
                </a:lnTo>
                <a:lnTo>
                  <a:pt x="4101858" y="705345"/>
                </a:lnTo>
                <a:lnTo>
                  <a:pt x="0" y="705345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5">
              <a:tint val="40000"/>
              <a:alpha val="90000"/>
              <a:hueOff val="-135540"/>
              <a:satOff val="-59703"/>
              <a:lumOff val="-5850"/>
              <a:alphaOff val="0"/>
            </a:schemeClr>
          </a:fillRef>
          <a:effectRef idx="0">
            <a:schemeClr val="accent5">
              <a:tint val="40000"/>
              <a:alpha val="90000"/>
              <a:hueOff val="-135540"/>
              <a:satOff val="-59703"/>
              <a:lumOff val="-585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35128" tIns="24130" rIns="135128" bIns="24130" numCol="1" spcCol="1270" anchor="ctr" anchorCtr="0">
            <a:noAutofit/>
          </a:bodyPr>
          <a:lstStyle/>
          <a:p>
            <a:pPr lvl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800" b="0" kern="1200" dirty="0">
                <a:solidFill>
                  <a:schemeClr val="accent6"/>
                </a:solidFill>
              </a:rPr>
              <a:t>Consultation with stakeholders</a:t>
            </a:r>
          </a:p>
        </p:txBody>
      </p:sp>
    </p:spTree>
    <p:extLst>
      <p:ext uri="{BB962C8B-B14F-4D97-AF65-F5344CB8AC3E}">
        <p14:creationId xmlns:p14="http://schemas.microsoft.com/office/powerpoint/2010/main" val="3227718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94976" y="566967"/>
            <a:ext cx="8784976" cy="720081"/>
          </a:xfrm>
          <a:prstGeom prst="rect">
            <a:avLst/>
          </a:prstGeom>
        </p:spPr>
        <p:txBody>
          <a:bodyPr/>
          <a:lstStyle/>
          <a:p>
            <a:r>
              <a:rPr lang="en-GB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Next steps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u="sng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00920" y="1389576"/>
            <a:ext cx="6660168" cy="778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800"/>
              </a:spcBef>
              <a:spcAft>
                <a:spcPts val="1200"/>
              </a:spcAft>
              <a:buClr>
                <a:srgbClr val="FBC400"/>
              </a:buClr>
              <a:defRPr/>
            </a:pPr>
            <a:r>
              <a:rPr lang="en-GB" sz="2000" b="0" dirty="0" smtClean="0">
                <a:solidFill>
                  <a:srgbClr val="878685">
                    <a:lumMod val="50000"/>
                  </a:srgbClr>
                </a:solidFill>
                <a:latin typeface="+mj-lt"/>
              </a:rPr>
              <a:t>Parliament </a:t>
            </a:r>
            <a:r>
              <a:rPr lang="en-GB" sz="2000" b="0" dirty="0">
                <a:solidFill>
                  <a:srgbClr val="878685">
                    <a:lumMod val="50000"/>
                  </a:srgbClr>
                </a:solidFill>
                <a:latin typeface="+mj-lt"/>
              </a:rPr>
              <a:t>and </a:t>
            </a:r>
            <a:r>
              <a:rPr lang="en-GB" sz="2000" b="0" dirty="0" smtClean="0">
                <a:solidFill>
                  <a:srgbClr val="878685">
                    <a:lumMod val="50000"/>
                  </a:srgbClr>
                </a:solidFill>
                <a:latin typeface="+mj-lt"/>
              </a:rPr>
              <a:t>Council negotiations on Union budget 2021-2027</a:t>
            </a:r>
            <a:r>
              <a:rPr lang="en-GB" sz="2000" b="0" dirty="0">
                <a:solidFill>
                  <a:srgbClr val="878685">
                    <a:lumMod val="50000"/>
                  </a:srgbClr>
                </a:solidFill>
                <a:latin typeface="+mj-lt"/>
              </a:rPr>
              <a:t>, </a:t>
            </a:r>
            <a:r>
              <a:rPr lang="en-GB" sz="2000" b="0" dirty="0" smtClean="0">
                <a:solidFill>
                  <a:srgbClr val="878685">
                    <a:lumMod val="50000"/>
                  </a:srgbClr>
                </a:solidFill>
                <a:latin typeface="+mj-lt"/>
              </a:rPr>
              <a:t>including budget for </a:t>
            </a:r>
            <a:r>
              <a:rPr lang="en-GB" sz="2000" b="0" dirty="0">
                <a:solidFill>
                  <a:srgbClr val="878685">
                    <a:lumMod val="50000"/>
                  </a:srgbClr>
                </a:solidFill>
                <a:latin typeface="+mj-lt"/>
              </a:rPr>
              <a:t>Horizon </a:t>
            </a:r>
            <a:r>
              <a:rPr lang="en-GB" sz="2000" b="0" dirty="0" smtClean="0">
                <a:solidFill>
                  <a:srgbClr val="878685">
                    <a:lumMod val="50000"/>
                  </a:srgbClr>
                </a:solidFill>
                <a:latin typeface="+mj-lt"/>
              </a:rPr>
              <a:t>Europe</a:t>
            </a:r>
            <a:endParaRPr lang="en-GB" sz="2000" b="0" dirty="0">
              <a:solidFill>
                <a:srgbClr val="878685">
                  <a:lumMod val="50000"/>
                </a:srgbClr>
              </a:solidFill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37756" y="3933056"/>
            <a:ext cx="60486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ts val="1800"/>
              </a:spcBef>
              <a:spcAft>
                <a:spcPts val="1200"/>
              </a:spcAft>
              <a:defRPr/>
            </a:pPr>
            <a:r>
              <a:rPr lang="en-GB" sz="2000" b="0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Strategic </a:t>
            </a:r>
            <a:r>
              <a:rPr lang="en-GB" sz="2000" b="0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programming to prepare </a:t>
            </a:r>
            <a:r>
              <a:rPr lang="en-GB" sz="2000" b="0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first </a:t>
            </a:r>
            <a:r>
              <a:rPr lang="en-GB" sz="2000" b="0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work programmes under Horizon Europe, including co-design of missions and setting up </a:t>
            </a:r>
            <a:r>
              <a:rPr lang="en-GB" sz="2000" b="0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of partnerships</a:t>
            </a:r>
            <a:endParaRPr lang="en-GB" sz="2000" b="0" dirty="0" smtClean="0">
              <a:solidFill>
                <a:srgbClr val="0F5494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93876" y="2708414"/>
            <a:ext cx="60374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ts val="1800"/>
              </a:spcBef>
              <a:spcAft>
                <a:spcPts val="1200"/>
              </a:spcAft>
              <a:buClr>
                <a:srgbClr val="FBC400"/>
              </a:buClr>
              <a:defRPr/>
            </a:pPr>
            <a:r>
              <a:rPr lang="en-GB" sz="2000" b="0" dirty="0" smtClean="0">
                <a:solidFill>
                  <a:srgbClr val="878685">
                    <a:lumMod val="50000"/>
                  </a:srgbClr>
                </a:solidFill>
                <a:latin typeface="+mj-lt"/>
              </a:rPr>
              <a:t>Parliament </a:t>
            </a:r>
            <a:r>
              <a:rPr lang="en-GB" sz="2000" b="0" dirty="0">
                <a:solidFill>
                  <a:srgbClr val="878685">
                    <a:lumMod val="50000"/>
                  </a:srgbClr>
                </a:solidFill>
                <a:latin typeface="+mj-lt"/>
              </a:rPr>
              <a:t>and Council negotiations </a:t>
            </a:r>
            <a:r>
              <a:rPr lang="en-GB" sz="2000" b="0" dirty="0" smtClean="0">
                <a:solidFill>
                  <a:srgbClr val="878685">
                    <a:lumMod val="50000"/>
                  </a:srgbClr>
                </a:solidFill>
                <a:latin typeface="+mj-lt"/>
              </a:rPr>
              <a:t>on the </a:t>
            </a:r>
            <a:r>
              <a:rPr lang="en-GB" sz="2000" b="0" dirty="0">
                <a:solidFill>
                  <a:srgbClr val="878685">
                    <a:lumMod val="50000"/>
                  </a:srgbClr>
                </a:solidFill>
                <a:latin typeface="+mj-lt"/>
              </a:rPr>
              <a:t>basis of the </a:t>
            </a:r>
            <a:r>
              <a:rPr lang="en-GB" sz="2000" b="0" dirty="0" smtClean="0">
                <a:solidFill>
                  <a:srgbClr val="878685">
                    <a:lumMod val="50000"/>
                  </a:srgbClr>
                </a:solidFill>
                <a:latin typeface="+mj-lt"/>
              </a:rPr>
              <a:t>Commission proposal for </a:t>
            </a:r>
            <a:r>
              <a:rPr lang="en-GB" sz="2000" b="0" dirty="0">
                <a:solidFill>
                  <a:srgbClr val="878685">
                    <a:lumMod val="50000"/>
                  </a:srgbClr>
                </a:solidFill>
                <a:latin typeface="+mj-lt"/>
              </a:rPr>
              <a:t>Horizon </a:t>
            </a:r>
            <a:r>
              <a:rPr lang="en-GB" sz="2000" b="0" dirty="0" smtClean="0">
                <a:solidFill>
                  <a:srgbClr val="878685">
                    <a:lumMod val="50000"/>
                  </a:srgbClr>
                </a:solidFill>
                <a:latin typeface="+mj-lt"/>
              </a:rPr>
              <a:t>Europe</a:t>
            </a:r>
            <a:endParaRPr lang="en-GB" sz="2000" b="0" dirty="0">
              <a:solidFill>
                <a:srgbClr val="878685">
                  <a:lumMod val="50000"/>
                </a:srgbClr>
              </a:solidFill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243236" y="5485646"/>
            <a:ext cx="449411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ts val="1800"/>
              </a:spcBef>
              <a:spcAft>
                <a:spcPts val="1200"/>
              </a:spcAft>
              <a:defRPr/>
            </a:pPr>
            <a:r>
              <a:rPr lang="en-GB" sz="2000" b="0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Envisaged </a:t>
            </a:r>
            <a:r>
              <a:rPr lang="en-GB" sz="2000" b="0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start of Horizon Europe</a:t>
            </a:r>
          </a:p>
          <a:p>
            <a:endParaRPr lang="en-GB" sz="2000" b="0" dirty="0" err="1" smtClean="0">
              <a:solidFill>
                <a:srgbClr val="0F5494"/>
              </a:solidFill>
              <a:latin typeface="+mj-lt"/>
            </a:endParaRPr>
          </a:p>
        </p:txBody>
      </p:sp>
      <p:sp>
        <p:nvSpPr>
          <p:cNvPr id="6" name="Bent-Up Arrow 5"/>
          <p:cNvSpPr/>
          <p:nvPr/>
        </p:nvSpPr>
        <p:spPr>
          <a:xfrm rot="5400000">
            <a:off x="378305" y="2318948"/>
            <a:ext cx="1067975" cy="576064"/>
          </a:xfrm>
          <a:prstGeom prst="bentUpArrow">
            <a:avLst/>
          </a:prstGeom>
          <a:solidFill>
            <a:srgbClr val="BDDE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/>
          </a:p>
        </p:txBody>
      </p:sp>
      <p:sp>
        <p:nvSpPr>
          <p:cNvPr id="3" name="Rounded Rectangle 2"/>
          <p:cNvSpPr/>
          <p:nvPr/>
        </p:nvSpPr>
        <p:spPr>
          <a:xfrm>
            <a:off x="611188" y="1303422"/>
            <a:ext cx="1296144" cy="864096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GB" sz="1800" dirty="0">
                <a:solidFill>
                  <a:schemeClr val="bg1"/>
                </a:solidFill>
              </a:rPr>
              <a:t>Ongoing</a:t>
            </a:r>
            <a:endParaRPr lang="en-GB" sz="1800" b="0" dirty="0">
              <a:solidFill>
                <a:schemeClr val="bg1"/>
              </a:solidFill>
            </a:endParaRPr>
          </a:p>
        </p:txBody>
      </p:sp>
      <p:sp>
        <p:nvSpPr>
          <p:cNvPr id="15" name="Bent-Up Arrow 14"/>
          <p:cNvSpPr/>
          <p:nvPr/>
        </p:nvSpPr>
        <p:spPr>
          <a:xfrm rot="5400000">
            <a:off x="914389" y="3681030"/>
            <a:ext cx="1224134" cy="576064"/>
          </a:xfrm>
          <a:prstGeom prst="bentUpArrow">
            <a:avLst/>
          </a:prstGeom>
          <a:solidFill>
            <a:srgbClr val="BDDE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/>
          </a:p>
        </p:txBody>
      </p:sp>
      <p:sp>
        <p:nvSpPr>
          <p:cNvPr id="16" name="Rounded Rectangle 15"/>
          <p:cNvSpPr/>
          <p:nvPr/>
        </p:nvSpPr>
        <p:spPr>
          <a:xfrm>
            <a:off x="1213024" y="2607378"/>
            <a:ext cx="1296144" cy="864096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 smtClean="0">
                <a:solidFill>
                  <a:schemeClr val="bg1"/>
                </a:solidFill>
              </a:rPr>
              <a:t>From 7 June</a:t>
            </a:r>
            <a:endParaRPr lang="en-GB" sz="1800" dirty="0">
              <a:solidFill>
                <a:schemeClr val="bg1"/>
              </a:solidFill>
            </a:endParaRPr>
          </a:p>
        </p:txBody>
      </p:sp>
      <p:sp>
        <p:nvSpPr>
          <p:cNvPr id="18" name="Bent-Up Arrow 17"/>
          <p:cNvSpPr/>
          <p:nvPr/>
        </p:nvSpPr>
        <p:spPr>
          <a:xfrm rot="5400000">
            <a:off x="1748472" y="5037923"/>
            <a:ext cx="1102639" cy="576064"/>
          </a:xfrm>
          <a:prstGeom prst="bentUpArrow">
            <a:avLst/>
          </a:prstGeom>
          <a:solidFill>
            <a:srgbClr val="BDDE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/>
          </a:p>
        </p:txBody>
      </p:sp>
      <p:sp>
        <p:nvSpPr>
          <p:cNvPr id="19" name="Rounded Rectangle 18"/>
          <p:cNvSpPr/>
          <p:nvPr/>
        </p:nvSpPr>
        <p:spPr>
          <a:xfrm>
            <a:off x="1835324" y="4005064"/>
            <a:ext cx="1368524" cy="864096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>
                <a:solidFill>
                  <a:schemeClr val="bg1"/>
                </a:solidFill>
              </a:rPr>
              <a:t>2</a:t>
            </a:r>
            <a:r>
              <a:rPr lang="en-GB" sz="1800" baseline="30000" dirty="0">
                <a:solidFill>
                  <a:schemeClr val="bg1"/>
                </a:solidFill>
              </a:rPr>
              <a:t>nd</a:t>
            </a:r>
            <a:r>
              <a:rPr lang="en-GB" sz="1800" dirty="0">
                <a:solidFill>
                  <a:schemeClr val="bg1"/>
                </a:solidFill>
              </a:rPr>
              <a:t> half 2018/2019</a:t>
            </a:r>
          </a:p>
        </p:txBody>
      </p:sp>
      <p:sp>
        <p:nvSpPr>
          <p:cNvPr id="22" name="Rounded Rectangle 21"/>
          <p:cNvSpPr/>
          <p:nvPr/>
        </p:nvSpPr>
        <p:spPr>
          <a:xfrm>
            <a:off x="2653184" y="5248179"/>
            <a:ext cx="1512168" cy="864096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 smtClean="0">
                <a:solidFill>
                  <a:schemeClr val="bg1"/>
                </a:solidFill>
              </a:rPr>
              <a:t>01/01/2021</a:t>
            </a:r>
            <a:endParaRPr lang="en-GB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7988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4" t="38687" r="2159"/>
          <a:stretch/>
        </p:blipFill>
        <p:spPr>
          <a:xfrm>
            <a:off x="35496" y="3832981"/>
            <a:ext cx="3521520" cy="305240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12120" y="557824"/>
            <a:ext cx="8147248" cy="720081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600"/>
              </a:spcBef>
            </a:pPr>
            <a:r>
              <a:rPr lang="en-GB" dirty="0" smtClean="0">
                <a:solidFill>
                  <a:schemeClr val="accent6"/>
                </a:solidFill>
              </a:rPr>
              <a:t>Follow us and keep up to date via:</a:t>
            </a:r>
            <a:endParaRPr lang="en-GB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B969661B-3076-47BB-8A5A-6A9267B54BBF}"/>
              </a:ext>
            </a:extLst>
          </p:cNvPr>
          <p:cNvSpPr txBox="1"/>
          <p:nvPr/>
        </p:nvSpPr>
        <p:spPr>
          <a:xfrm>
            <a:off x="521264" y="1628800"/>
            <a:ext cx="86044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  <a:buNone/>
            </a:pPr>
            <a:r>
              <a:rPr lang="en-GB" sz="1800" b="0" i="1" dirty="0">
                <a:solidFill>
                  <a:schemeClr val="accent3"/>
                </a:solidFill>
                <a:latin typeface="+mj-lt"/>
                <a:hlinkClick r:id="rId4"/>
              </a:rPr>
              <a:t>@Moedas</a:t>
            </a:r>
            <a:r>
              <a:rPr lang="en-GB" sz="1800" b="0" i="1" dirty="0">
                <a:solidFill>
                  <a:schemeClr val="accent3"/>
                </a:solidFill>
                <a:latin typeface="+mj-lt"/>
              </a:rPr>
              <a:t> </a:t>
            </a:r>
            <a:r>
              <a:rPr lang="en-GB" sz="1800" b="0" i="1" dirty="0">
                <a:solidFill>
                  <a:schemeClr val="accent3"/>
                </a:solidFill>
                <a:latin typeface="+mj-lt"/>
                <a:hlinkClick r:id="rId5"/>
              </a:rPr>
              <a:t>@</a:t>
            </a:r>
            <a:r>
              <a:rPr lang="en-GB" sz="1800" b="0" i="1" dirty="0" err="1">
                <a:solidFill>
                  <a:schemeClr val="accent3"/>
                </a:solidFill>
                <a:latin typeface="+mj-lt"/>
                <a:hlinkClick r:id="rId5"/>
              </a:rPr>
              <a:t>EUScienceInnov</a:t>
            </a:r>
            <a:r>
              <a:rPr lang="en-GB" sz="1800" b="0" i="1" dirty="0">
                <a:solidFill>
                  <a:schemeClr val="accent3"/>
                </a:solidFill>
                <a:latin typeface="+mj-lt"/>
              </a:rPr>
              <a:t> </a:t>
            </a:r>
            <a:r>
              <a:rPr lang="en-GB" sz="1800" b="0" i="1" dirty="0">
                <a:solidFill>
                  <a:schemeClr val="accent3"/>
                </a:solidFill>
                <a:latin typeface="+mj-lt"/>
                <a:hlinkClick r:id="rId6"/>
              </a:rPr>
              <a:t>@EU_H2020</a:t>
            </a:r>
            <a:r>
              <a:rPr lang="en-GB" sz="1800" b="0" i="1" dirty="0">
                <a:solidFill>
                  <a:schemeClr val="accent3"/>
                </a:solidFill>
                <a:latin typeface="+mj-lt"/>
              </a:rPr>
              <a:t> </a:t>
            </a:r>
            <a:r>
              <a:rPr lang="en-GB" sz="1800" b="0" i="1" dirty="0">
                <a:solidFill>
                  <a:schemeClr val="accent3"/>
                </a:solidFill>
                <a:latin typeface="+mj-lt"/>
                <a:hlinkClick r:id="rId7"/>
              </a:rPr>
              <a:t>@</a:t>
            </a:r>
            <a:r>
              <a:rPr lang="en-GB" sz="1800" b="0" i="1" dirty="0" err="1">
                <a:solidFill>
                  <a:schemeClr val="accent3"/>
                </a:solidFill>
                <a:latin typeface="+mj-lt"/>
                <a:hlinkClick r:id="rId7"/>
              </a:rPr>
              <a:t>HorizonMagEU</a:t>
            </a:r>
            <a:r>
              <a:rPr lang="en-GB" sz="1800" b="0" i="1" dirty="0">
                <a:solidFill>
                  <a:schemeClr val="accent3"/>
                </a:solidFill>
                <a:latin typeface="+mj-lt"/>
              </a:rPr>
              <a:t> </a:t>
            </a:r>
          </a:p>
          <a:p>
            <a:pPr>
              <a:spcBef>
                <a:spcPts val="0"/>
              </a:spcBef>
              <a:buNone/>
              <a:defRPr/>
            </a:pPr>
            <a:endParaRPr lang="en-GB" sz="1800" b="0" i="1" dirty="0">
              <a:solidFill>
                <a:schemeClr val="accent3"/>
              </a:solidFill>
              <a:latin typeface="+mj-lt"/>
            </a:endParaRPr>
          </a:p>
          <a:p>
            <a:pPr>
              <a:spcBef>
                <a:spcPts val="0"/>
              </a:spcBef>
              <a:buNone/>
              <a:defRPr/>
            </a:pPr>
            <a:r>
              <a:rPr lang="en-GB" sz="1800" b="0" i="1" dirty="0">
                <a:solidFill>
                  <a:schemeClr val="accent3"/>
                </a:solidFill>
                <a:latin typeface="+mj-lt"/>
                <a:hlinkClick r:id="rId8"/>
              </a:rPr>
              <a:t>https://www.facebook.com/EUScienceInnov/</a:t>
            </a:r>
            <a:r>
              <a:rPr lang="en-GB" sz="1800" b="0" i="1" dirty="0">
                <a:solidFill>
                  <a:schemeClr val="accent3"/>
                </a:solidFill>
                <a:latin typeface="+mj-lt"/>
              </a:rPr>
              <a:t> </a:t>
            </a:r>
          </a:p>
          <a:p>
            <a:pPr>
              <a:buNone/>
              <a:defRPr/>
            </a:pPr>
            <a:r>
              <a:rPr lang="en-GB" sz="1800" b="0" i="1" dirty="0">
                <a:solidFill>
                  <a:schemeClr val="accent3"/>
                </a:solidFill>
                <a:latin typeface="+mj-lt"/>
                <a:hlinkClick r:id="rId9"/>
              </a:rPr>
              <a:t>https://www.facebook.com/cmoedas/</a:t>
            </a:r>
            <a:r>
              <a:rPr lang="en-GB" sz="1800" b="0" i="1" dirty="0">
                <a:solidFill>
                  <a:schemeClr val="accent3"/>
                </a:solidFill>
                <a:latin typeface="+mj-lt"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779912" y="3184340"/>
            <a:ext cx="5688632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buClrTx/>
              <a:buNone/>
              <a:defRPr/>
            </a:pPr>
            <a:r>
              <a:rPr lang="en-US" sz="1800" dirty="0">
                <a:solidFill>
                  <a:schemeClr val="accent3"/>
                </a:solidFill>
                <a:latin typeface="+mj-lt"/>
              </a:rPr>
              <a:t>Horizon Europe dedicated </a:t>
            </a:r>
            <a:r>
              <a:rPr lang="en-US" sz="1800" dirty="0" smtClean="0">
                <a:solidFill>
                  <a:schemeClr val="accent3"/>
                </a:solidFill>
                <a:latin typeface="+mj-lt"/>
              </a:rPr>
              <a:t>website</a:t>
            </a:r>
            <a:br>
              <a:rPr lang="en-US" sz="1800" dirty="0" smtClean="0">
                <a:solidFill>
                  <a:schemeClr val="accent3"/>
                </a:solidFill>
                <a:latin typeface="+mj-lt"/>
              </a:rPr>
            </a:br>
            <a:r>
              <a:rPr lang="en-US" sz="1800" b="0" i="1" u="sng" dirty="0" smtClean="0">
                <a:solidFill>
                  <a:schemeClr val="accent6"/>
                </a:solidFill>
                <a:latin typeface="+mj-lt"/>
                <a:hlinkClick r:id="rId10"/>
              </a:rPr>
              <a:t>http</a:t>
            </a:r>
            <a:r>
              <a:rPr lang="en-US" sz="1800" b="0" i="1" u="sng" dirty="0">
                <a:solidFill>
                  <a:schemeClr val="accent6"/>
                </a:solidFill>
                <a:latin typeface="+mj-lt"/>
                <a:hlinkClick r:id="rId10"/>
              </a:rPr>
              <a:t>://ec.europa.eu/horizon-europe</a:t>
            </a:r>
            <a:endParaRPr lang="en-GB" sz="1800" b="0" i="1" dirty="0">
              <a:solidFill>
                <a:schemeClr val="accent6"/>
              </a:solidFill>
              <a:latin typeface="+mj-lt"/>
            </a:endParaRPr>
          </a:p>
          <a:p>
            <a:pPr>
              <a:spcBef>
                <a:spcPts val="1200"/>
              </a:spcBef>
              <a:defRPr/>
            </a:pPr>
            <a:r>
              <a:rPr lang="en-GB" sz="1800" dirty="0" smtClean="0">
                <a:solidFill>
                  <a:schemeClr val="accent3"/>
                </a:solidFill>
                <a:latin typeface="+mj-lt"/>
              </a:rPr>
              <a:t>European </a:t>
            </a:r>
            <a:r>
              <a:rPr lang="en-GB" sz="1800" dirty="0">
                <a:solidFill>
                  <a:schemeClr val="accent3"/>
                </a:solidFill>
                <a:latin typeface="+mj-lt"/>
              </a:rPr>
              <a:t>Innovation </a:t>
            </a:r>
            <a:r>
              <a:rPr lang="en-GB" sz="1800" dirty="0" smtClean="0">
                <a:solidFill>
                  <a:schemeClr val="accent3"/>
                </a:solidFill>
                <a:latin typeface="+mj-lt"/>
              </a:rPr>
              <a:t>Council</a:t>
            </a:r>
            <a:br>
              <a:rPr lang="en-GB" sz="1800" dirty="0" smtClean="0">
                <a:solidFill>
                  <a:schemeClr val="accent3"/>
                </a:solidFill>
                <a:latin typeface="+mj-lt"/>
              </a:rPr>
            </a:br>
            <a:r>
              <a:rPr lang="fr-BE" sz="1800" b="0" i="1" dirty="0" smtClean="0">
                <a:solidFill>
                  <a:srgbClr val="000000"/>
                </a:solidFill>
                <a:latin typeface="+mj-lt"/>
                <a:hlinkClick r:id="rId11"/>
              </a:rPr>
              <a:t>http</a:t>
            </a:r>
            <a:r>
              <a:rPr lang="fr-BE" sz="1800" b="0" i="1" dirty="0">
                <a:solidFill>
                  <a:srgbClr val="000000"/>
                </a:solidFill>
                <a:latin typeface="+mj-lt"/>
                <a:hlinkClick r:id="rId11"/>
              </a:rPr>
              <a:t>://ec.europa.eu/research/eic</a:t>
            </a:r>
            <a:endParaRPr lang="fr-BE" sz="1800" b="0" i="1" dirty="0">
              <a:solidFill>
                <a:srgbClr val="000000"/>
              </a:solidFill>
              <a:latin typeface="+mj-lt"/>
            </a:endParaRPr>
          </a:p>
          <a:p>
            <a:pPr>
              <a:spcBef>
                <a:spcPts val="1200"/>
              </a:spcBef>
              <a:buClrTx/>
              <a:buNone/>
              <a:defRPr/>
            </a:pPr>
            <a:r>
              <a:rPr lang="fr-BE" sz="1800" dirty="0" smtClean="0">
                <a:solidFill>
                  <a:schemeClr val="accent3"/>
                </a:solidFill>
                <a:latin typeface="+mj-lt"/>
              </a:rPr>
              <a:t>EU </a:t>
            </a:r>
            <a:r>
              <a:rPr lang="fr-BE" sz="1800" dirty="0">
                <a:solidFill>
                  <a:schemeClr val="accent3"/>
                </a:solidFill>
                <a:latin typeface="+mj-lt"/>
              </a:rPr>
              <a:t>budget for the future</a:t>
            </a:r>
            <a:br>
              <a:rPr lang="fr-BE" sz="1800" dirty="0">
                <a:solidFill>
                  <a:schemeClr val="accent3"/>
                </a:solidFill>
                <a:latin typeface="+mj-lt"/>
              </a:rPr>
            </a:br>
            <a:r>
              <a:rPr lang="fr-BE" sz="1800" b="0" i="1" dirty="0">
                <a:solidFill>
                  <a:schemeClr val="accent3"/>
                </a:solidFill>
                <a:latin typeface="+mj-lt"/>
                <a:hlinkClick r:id="rId12"/>
              </a:rPr>
              <a:t>http://ec.europa.eu/budget/mff/index_en.cfm</a:t>
            </a:r>
            <a:r>
              <a:rPr lang="fr-BE" sz="1800" b="0" i="1" dirty="0">
                <a:solidFill>
                  <a:schemeClr val="accent3"/>
                </a:solidFill>
                <a:latin typeface="+mj-lt"/>
              </a:rPr>
              <a:t> </a:t>
            </a:r>
          </a:p>
          <a:p>
            <a:endParaRPr lang="en-GB" sz="2000" b="0" dirty="0" err="1" smtClean="0">
              <a:solidFill>
                <a:srgbClr val="0F5494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62583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8788" y="2152338"/>
            <a:ext cx="8229600" cy="1924734"/>
          </a:xfrm>
          <a:prstGeom prst="rect">
            <a:avLst/>
          </a:prstGeom>
        </p:spPr>
        <p:txBody>
          <a:bodyPr/>
          <a:lstStyle>
            <a:lvl1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en-GB" sz="4800" b="0" kern="0" dirty="0" smtClean="0">
                <a:solidFill>
                  <a:schemeClr val="tx2"/>
                </a:solidFill>
              </a:rPr>
              <a:t>Thank you!</a:t>
            </a:r>
          </a:p>
          <a:p>
            <a:pPr algn="ctr"/>
            <a:r>
              <a:rPr lang="en-GB" b="0" kern="0" dirty="0" smtClean="0">
                <a:latin typeface="EC Square Sans Pro" panose="020B0506040000020004" pitchFamily="34" charset="0"/>
              </a:rPr>
              <a:t/>
            </a:r>
            <a:br>
              <a:rPr lang="en-GB" b="0" kern="0" dirty="0" smtClean="0">
                <a:latin typeface="EC Square Sans Pro" panose="020B0506040000020004" pitchFamily="34" charset="0"/>
              </a:rPr>
            </a:br>
            <a:r>
              <a:rPr lang="en-GB" b="0" kern="0" dirty="0" smtClean="0">
                <a:latin typeface="EC Square Sans Pro" panose="020B0506040000020004" pitchFamily="34" charset="0"/>
              </a:rPr>
              <a:t> </a:t>
            </a:r>
            <a:br>
              <a:rPr lang="en-GB" b="0" kern="0" dirty="0" smtClean="0">
                <a:latin typeface="EC Square Sans Pro" panose="020B0506040000020004" pitchFamily="34" charset="0"/>
              </a:rPr>
            </a:br>
            <a:r>
              <a:rPr lang="en-GB" b="0" kern="0" dirty="0" smtClean="0">
                <a:latin typeface="EC Square Sans Pro" panose="020B0506040000020004" pitchFamily="34" charset="0"/>
              </a:rPr>
              <a:t/>
            </a:r>
            <a:br>
              <a:rPr lang="en-GB" b="0" kern="0" dirty="0" smtClean="0">
                <a:latin typeface="EC Square Sans Pro" panose="020B0506040000020004" pitchFamily="34" charset="0"/>
              </a:rPr>
            </a:br>
            <a:r>
              <a:rPr lang="en-GB" kern="0" dirty="0" smtClean="0"/>
              <a:t/>
            </a:r>
            <a:br>
              <a:rPr lang="en-GB" kern="0" dirty="0" smtClean="0"/>
            </a:br>
            <a:endParaRPr lang="en-GB" kern="0" dirty="0"/>
          </a:p>
        </p:txBody>
      </p:sp>
      <p:sp>
        <p:nvSpPr>
          <p:cNvPr id="3" name="TextBox 2"/>
          <p:cNvSpPr txBox="1"/>
          <p:nvPr/>
        </p:nvSpPr>
        <p:spPr>
          <a:xfrm>
            <a:off x="3077061" y="3861048"/>
            <a:ext cx="2993054" cy="400110"/>
          </a:xfrm>
          <a:prstGeom prst="rect">
            <a:avLst/>
          </a:prstGeom>
          <a:solidFill>
            <a:srgbClr val="0F5494"/>
          </a:solidFill>
        </p:spPr>
        <p:txBody>
          <a:bodyPr wrap="square" lIns="0" rtlCol="0" anchor="ctr" anchorCtr="0">
            <a:spAutoFit/>
          </a:bodyPr>
          <a:lstStyle/>
          <a:p>
            <a:pPr algn="ctr"/>
            <a:r>
              <a:rPr lang="en-GB" sz="2000" b="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</a:t>
            </a:r>
            <a:r>
              <a:rPr lang="en-GB" sz="2000" b="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HorizonEU</a:t>
            </a:r>
            <a:endParaRPr lang="en-GB" sz="2000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3916"/>
            <a:ext cx="914400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" b="0" kern="0" dirty="0">
                <a:solidFill>
                  <a:schemeClr val="accent2">
                    <a:lumMod val="50000"/>
                  </a:schemeClr>
                </a:solidFill>
              </a:rPr>
              <a:t>© European Union, 2018. </a:t>
            </a:r>
            <a:r>
              <a:rPr lang="en-GB" sz="600" b="0" kern="0" dirty="0" smtClean="0">
                <a:solidFill>
                  <a:schemeClr val="accent2">
                    <a:lumMod val="50000"/>
                  </a:schemeClr>
                </a:solidFill>
              </a:rPr>
              <a:t>| Images </a:t>
            </a:r>
            <a:r>
              <a:rPr lang="en-GB" sz="600" b="0" kern="0" dirty="0">
                <a:solidFill>
                  <a:schemeClr val="accent2">
                    <a:lumMod val="50000"/>
                  </a:schemeClr>
                </a:solidFill>
              </a:rPr>
              <a:t>source: © </a:t>
            </a:r>
            <a:r>
              <a:rPr lang="en-GB" sz="600" b="0" kern="0" dirty="0" err="1">
                <a:solidFill>
                  <a:schemeClr val="accent2">
                    <a:lumMod val="50000"/>
                  </a:schemeClr>
                </a:solidFill>
              </a:rPr>
              <a:t>darkovujic</a:t>
            </a:r>
            <a:r>
              <a:rPr lang="en-GB" sz="600" b="0" kern="0" dirty="0">
                <a:solidFill>
                  <a:schemeClr val="accent2">
                    <a:lumMod val="50000"/>
                  </a:schemeClr>
                </a:solidFill>
              </a:rPr>
              <a:t>, #82863476; © </a:t>
            </a:r>
            <a:r>
              <a:rPr lang="en-GB" sz="600" b="0" kern="0" dirty="0" err="1">
                <a:solidFill>
                  <a:schemeClr val="accent2">
                    <a:lumMod val="50000"/>
                  </a:schemeClr>
                </a:solidFill>
              </a:rPr>
              <a:t>Konovalov</a:t>
            </a:r>
            <a:r>
              <a:rPr lang="en-GB" sz="600" b="0" kern="0" dirty="0">
                <a:solidFill>
                  <a:schemeClr val="accent2">
                    <a:lumMod val="50000"/>
                  </a:schemeClr>
                </a:solidFill>
              </a:rPr>
              <a:t> Pavel, #109031193; 2018. Fotolia.com</a:t>
            </a:r>
            <a:endParaRPr lang="en-GB" sz="600" b="0" dirty="0" smtClean="0">
              <a:solidFill>
                <a:srgbClr val="0F5494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92240" y="4345940"/>
            <a:ext cx="5959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u="sng" dirty="0">
                <a:solidFill>
                  <a:schemeClr val="accent6"/>
                </a:solidFill>
                <a:hlinkClick r:id="rId3"/>
              </a:rPr>
              <a:t>http://ec.europa.eu/horizon-europe</a:t>
            </a:r>
            <a:endParaRPr lang="en-GB" sz="1800" dirty="0">
              <a:solidFill>
                <a:schemeClr val="accent6"/>
              </a:solidFill>
            </a:endParaRPr>
          </a:p>
          <a:p>
            <a:pPr algn="ctr"/>
            <a:endParaRPr lang="en-GB" sz="1000" b="0" dirty="0" err="1" smtClean="0">
              <a:solidFill>
                <a:schemeClr val="accent3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19672" y="5005899"/>
            <a:ext cx="5959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u="sng" dirty="0">
                <a:solidFill>
                  <a:schemeClr val="accent6"/>
                </a:solidFill>
              </a:rPr>
              <a:t>l</a:t>
            </a:r>
            <a:r>
              <a:rPr lang="en-GB" sz="1800" u="sng" dirty="0" smtClean="0">
                <a:solidFill>
                  <a:schemeClr val="accent6"/>
                </a:solidFill>
              </a:rPr>
              <a:t>uca.polizzi@ec.europe.eu</a:t>
            </a:r>
            <a:endParaRPr lang="en-GB" sz="1800" dirty="0">
              <a:solidFill>
                <a:schemeClr val="accent6"/>
              </a:solidFill>
            </a:endParaRPr>
          </a:p>
          <a:p>
            <a:pPr algn="ctr"/>
            <a:endParaRPr lang="en-GB" sz="1000" b="0" dirty="0" err="1" smtClean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2560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H:\My Documents\FP9\Communication\PPT for staff\56e83cbc2e221-full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20" b="14993"/>
          <a:stretch/>
        </p:blipFill>
        <p:spPr bwMode="auto">
          <a:xfrm>
            <a:off x="5470592" y="2358405"/>
            <a:ext cx="3277872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94976" y="548679"/>
            <a:ext cx="8147248" cy="1296145"/>
          </a:xfrm>
          <a:prstGeom prst="rect">
            <a:avLst/>
          </a:prstGeom>
        </p:spPr>
        <p:txBody>
          <a:bodyPr/>
          <a:lstStyle/>
          <a:p>
            <a:pPr marL="0" indent="0"/>
            <a:r>
              <a:rPr lang="en-GB" dirty="0" smtClean="0">
                <a:solidFill>
                  <a:schemeClr val="accent6"/>
                </a:solidFill>
              </a:rPr>
              <a:t>Horizon Europe: </a:t>
            </a:r>
            <a:br>
              <a:rPr lang="en-GB" dirty="0" smtClean="0">
                <a:solidFill>
                  <a:schemeClr val="accent6"/>
                </a:solidFill>
              </a:rPr>
            </a:br>
            <a:r>
              <a:rPr lang="en-GB" dirty="0" smtClean="0">
                <a:solidFill>
                  <a:schemeClr val="accent6"/>
                </a:solidFill>
              </a:rPr>
              <a:t>our </a:t>
            </a:r>
            <a:r>
              <a:rPr lang="en-GB" dirty="0">
                <a:solidFill>
                  <a:schemeClr val="accent6"/>
                </a:solidFill>
              </a:rPr>
              <a:t>chance to shape the future</a:t>
            </a:r>
            <a:r>
              <a:rPr lang="en-GB" dirty="0"/>
              <a:t/>
            </a:r>
            <a:br>
              <a:rPr lang="en-GB" dirty="0"/>
            </a:br>
            <a:endParaRPr lang="en-GB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250FB342-EA24-424A-9C57-D39FE5B4D4AE}"/>
              </a:ext>
            </a:extLst>
          </p:cNvPr>
          <p:cNvSpPr txBox="1"/>
          <p:nvPr/>
        </p:nvSpPr>
        <p:spPr>
          <a:xfrm>
            <a:off x="512961" y="1774557"/>
            <a:ext cx="4779119" cy="5698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F8A907"/>
              </a:buClr>
              <a:buFont typeface="Wingdings" panose="05000000000000000000" pitchFamily="2" charset="2"/>
              <a:buChar char="§"/>
            </a:pPr>
            <a:r>
              <a:rPr lang="en-GB" sz="2000" b="0" dirty="0" smtClean="0">
                <a:solidFill>
                  <a:srgbClr val="878685">
                    <a:lumMod val="50000"/>
                  </a:srgbClr>
                </a:solidFill>
              </a:rPr>
              <a:t>The vision: </a:t>
            </a:r>
            <a:br>
              <a:rPr lang="en-GB" sz="2000" b="0" dirty="0" smtClean="0">
                <a:solidFill>
                  <a:srgbClr val="878685">
                    <a:lumMod val="50000"/>
                  </a:srgbClr>
                </a:solidFill>
              </a:rPr>
            </a:br>
            <a:r>
              <a:rPr lang="en-GB" sz="2000" dirty="0">
                <a:solidFill>
                  <a:srgbClr val="F8A907"/>
                </a:solidFill>
              </a:rPr>
              <a:t> </a:t>
            </a:r>
            <a:br>
              <a:rPr lang="en-GB" sz="2000" dirty="0">
                <a:solidFill>
                  <a:srgbClr val="F8A907"/>
                </a:solidFill>
              </a:rPr>
            </a:br>
            <a:endParaRPr lang="en-GB" sz="2000" dirty="0" smtClean="0">
              <a:solidFill>
                <a:srgbClr val="F8A907"/>
              </a:solidFill>
            </a:endParaRPr>
          </a:p>
          <a:p>
            <a:pPr marL="342900" indent="-342900">
              <a:buClr>
                <a:srgbClr val="F8A907"/>
              </a:buClr>
              <a:buFont typeface="Wingdings" panose="05000000000000000000" pitchFamily="2" charset="2"/>
              <a:buChar char="§"/>
            </a:pPr>
            <a:endParaRPr lang="en-GB" sz="2000" b="0" i="1" dirty="0">
              <a:solidFill>
                <a:srgbClr val="F8A907"/>
              </a:solidFill>
            </a:endParaRPr>
          </a:p>
          <a:p>
            <a:pPr marL="360363">
              <a:spcBef>
                <a:spcPts val="1000"/>
              </a:spcBef>
              <a:buClr>
                <a:srgbClr val="F8A907"/>
              </a:buClr>
            </a:pPr>
            <a:r>
              <a:rPr lang="en-GB" sz="1600" b="0" i="1" dirty="0" smtClean="0">
                <a:solidFill>
                  <a:srgbClr val="878685">
                    <a:lumMod val="50000"/>
                  </a:srgbClr>
                </a:solidFill>
              </a:rPr>
              <a:t>Jean-Claude </a:t>
            </a:r>
            <a:r>
              <a:rPr lang="en-GB" sz="1600" b="0" i="1" dirty="0">
                <a:solidFill>
                  <a:srgbClr val="878685">
                    <a:lumMod val="50000"/>
                  </a:srgbClr>
                </a:solidFill>
              </a:rPr>
              <a:t>Juncker</a:t>
            </a:r>
          </a:p>
          <a:p>
            <a:endParaRPr lang="en-GB" sz="2000" dirty="0" smtClean="0">
              <a:solidFill>
                <a:srgbClr val="F8A907"/>
              </a:solidFill>
            </a:endParaRPr>
          </a:p>
          <a:p>
            <a:pPr marL="342900" indent="-342900">
              <a:buClr>
                <a:srgbClr val="F8A907"/>
              </a:buClr>
              <a:buFont typeface="Wingdings" panose="05000000000000000000" pitchFamily="2" charset="2"/>
              <a:buChar char="§"/>
            </a:pPr>
            <a:r>
              <a:rPr lang="en-GB" sz="2000" b="0" dirty="0" smtClean="0">
                <a:solidFill>
                  <a:srgbClr val="878685">
                    <a:lumMod val="50000"/>
                  </a:srgbClr>
                </a:solidFill>
              </a:rPr>
              <a:t>Tackling</a:t>
            </a:r>
            <a:r>
              <a:rPr lang="en-GB" sz="2000" dirty="0" smtClean="0">
                <a:solidFill>
                  <a:srgbClr val="F8A907"/>
                </a:solidFill>
              </a:rPr>
              <a:t> climate change </a:t>
            </a:r>
          </a:p>
          <a:p>
            <a:pPr>
              <a:buClr>
                <a:srgbClr val="F8A907"/>
              </a:buClr>
            </a:pPr>
            <a:r>
              <a:rPr lang="en-GB" sz="2000" dirty="0" smtClean="0">
                <a:solidFill>
                  <a:srgbClr val="F8A907"/>
                </a:solidFill>
              </a:rPr>
              <a:t>    </a:t>
            </a:r>
            <a:r>
              <a:rPr lang="en-GB" sz="2000" b="0" dirty="0" smtClean="0">
                <a:solidFill>
                  <a:srgbClr val="878685">
                    <a:lumMod val="50000"/>
                  </a:srgbClr>
                </a:solidFill>
              </a:rPr>
              <a:t>(35 % budgetary target)</a:t>
            </a:r>
          </a:p>
          <a:p>
            <a:pPr>
              <a:buClr>
                <a:srgbClr val="F8A907"/>
              </a:buClr>
            </a:pPr>
            <a:endParaRPr lang="de-DE" sz="2000" b="0" dirty="0">
              <a:solidFill>
                <a:srgbClr val="878685">
                  <a:lumMod val="50000"/>
                </a:srgbClr>
              </a:solidFill>
            </a:endParaRPr>
          </a:p>
          <a:p>
            <a:pPr marL="342900" indent="-342900">
              <a:buClr>
                <a:srgbClr val="F8A907"/>
              </a:buClr>
              <a:buFont typeface="Wingdings" panose="05000000000000000000" pitchFamily="2" charset="2"/>
              <a:buChar char="§"/>
            </a:pPr>
            <a:r>
              <a:rPr lang="en-GB" sz="2000" b="0" dirty="0" smtClean="0">
                <a:solidFill>
                  <a:srgbClr val="878685">
                    <a:lumMod val="50000"/>
                  </a:srgbClr>
                </a:solidFill>
              </a:rPr>
              <a:t>Helping to achieve </a:t>
            </a:r>
            <a:r>
              <a:rPr lang="de-DE" sz="2000" dirty="0" smtClean="0">
                <a:solidFill>
                  <a:srgbClr val="F8A907"/>
                </a:solidFill>
              </a:rPr>
              <a:t>Sustainable</a:t>
            </a:r>
            <a:br>
              <a:rPr lang="de-DE" sz="2000" dirty="0" smtClean="0">
                <a:solidFill>
                  <a:srgbClr val="F8A907"/>
                </a:solidFill>
              </a:rPr>
            </a:br>
            <a:r>
              <a:rPr lang="de-DE" sz="2000" dirty="0" smtClean="0">
                <a:solidFill>
                  <a:srgbClr val="F8A907"/>
                </a:solidFill>
              </a:rPr>
              <a:t>Development Goals </a:t>
            </a:r>
          </a:p>
          <a:p>
            <a:pPr>
              <a:buClr>
                <a:srgbClr val="F8A907"/>
              </a:buClr>
            </a:pPr>
            <a:endParaRPr lang="de-DE" sz="2000" dirty="0" smtClean="0">
              <a:solidFill>
                <a:srgbClr val="F8A907"/>
              </a:solidFill>
            </a:endParaRPr>
          </a:p>
          <a:p>
            <a:pPr marL="342900" indent="-342900">
              <a:buClr>
                <a:srgbClr val="F8A907"/>
              </a:buClr>
              <a:buFont typeface="Wingdings" panose="05000000000000000000" pitchFamily="2" charset="2"/>
              <a:buChar char="§"/>
            </a:pPr>
            <a:r>
              <a:rPr lang="en-GB" sz="2000" b="0" dirty="0" smtClean="0">
                <a:solidFill>
                  <a:srgbClr val="878685">
                    <a:lumMod val="50000"/>
                  </a:srgbClr>
                </a:solidFill>
              </a:rPr>
              <a:t>Boosting the Union's </a:t>
            </a:r>
            <a:r>
              <a:rPr lang="en-GB" sz="2000" dirty="0" smtClean="0">
                <a:solidFill>
                  <a:srgbClr val="F8A907"/>
                </a:solidFill>
              </a:rPr>
              <a:t>competitiveness and growth</a:t>
            </a:r>
          </a:p>
          <a:p>
            <a:pPr>
              <a:buClr>
                <a:srgbClr val="F8A907"/>
              </a:buClr>
            </a:pPr>
            <a:endParaRPr lang="de-DE" sz="2000" b="0" dirty="0" smtClean="0">
              <a:solidFill>
                <a:srgbClr val="878685">
                  <a:lumMod val="50000"/>
                </a:srgbClr>
              </a:solidFill>
            </a:endParaRPr>
          </a:p>
          <a:p>
            <a:pPr>
              <a:buClr>
                <a:srgbClr val="F8A907"/>
              </a:buClr>
            </a:pPr>
            <a:endParaRPr lang="de-DE" sz="2000" b="0" dirty="0">
              <a:solidFill>
                <a:srgbClr val="878685">
                  <a:lumMod val="50000"/>
                </a:srgbClr>
              </a:solidFill>
            </a:endParaRPr>
          </a:p>
          <a:p>
            <a:pPr>
              <a:buClr>
                <a:srgbClr val="F8A907"/>
              </a:buClr>
            </a:pPr>
            <a:endParaRPr lang="en-GB" sz="2000" b="0" dirty="0" smtClean="0">
              <a:solidFill>
                <a:srgbClr val="878685">
                  <a:lumMod val="50000"/>
                </a:srgbClr>
              </a:solidFill>
            </a:endParaRPr>
          </a:p>
          <a:p>
            <a:r>
              <a:rPr lang="en-GB" sz="2000" dirty="0"/>
              <a:t> </a:t>
            </a:r>
            <a:endParaRPr lang="en-GB" sz="2000" b="0" dirty="0">
              <a:solidFill>
                <a:srgbClr val="878685">
                  <a:lumMod val="50000"/>
                </a:srgb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99592" y="2204864"/>
            <a:ext cx="41764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6213" indent="-176213"/>
            <a:r>
              <a:rPr lang="en-GB" sz="2000" dirty="0">
                <a:solidFill>
                  <a:srgbClr val="F8A907"/>
                </a:solidFill>
                <a:latin typeface="Arial"/>
              </a:rPr>
              <a:t>“ a Europe that protects, </a:t>
            </a:r>
            <a:br>
              <a:rPr lang="en-GB" sz="2000" dirty="0">
                <a:solidFill>
                  <a:srgbClr val="F8A907"/>
                </a:solidFill>
                <a:latin typeface="Arial"/>
              </a:rPr>
            </a:br>
            <a:r>
              <a:rPr lang="en-GB" sz="2000" dirty="0" smtClean="0">
                <a:solidFill>
                  <a:srgbClr val="F8A907"/>
                </a:solidFill>
                <a:latin typeface="Arial"/>
              </a:rPr>
              <a:t>a </a:t>
            </a:r>
            <a:r>
              <a:rPr lang="en-GB" sz="2000" dirty="0">
                <a:solidFill>
                  <a:srgbClr val="F8A907"/>
                </a:solidFill>
                <a:latin typeface="Arial"/>
              </a:rPr>
              <a:t>Europe that empowers, </a:t>
            </a:r>
            <a:br>
              <a:rPr lang="en-GB" sz="2000" dirty="0">
                <a:solidFill>
                  <a:srgbClr val="F8A907"/>
                </a:solidFill>
                <a:latin typeface="Arial"/>
              </a:rPr>
            </a:br>
            <a:r>
              <a:rPr lang="en-GB" sz="2000" dirty="0" smtClean="0">
                <a:solidFill>
                  <a:srgbClr val="F8A907"/>
                </a:solidFill>
                <a:latin typeface="Arial"/>
              </a:rPr>
              <a:t>a </a:t>
            </a:r>
            <a:r>
              <a:rPr lang="en-GB" sz="2000" dirty="0">
                <a:solidFill>
                  <a:srgbClr val="F8A907"/>
                </a:solidFill>
                <a:latin typeface="Arial"/>
              </a:rPr>
              <a:t>Europe that </a:t>
            </a:r>
            <a:r>
              <a:rPr lang="en-GB" sz="2000" dirty="0" smtClean="0">
                <a:solidFill>
                  <a:srgbClr val="F8A907"/>
                </a:solidFill>
                <a:latin typeface="Arial"/>
              </a:rPr>
              <a:t>defends"</a:t>
            </a:r>
            <a:endParaRPr lang="en-GB" sz="2000" dirty="0" smtClean="0">
              <a:solidFill>
                <a:srgbClr val="0F5494"/>
              </a:solidFill>
              <a:latin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 rot="16200000">
            <a:off x="6981392" y="4076588"/>
            <a:ext cx="377255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" b="0" dirty="0" smtClean="0">
                <a:solidFill>
                  <a:srgbClr val="404A52"/>
                </a:solidFill>
                <a:latin typeface="Arial"/>
              </a:rPr>
              <a:t>Credits: </a:t>
            </a:r>
            <a:r>
              <a:rPr lang="en-GB" sz="600" b="0" dirty="0" smtClean="0">
                <a:solidFill>
                  <a:srgbClr val="404A52"/>
                </a:solidFill>
                <a:latin typeface="Arial"/>
                <a:hlinkClick r:id="rId4"/>
              </a:rPr>
              <a:t>https</a:t>
            </a:r>
            <a:r>
              <a:rPr lang="en-GB" sz="600" b="0" dirty="0">
                <a:solidFill>
                  <a:srgbClr val="404A52"/>
                </a:solidFill>
                <a:latin typeface="Arial"/>
                <a:hlinkClick r:id="rId4"/>
              </a:rPr>
              <a:t>://www.un.org/sustainabledevelopment/sustainable-development-goals/</a:t>
            </a:r>
            <a:endParaRPr lang="en-GB" sz="600" b="0" dirty="0" smtClean="0">
              <a:solidFill>
                <a:srgbClr val="404A52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68742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59024" y="620688"/>
            <a:ext cx="8784976" cy="720081"/>
          </a:xfrm>
          <a:prstGeom prst="rect">
            <a:avLst/>
          </a:prstGeom>
        </p:spPr>
        <p:txBody>
          <a:bodyPr/>
          <a:lstStyle/>
          <a:p>
            <a:pPr marL="182563" indent="0"/>
            <a:r>
              <a:rPr lang="en-GB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must </a:t>
            </a:r>
            <a:r>
              <a:rPr lang="en-GB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continue to nourish our scientific and technological base by</a:t>
            </a:r>
            <a:endParaRPr lang="en-GB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539552" y="2041697"/>
            <a:ext cx="7992888" cy="3705796"/>
          </a:xfrm>
          <a:prstGeom prst="rect">
            <a:avLst/>
          </a:prstGeom>
        </p:spPr>
        <p:txBody>
          <a:bodyPr/>
          <a:lstStyle/>
          <a:p>
            <a:pPr marL="265113" indent="-265113">
              <a:spcBef>
                <a:spcPts val="1200"/>
              </a:spcBef>
              <a:spcAft>
                <a:spcPts val="1200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2000" i="0" dirty="0" smtClean="0"/>
              <a:t>Generating new and more knowledge and technologies</a:t>
            </a:r>
          </a:p>
          <a:p>
            <a:pPr marL="265113" indent="-265113">
              <a:spcBef>
                <a:spcPts val="1200"/>
              </a:spcBef>
              <a:spcAft>
                <a:spcPts val="1200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2000" i="0" dirty="0" smtClean="0">
                <a:solidFill>
                  <a:schemeClr val="accent2">
                    <a:lumMod val="50000"/>
                  </a:schemeClr>
                </a:solidFill>
                <a:cs typeface="Arial" panose="020B0604020202020204" pitchFamily="34" charset="0"/>
              </a:rPr>
              <a:t>Promoting and sharing scientific excellence</a:t>
            </a:r>
          </a:p>
          <a:p>
            <a:pPr marL="265113" indent="-265113">
              <a:spcBef>
                <a:spcPts val="1200"/>
              </a:spcBef>
              <a:spcAft>
                <a:spcPts val="1200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2000" i="0" dirty="0" smtClean="0">
                <a:solidFill>
                  <a:schemeClr val="accent2">
                    <a:lumMod val="50000"/>
                  </a:schemeClr>
                </a:solidFill>
                <a:cs typeface="Arial" panose="020B0604020202020204" pitchFamily="34" charset="0"/>
              </a:rPr>
              <a:t>Attracting the world</a:t>
            </a:r>
            <a:r>
              <a:rPr lang="en-GB" sz="2000" i="0" dirty="0" smtClean="0">
                <a:cs typeface="Arial" panose="020B0604020202020204" pitchFamily="34" charset="0"/>
              </a:rPr>
              <a:t>'s top scientists and innovators</a:t>
            </a:r>
            <a:endParaRPr lang="en-GB" sz="2000" i="0" dirty="0" smtClean="0">
              <a:solidFill>
                <a:schemeClr val="accent2">
                  <a:lumMod val="50000"/>
                </a:schemeClr>
              </a:solidFill>
              <a:cs typeface="Arial" panose="020B0604020202020204" pitchFamily="34" charset="0"/>
            </a:endParaRPr>
          </a:p>
          <a:p>
            <a:pPr marL="265113" indent="-265113">
              <a:spcBef>
                <a:spcPts val="1200"/>
              </a:spcBef>
              <a:spcAft>
                <a:spcPts val="1200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2000" i="0" dirty="0" smtClean="0">
                <a:solidFill>
                  <a:schemeClr val="accent2">
                    <a:lumMod val="50000"/>
                  </a:schemeClr>
                </a:solidFill>
                <a:cs typeface="Arial" panose="020B0604020202020204" pitchFamily="34" charset="0"/>
              </a:rPr>
              <a:t>Fostering cross-sector and trans-national coordination between public and private R&amp;I investment</a:t>
            </a:r>
          </a:p>
          <a:p>
            <a:pPr>
              <a:spcBef>
                <a:spcPts val="1200"/>
              </a:spcBef>
              <a:spcAft>
                <a:spcPts val="1200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endParaRPr lang="en-GB" sz="2000" i="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i="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i="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83768" y="4901108"/>
            <a:ext cx="3024336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2000" b="0" dirty="0" smtClean="0">
                <a:solidFill>
                  <a:schemeClr val="tx2"/>
                </a:solidFill>
                <a:latin typeface="EC Square Sans Pro Extra Black" panose="020B0506040000020004" pitchFamily="34" charset="0"/>
              </a:rPr>
              <a:t>33 %</a:t>
            </a:r>
            <a:endParaRPr lang="fr-BE" sz="2000" b="0" dirty="0">
              <a:solidFill>
                <a:schemeClr val="tx2"/>
              </a:solidFill>
              <a:latin typeface="EC Square Sans Pro Extra Black" panose="020B0506040000020004" pitchFamily="34" charset="0"/>
            </a:endParaRPr>
          </a:p>
          <a:p>
            <a:pPr algn="ctr"/>
            <a:r>
              <a:rPr lang="en-GB" sz="2000" b="0" dirty="0" smtClean="0">
                <a:solidFill>
                  <a:srgbClr val="0F5494"/>
                </a:solidFill>
                <a:latin typeface="EC Square Sans Pro Medium" panose="020B0500000000020004" pitchFamily="34" charset="0"/>
              </a:rPr>
              <a:t>of total employment in Europe </a:t>
            </a:r>
            <a:r>
              <a:rPr lang="en-GB" sz="2000" b="0" smtClean="0">
                <a:solidFill>
                  <a:srgbClr val="0F5494"/>
                </a:solidFill>
                <a:latin typeface="EC Square Sans Pro Medium" panose="020B0500000000020004" pitchFamily="34" charset="0"/>
              </a:rPr>
              <a:t>in knowledge- </a:t>
            </a:r>
            <a:r>
              <a:rPr lang="en-GB" sz="2000" b="0" dirty="0" smtClean="0">
                <a:solidFill>
                  <a:srgbClr val="0F5494"/>
                </a:solidFill>
                <a:latin typeface="EC Square Sans Pro Medium" panose="020B0500000000020004" pitchFamily="34" charset="0"/>
              </a:rPr>
              <a:t>intensive activities</a:t>
            </a:r>
          </a:p>
          <a:p>
            <a:endParaRPr lang="en-GB" sz="2400" b="0" dirty="0" err="1" smtClean="0">
              <a:solidFill>
                <a:srgbClr val="0F5494"/>
              </a:solidFill>
            </a:endParaRPr>
          </a:p>
        </p:txBody>
      </p:sp>
      <p:pic>
        <p:nvPicPr>
          <p:cNvPr id="6" name="Picture 5" descr="C:\Users\kadunma\AppData\Local\Temp\1\7zO05EB452A\006-peopl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5013176"/>
            <a:ext cx="1152128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6099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59024" y="620688"/>
            <a:ext cx="8784976" cy="720081"/>
          </a:xfrm>
          <a:prstGeom prst="rect">
            <a:avLst/>
          </a:prstGeom>
        </p:spPr>
        <p:txBody>
          <a:bodyPr/>
          <a:lstStyle/>
          <a:p>
            <a:pPr marL="182563" indent="0"/>
            <a:r>
              <a:rPr lang="en-GB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must do better at turning scientific </a:t>
            </a:r>
            <a:r>
              <a:rPr lang="en-GB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excellence </a:t>
            </a:r>
            <a:r>
              <a:rPr lang="en-GB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into economic success </a:t>
            </a:r>
            <a:r>
              <a:rPr lang="en-GB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</a:t>
            </a:r>
            <a:endParaRPr lang="en-GB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539552" y="1916832"/>
            <a:ext cx="7992888" cy="3705796"/>
          </a:xfrm>
          <a:prstGeom prst="rect">
            <a:avLst/>
          </a:prstGeom>
        </p:spPr>
        <p:txBody>
          <a:bodyPr/>
          <a:lstStyle/>
          <a:p>
            <a:pPr marL="265113" indent="-265113">
              <a:spcBef>
                <a:spcPts val="1200"/>
              </a:spcBef>
              <a:spcAft>
                <a:spcPts val="1200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2000" i="0" dirty="0" smtClean="0"/>
              <a:t>Innovation-friendly regulation and financing </a:t>
            </a:r>
          </a:p>
          <a:p>
            <a:pPr marL="265113" indent="-265113">
              <a:spcBef>
                <a:spcPts val="1200"/>
              </a:spcBef>
              <a:spcAft>
                <a:spcPts val="1200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2000" i="0" dirty="0" smtClean="0"/>
              <a:t>Becoming a frontrunner in breakthrough and disruptive market-creating innovation</a:t>
            </a:r>
          </a:p>
          <a:p>
            <a:pPr marL="265113" indent="-265113">
              <a:spcBef>
                <a:spcPts val="1200"/>
              </a:spcBef>
              <a:spcAft>
                <a:spcPts val="1200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2000" i="0" dirty="0" smtClean="0"/>
              <a:t>Reconnecting R&amp;I with citizens through EU-wide research and innovation missions</a:t>
            </a:r>
            <a:endParaRPr lang="en-GB" sz="2000" i="0" dirty="0" smtClean="0">
              <a:solidFill>
                <a:schemeClr val="accent2">
                  <a:lumMod val="50000"/>
                </a:schemeClr>
              </a:solidFill>
              <a:cs typeface="Arial" panose="020B0604020202020204" pitchFamily="34" charset="0"/>
            </a:endParaRPr>
          </a:p>
          <a:p>
            <a:pPr>
              <a:spcBef>
                <a:spcPts val="1200"/>
              </a:spcBef>
              <a:spcAft>
                <a:spcPts val="1200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endParaRPr lang="en-GB" sz="2000" i="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i="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i="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0"/>
          <a:stretch/>
        </p:blipFill>
        <p:spPr>
          <a:xfrm>
            <a:off x="35496" y="3861048"/>
            <a:ext cx="7848872" cy="3204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6260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502976" y="278936"/>
            <a:ext cx="8784976" cy="720081"/>
          </a:xfrm>
          <a:prstGeom prst="rect">
            <a:avLst/>
          </a:prstGeom>
        </p:spPr>
        <p:txBody>
          <a:bodyPr/>
          <a:lstStyle>
            <a:lvl1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r>
              <a:rPr lang="en-GB" kern="0" dirty="0" smtClean="0">
                <a:solidFill>
                  <a:schemeClr val="accent6"/>
                </a:solidFill>
                <a:cs typeface="Arial" panose="020B0604020202020204" pitchFamily="34" charset="0"/>
              </a:rPr>
              <a:t>Horizon Europe </a:t>
            </a:r>
            <a:endParaRPr lang="en-GB" u="sng" kern="0" dirty="0">
              <a:solidFill>
                <a:schemeClr val="accent6"/>
              </a:solidFill>
              <a:cs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539552" y="980728"/>
            <a:ext cx="8306320" cy="4827880"/>
            <a:chOff x="539552" y="1121400"/>
            <a:chExt cx="8306320" cy="4827880"/>
          </a:xfrm>
        </p:grpSpPr>
        <p:sp>
          <p:nvSpPr>
            <p:cNvPr id="6" name="Rectangle 5"/>
            <p:cNvSpPr/>
            <p:nvPr/>
          </p:nvSpPr>
          <p:spPr>
            <a:xfrm>
              <a:off x="611188" y="2737173"/>
              <a:ext cx="8234684" cy="3212107"/>
            </a:xfrm>
            <a:prstGeom prst="rect">
              <a:avLst/>
            </a:prstGeom>
            <a:noFill/>
            <a:ln>
              <a:solidFill>
                <a:schemeClr val="accent6"/>
              </a:solidFill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en-GB" sz="1800" b="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611188" y="1556792"/>
              <a:ext cx="8209284" cy="815673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en-GB" sz="1800" b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39552" y="1121400"/>
              <a:ext cx="82809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800" b="0" dirty="0">
                  <a:solidFill>
                    <a:schemeClr val="accent6"/>
                  </a:solidFill>
                  <a:latin typeface="Arial" charset="0"/>
                </a:rPr>
                <a:t>Specific objectives of the </a:t>
              </a:r>
              <a:r>
                <a:rPr lang="en-GB" sz="1800" b="0" dirty="0" smtClean="0">
                  <a:solidFill>
                    <a:schemeClr val="accent6"/>
                  </a:solidFill>
                  <a:latin typeface="Arial" charset="0"/>
                </a:rPr>
                <a:t>Programme</a:t>
              </a:r>
              <a:endParaRPr lang="en-GB" sz="1800" b="0" dirty="0">
                <a:solidFill>
                  <a:schemeClr val="accent6"/>
                </a:solidFill>
                <a:latin typeface="Arial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6156176" y="1628800"/>
              <a:ext cx="2592288" cy="43204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100" b="0" dirty="0">
                  <a:solidFill>
                    <a:schemeClr val="bg1"/>
                  </a:solidFill>
                  <a:latin typeface="Arial" charset="0"/>
                </a:rPr>
                <a:t>Foster all forms of innovation and strengthen market deployment</a:t>
              </a:r>
            </a:p>
          </p:txBody>
        </p:sp>
        <p:sp>
          <p:nvSpPr>
            <p:cNvPr id="10" name="Rectangle 9"/>
            <p:cNvSpPr/>
            <p:nvPr/>
          </p:nvSpPr>
          <p:spPr>
            <a:xfrm>
              <a:off x="3455876" y="1628800"/>
              <a:ext cx="2592288" cy="43204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100" b="0" dirty="0">
                  <a:solidFill>
                    <a:schemeClr val="bg1"/>
                  </a:solidFill>
                  <a:latin typeface="Arial" charset="0"/>
                </a:rPr>
                <a:t>Strengthen the impact of R&amp;I </a:t>
              </a:r>
              <a:r>
                <a:rPr lang="en-GB" sz="1100" b="0" dirty="0" smtClean="0">
                  <a:solidFill>
                    <a:schemeClr val="bg1"/>
                  </a:solidFill>
                  <a:latin typeface="Arial" charset="0"/>
                </a:rPr>
                <a:t/>
              </a:r>
              <a:br>
                <a:rPr lang="en-GB" sz="1100" b="0" dirty="0" smtClean="0">
                  <a:solidFill>
                    <a:schemeClr val="bg1"/>
                  </a:solidFill>
                  <a:latin typeface="Arial" charset="0"/>
                </a:rPr>
              </a:br>
              <a:r>
                <a:rPr lang="en-GB" sz="1100" b="0" dirty="0" smtClean="0">
                  <a:solidFill>
                    <a:schemeClr val="bg1"/>
                  </a:solidFill>
                  <a:latin typeface="Arial" charset="0"/>
                </a:rPr>
                <a:t>in </a:t>
              </a:r>
              <a:r>
                <a:rPr lang="en-GB" sz="1100" b="0" dirty="0">
                  <a:solidFill>
                    <a:schemeClr val="bg1"/>
                  </a:solidFill>
                  <a:latin typeface="Arial" charset="0"/>
                </a:rPr>
                <a:t>supporting EU policies</a:t>
              </a: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755576" y="1628800"/>
              <a:ext cx="2592288" cy="43204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100" b="0" dirty="0">
                  <a:solidFill>
                    <a:schemeClr val="bg1"/>
                  </a:solidFill>
                  <a:latin typeface="Arial" charset="0"/>
                </a:rPr>
                <a:t>Support the creation and diffusion </a:t>
              </a:r>
              <a:r>
                <a:rPr lang="en-GB" sz="1100" b="0" dirty="0" smtClean="0">
                  <a:solidFill>
                    <a:schemeClr val="bg1"/>
                  </a:solidFill>
                  <a:latin typeface="Arial" charset="0"/>
                </a:rPr>
                <a:t/>
              </a:r>
              <a:br>
                <a:rPr lang="en-GB" sz="1100" b="0" dirty="0" smtClean="0">
                  <a:solidFill>
                    <a:schemeClr val="bg1"/>
                  </a:solidFill>
                  <a:latin typeface="Arial" charset="0"/>
                </a:rPr>
              </a:br>
              <a:r>
                <a:rPr lang="en-GB" sz="1100" b="0" dirty="0" smtClean="0">
                  <a:solidFill>
                    <a:schemeClr val="bg1"/>
                  </a:solidFill>
                  <a:latin typeface="Arial" charset="0"/>
                </a:rPr>
                <a:t>of </a:t>
              </a:r>
              <a:r>
                <a:rPr lang="en-GB" sz="1100" b="0" dirty="0">
                  <a:solidFill>
                    <a:schemeClr val="bg1"/>
                  </a:solidFill>
                  <a:latin typeface="Arial" charset="0"/>
                </a:rPr>
                <a:t>high-quality knowledge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11188" y="2064688"/>
              <a:ext cx="820928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solidFill>
                    <a:schemeClr val="tx1"/>
                  </a:solidFill>
                  <a:latin typeface="Arial" charset="0"/>
                </a:rPr>
                <a:t>Optimise the Programme’s delivery for impact in a strengthened ERA</a:t>
              </a:r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719944" y="5091132"/>
              <a:ext cx="8017172" cy="714132"/>
              <a:chOff x="755576" y="5091132"/>
              <a:chExt cx="8017172" cy="714132"/>
            </a:xfrm>
          </p:grpSpPr>
          <p:sp>
            <p:nvSpPr>
              <p:cNvPr id="43" name="Rectangle 42"/>
              <p:cNvSpPr/>
              <p:nvPr/>
            </p:nvSpPr>
            <p:spPr>
              <a:xfrm>
                <a:off x="763588" y="5091132"/>
                <a:ext cx="8009160" cy="714132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sz="1800" b="0"/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755576" y="5093322"/>
                <a:ext cx="801717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dirty="0">
                    <a:solidFill>
                      <a:schemeClr val="bg2"/>
                    </a:solidFill>
                    <a:latin typeface="Arial" charset="0"/>
                  </a:rPr>
                  <a:t>Strengthening the European Research Area</a:t>
                </a: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870076" y="5451388"/>
              <a:ext cx="7691508" cy="267960"/>
              <a:chOff x="971409" y="5451388"/>
              <a:chExt cx="7691508" cy="267960"/>
            </a:xfrm>
          </p:grpSpPr>
          <p:sp>
            <p:nvSpPr>
              <p:cNvPr id="41" name="TextBox 40"/>
              <p:cNvSpPr txBox="1"/>
              <p:nvPr/>
            </p:nvSpPr>
            <p:spPr>
              <a:xfrm>
                <a:off x="4868230" y="5451388"/>
                <a:ext cx="3794687" cy="261610"/>
              </a:xfrm>
              <a:prstGeom prst="rect">
                <a:avLst/>
              </a:prstGeom>
              <a:solidFill>
                <a:schemeClr val="bg2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b="0" dirty="0">
                    <a:solidFill>
                      <a:schemeClr val="accent6"/>
                    </a:solidFill>
                    <a:latin typeface="Arial" charset="0"/>
                  </a:rPr>
                  <a:t>Reforming and Enhancing the European R&amp;I system</a:t>
                </a:r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971409" y="5457738"/>
                <a:ext cx="3794687" cy="261610"/>
              </a:xfrm>
              <a:prstGeom prst="rect">
                <a:avLst/>
              </a:prstGeom>
              <a:solidFill>
                <a:schemeClr val="bg2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100" b="0" dirty="0">
                    <a:solidFill>
                      <a:schemeClr val="accent6"/>
                    </a:solidFill>
                    <a:latin typeface="Arial" charset="0"/>
                  </a:rPr>
                  <a:t>Sharing excellence</a:t>
                </a:r>
              </a:p>
            </p:txBody>
          </p:sp>
        </p:grpSp>
        <p:cxnSp>
          <p:nvCxnSpPr>
            <p:cNvPr id="15" name="Straight Arrow Connector 14"/>
            <p:cNvCxnSpPr/>
            <p:nvPr/>
          </p:nvCxnSpPr>
          <p:spPr bwMode="auto">
            <a:xfrm>
              <a:off x="2079973" y="2372465"/>
              <a:ext cx="0" cy="174493"/>
            </a:xfrm>
            <a:prstGeom prst="straightConnector1">
              <a:avLst/>
            </a:prstGeom>
            <a:ln>
              <a:headEnd type="none" w="med" len="med"/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 bwMode="auto">
            <a:xfrm>
              <a:off x="4746104" y="2389138"/>
              <a:ext cx="0" cy="336455"/>
            </a:xfrm>
            <a:prstGeom prst="straightConnector1">
              <a:avLst/>
            </a:prstGeom>
            <a:ln>
              <a:headEnd type="none" w="med" len="med"/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 bwMode="auto">
            <a:xfrm>
              <a:off x="7452320" y="2372465"/>
              <a:ext cx="0" cy="174493"/>
            </a:xfrm>
            <a:prstGeom prst="straightConnector1">
              <a:avLst/>
            </a:prstGeom>
            <a:ln>
              <a:headEnd type="none" w="med" len="med"/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 bwMode="auto">
            <a:xfrm>
              <a:off x="2079973" y="2540692"/>
              <a:ext cx="5372347" cy="6266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19" name="Group 18"/>
            <p:cNvGrpSpPr/>
            <p:nvPr/>
          </p:nvGrpSpPr>
          <p:grpSpPr>
            <a:xfrm>
              <a:off x="755576" y="2861592"/>
              <a:ext cx="2592288" cy="2136285"/>
              <a:chOff x="755576" y="2840595"/>
              <a:chExt cx="2592288" cy="2136285"/>
            </a:xfrm>
          </p:grpSpPr>
          <p:sp>
            <p:nvSpPr>
              <p:cNvPr id="35" name="Rectangle 34"/>
              <p:cNvSpPr/>
              <p:nvPr/>
            </p:nvSpPr>
            <p:spPr>
              <a:xfrm>
                <a:off x="755576" y="2840595"/>
                <a:ext cx="2592288" cy="2136285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sz="1800" b="0"/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1394122" y="2845499"/>
                <a:ext cx="1953741" cy="492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smtClean="0">
                    <a:solidFill>
                      <a:schemeClr val="bg2"/>
                    </a:solidFill>
                    <a:latin typeface="Arial" charset="0"/>
                  </a:rPr>
                  <a:t>Pillar 1</a:t>
                </a:r>
              </a:p>
              <a:p>
                <a:r>
                  <a:rPr lang="en-GB" sz="1200" b="0" dirty="0" smtClean="0">
                    <a:solidFill>
                      <a:schemeClr val="bg2"/>
                    </a:solidFill>
                    <a:latin typeface="Arial" charset="0"/>
                  </a:rPr>
                  <a:t>Open Science</a:t>
                </a:r>
                <a:endParaRPr lang="en-GB" sz="1200" b="0" dirty="0">
                  <a:solidFill>
                    <a:schemeClr val="bg2"/>
                  </a:solidFill>
                  <a:latin typeface="Arial" charset="0"/>
                </a:endParaRP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894470" y="3588068"/>
                <a:ext cx="2304256" cy="261610"/>
              </a:xfrm>
              <a:prstGeom prst="rect">
                <a:avLst/>
              </a:prstGeom>
              <a:solidFill>
                <a:schemeClr val="bg2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100" b="0" dirty="0">
                    <a:solidFill>
                      <a:schemeClr val="accent6"/>
                    </a:solidFill>
                    <a:latin typeface="Arial" charset="0"/>
                  </a:rPr>
                  <a:t>European Research </a:t>
                </a:r>
                <a:r>
                  <a:rPr lang="en-GB" sz="1100" b="0" dirty="0" smtClean="0">
                    <a:solidFill>
                      <a:schemeClr val="accent6"/>
                    </a:solidFill>
                    <a:latin typeface="Arial" charset="0"/>
                  </a:rPr>
                  <a:t>Council</a:t>
                </a:r>
                <a:endParaRPr lang="en-GB" sz="1100" b="0" dirty="0">
                  <a:solidFill>
                    <a:schemeClr val="accent6"/>
                  </a:solidFill>
                  <a:latin typeface="Arial" charset="0"/>
                </a:endParaRP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894470" y="4004233"/>
                <a:ext cx="2304256" cy="261610"/>
              </a:xfrm>
              <a:prstGeom prst="rect">
                <a:avLst/>
              </a:prstGeom>
              <a:solidFill>
                <a:schemeClr val="bg2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100" b="0" dirty="0" smtClean="0">
                    <a:solidFill>
                      <a:schemeClr val="accent6"/>
                    </a:solidFill>
                    <a:latin typeface="Arial" charset="0"/>
                  </a:rPr>
                  <a:t>Marie </a:t>
                </a:r>
                <a:r>
                  <a:rPr lang="en-GB" sz="1100" b="0" dirty="0" err="1" smtClean="0">
                    <a:solidFill>
                      <a:schemeClr val="accent6"/>
                    </a:solidFill>
                    <a:latin typeface="Arial" charset="0"/>
                  </a:rPr>
                  <a:t>Skłodowska</a:t>
                </a:r>
                <a:r>
                  <a:rPr lang="en-GB" sz="1100" b="0" dirty="0" smtClean="0">
                    <a:solidFill>
                      <a:schemeClr val="accent6"/>
                    </a:solidFill>
                    <a:latin typeface="Arial" charset="0"/>
                  </a:rPr>
                  <a:t>-Curie Actions</a:t>
                </a:r>
                <a:endParaRPr lang="en-GB" sz="1100" b="0" dirty="0">
                  <a:solidFill>
                    <a:schemeClr val="accent6"/>
                  </a:solidFill>
                  <a:latin typeface="Arial" charset="0"/>
                </a:endParaRP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894470" y="4470540"/>
                <a:ext cx="2304256" cy="261610"/>
              </a:xfrm>
              <a:prstGeom prst="rect">
                <a:avLst/>
              </a:prstGeom>
              <a:solidFill>
                <a:schemeClr val="bg2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100" b="0" dirty="0">
                    <a:solidFill>
                      <a:schemeClr val="accent6"/>
                    </a:solidFill>
                    <a:latin typeface="Arial" charset="0"/>
                  </a:rPr>
                  <a:t>Infrastructures</a:t>
                </a:r>
              </a:p>
            </p:txBody>
          </p:sp>
          <p:pic>
            <p:nvPicPr>
              <p:cNvPr id="40" name="Picture 39"/>
              <p:cNvPicPr>
                <a:picLocks noChangeAspect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biLevel thresh="25000"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aturation sat="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902375" y="2958728"/>
                <a:ext cx="433100" cy="433100"/>
              </a:xfrm>
              <a:prstGeom prst="rect">
                <a:avLst/>
              </a:prstGeom>
            </p:spPr>
          </p:pic>
        </p:grpSp>
        <p:grpSp>
          <p:nvGrpSpPr>
            <p:cNvPr id="20" name="Group 19"/>
            <p:cNvGrpSpPr/>
            <p:nvPr/>
          </p:nvGrpSpPr>
          <p:grpSpPr>
            <a:xfrm>
              <a:off x="6137310" y="2852646"/>
              <a:ext cx="2592288" cy="2154180"/>
              <a:chOff x="6180460" y="2822700"/>
              <a:chExt cx="2592288" cy="2154180"/>
            </a:xfrm>
          </p:grpSpPr>
          <p:sp>
            <p:nvSpPr>
              <p:cNvPr id="28" name="Rectangle 27"/>
              <p:cNvSpPr/>
              <p:nvPr/>
            </p:nvSpPr>
            <p:spPr>
              <a:xfrm>
                <a:off x="6180460" y="2822700"/>
                <a:ext cx="2592288" cy="215418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sz="1800" b="0"/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6804248" y="2851849"/>
                <a:ext cx="1968500" cy="492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smtClean="0">
                    <a:solidFill>
                      <a:schemeClr val="bg2"/>
                    </a:solidFill>
                    <a:latin typeface="Arial" charset="0"/>
                  </a:rPr>
                  <a:t>Pillar 3</a:t>
                </a:r>
              </a:p>
              <a:p>
                <a:r>
                  <a:rPr lang="en-GB" sz="1200" b="0" dirty="0">
                    <a:solidFill>
                      <a:schemeClr val="bg2"/>
                    </a:solidFill>
                    <a:latin typeface="Arial" charset="0"/>
                  </a:rPr>
                  <a:t>Open Innovation</a:t>
                </a:r>
              </a:p>
            </p:txBody>
          </p:sp>
          <p:grpSp>
            <p:nvGrpSpPr>
              <p:cNvPr id="30" name="Group 29"/>
              <p:cNvGrpSpPr/>
              <p:nvPr/>
            </p:nvGrpSpPr>
            <p:grpSpPr>
              <a:xfrm>
                <a:off x="6289361" y="3585716"/>
                <a:ext cx="2352224" cy="1137079"/>
                <a:chOff x="6289361" y="3573016"/>
                <a:chExt cx="2352224" cy="1137079"/>
              </a:xfrm>
            </p:grpSpPr>
            <p:sp>
              <p:nvSpPr>
                <p:cNvPr id="32" name="TextBox 31"/>
                <p:cNvSpPr txBox="1"/>
                <p:nvPr/>
              </p:nvSpPr>
              <p:spPr>
                <a:xfrm>
                  <a:off x="6289361" y="3573016"/>
                  <a:ext cx="2352224" cy="261610"/>
                </a:xfrm>
                <a:prstGeom prst="rect">
                  <a:avLst/>
                </a:prstGeom>
                <a:solidFill>
                  <a:schemeClr val="bg2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100" b="0" dirty="0">
                      <a:solidFill>
                        <a:schemeClr val="accent6"/>
                      </a:solidFill>
                      <a:latin typeface="Arial" charset="0"/>
                    </a:rPr>
                    <a:t>European Innovation Council</a:t>
                  </a:r>
                </a:p>
              </p:txBody>
            </p:sp>
            <p:sp>
              <p:nvSpPr>
                <p:cNvPr id="33" name="TextBox 32"/>
                <p:cNvSpPr txBox="1"/>
                <p:nvPr/>
              </p:nvSpPr>
              <p:spPr>
                <a:xfrm>
                  <a:off x="6289361" y="3935747"/>
                  <a:ext cx="2352224" cy="261610"/>
                </a:xfrm>
                <a:prstGeom prst="rect">
                  <a:avLst/>
                </a:prstGeom>
                <a:solidFill>
                  <a:schemeClr val="bg2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100" b="0" dirty="0" smtClean="0">
                      <a:solidFill>
                        <a:schemeClr val="accent6"/>
                      </a:solidFill>
                      <a:latin typeface="Arial" charset="0"/>
                    </a:rPr>
                    <a:t>European innovation </a:t>
                  </a:r>
                  <a:r>
                    <a:rPr lang="en-GB" sz="1100" b="0" dirty="0">
                      <a:solidFill>
                        <a:schemeClr val="accent6"/>
                      </a:solidFill>
                      <a:latin typeface="Arial" charset="0"/>
                    </a:rPr>
                    <a:t>ecosystems</a:t>
                  </a:r>
                </a:p>
              </p:txBody>
            </p:sp>
            <p:sp>
              <p:nvSpPr>
                <p:cNvPr id="34" name="TextBox 33"/>
                <p:cNvSpPr txBox="1"/>
                <p:nvPr/>
              </p:nvSpPr>
              <p:spPr>
                <a:xfrm>
                  <a:off x="6289361" y="4279208"/>
                  <a:ext cx="2352224" cy="430887"/>
                </a:xfrm>
                <a:prstGeom prst="rect">
                  <a:avLst/>
                </a:prstGeom>
                <a:solidFill>
                  <a:schemeClr val="bg2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100" b="0" dirty="0">
                      <a:solidFill>
                        <a:schemeClr val="accent6"/>
                      </a:solidFill>
                      <a:latin typeface="Arial" charset="0"/>
                    </a:rPr>
                    <a:t>European Institute of Innovation </a:t>
                  </a:r>
                  <a:r>
                    <a:rPr lang="en-US" sz="1100" b="0" dirty="0" smtClean="0">
                      <a:solidFill>
                        <a:schemeClr val="accent6"/>
                      </a:solidFill>
                      <a:latin typeface="Arial" charset="0"/>
                    </a:rPr>
                    <a:t/>
                  </a:r>
                  <a:br>
                    <a:rPr lang="en-US" sz="1100" b="0" dirty="0" smtClean="0">
                      <a:solidFill>
                        <a:schemeClr val="accent6"/>
                      </a:solidFill>
                      <a:latin typeface="Arial" charset="0"/>
                    </a:rPr>
                  </a:br>
                  <a:r>
                    <a:rPr lang="en-US" sz="1100" b="0" dirty="0" smtClean="0">
                      <a:solidFill>
                        <a:schemeClr val="accent6"/>
                      </a:solidFill>
                      <a:latin typeface="Arial" charset="0"/>
                    </a:rPr>
                    <a:t>and </a:t>
                  </a:r>
                  <a:r>
                    <a:rPr lang="en-US" sz="1100" b="0" dirty="0">
                      <a:solidFill>
                        <a:schemeClr val="accent6"/>
                      </a:solidFill>
                      <a:latin typeface="Arial" charset="0"/>
                    </a:rPr>
                    <a:t>Technology</a:t>
                  </a:r>
                </a:p>
              </p:txBody>
            </p:sp>
          </p:grpSp>
          <p:pic>
            <p:nvPicPr>
              <p:cNvPr id="31" name="Picture 30"/>
              <p:cNvPicPr>
                <a:picLocks noChangeAspect="1"/>
              </p:cNvPicPr>
              <p:nvPr/>
            </p:nvPicPr>
            <p:blipFill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biLevel thresh="50000"/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saturation sat="0"/>
                        </a14:imgEffect>
                        <a14:imgEffect>
                          <a14:brightnessContrast bright="40000" contrast="-4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6282340" y="2963796"/>
                <a:ext cx="441023" cy="441023"/>
              </a:xfrm>
              <a:prstGeom prst="rect">
                <a:avLst/>
              </a:prstGeom>
            </p:spPr>
          </p:pic>
        </p:grpSp>
        <p:grpSp>
          <p:nvGrpSpPr>
            <p:cNvPr id="21" name="Group 20"/>
            <p:cNvGrpSpPr/>
            <p:nvPr/>
          </p:nvGrpSpPr>
          <p:grpSpPr>
            <a:xfrm>
              <a:off x="3428748" y="2852645"/>
              <a:ext cx="2592288" cy="2154181"/>
              <a:chOff x="3482008" y="2822699"/>
              <a:chExt cx="2592288" cy="2154181"/>
            </a:xfrm>
          </p:grpSpPr>
          <p:sp>
            <p:nvSpPr>
              <p:cNvPr id="22" name="Rectangle 21"/>
              <p:cNvSpPr/>
              <p:nvPr/>
            </p:nvSpPr>
            <p:spPr>
              <a:xfrm>
                <a:off x="3482008" y="2822699"/>
                <a:ext cx="2592288" cy="2154181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sz="1800" b="0"/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4099323" y="2852936"/>
                <a:ext cx="1974973" cy="6771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smtClean="0">
                    <a:solidFill>
                      <a:schemeClr val="bg2"/>
                    </a:solidFill>
                    <a:latin typeface="Arial" charset="0"/>
                  </a:rPr>
                  <a:t>Pillar 2</a:t>
                </a:r>
                <a:endParaRPr lang="en-GB" sz="1400" dirty="0">
                  <a:solidFill>
                    <a:schemeClr val="bg2"/>
                  </a:solidFill>
                  <a:latin typeface="Arial" charset="0"/>
                </a:endParaRPr>
              </a:p>
              <a:p>
                <a:r>
                  <a:rPr lang="en-GB" sz="1200" b="0" dirty="0">
                    <a:solidFill>
                      <a:schemeClr val="bg2"/>
                    </a:solidFill>
                    <a:latin typeface="Arial" charset="0"/>
                  </a:rPr>
                  <a:t>Global Challenges and Industrial Competitiveness</a:t>
                </a: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3604419" y="3589052"/>
                <a:ext cx="2354757" cy="900246"/>
              </a:xfrm>
              <a:prstGeom prst="rect">
                <a:avLst/>
              </a:prstGeom>
              <a:solidFill>
                <a:schemeClr val="bg2"/>
              </a:solidFill>
            </p:spPr>
            <p:txBody>
              <a:bodyPr wrap="square" rtlCol="0">
                <a:spAutoFit/>
              </a:bodyPr>
              <a:lstStyle/>
              <a:p>
                <a:pPr marL="358775" indent="-171450">
                  <a:buClr>
                    <a:schemeClr val="accent6"/>
                  </a:buClr>
                  <a:buFont typeface="Arial" panose="020B0604020202020204" pitchFamily="34" charset="0"/>
                  <a:buChar char="•"/>
                </a:pPr>
                <a:r>
                  <a:rPr lang="en-US" sz="1050" b="0" dirty="0">
                    <a:solidFill>
                      <a:schemeClr val="accent6"/>
                    </a:solidFill>
                    <a:latin typeface="Arial" charset="0"/>
                  </a:rPr>
                  <a:t>Health</a:t>
                </a:r>
              </a:p>
              <a:p>
                <a:pPr marL="358775" indent="-171450">
                  <a:buClr>
                    <a:schemeClr val="accent6"/>
                  </a:buClr>
                  <a:buFont typeface="Arial" panose="020B0604020202020204" pitchFamily="34" charset="0"/>
                  <a:buChar char="•"/>
                </a:pPr>
                <a:r>
                  <a:rPr lang="en-US" sz="1050" b="0" dirty="0">
                    <a:solidFill>
                      <a:schemeClr val="accent6"/>
                    </a:solidFill>
                    <a:latin typeface="Arial" charset="0"/>
                  </a:rPr>
                  <a:t>Inclusive and Secure Society</a:t>
                </a:r>
              </a:p>
              <a:p>
                <a:pPr marL="358775" indent="-171450">
                  <a:buClr>
                    <a:schemeClr val="accent6"/>
                  </a:buClr>
                  <a:buFont typeface="Arial" panose="020B0604020202020204" pitchFamily="34" charset="0"/>
                  <a:buChar char="•"/>
                </a:pPr>
                <a:r>
                  <a:rPr lang="en-US" sz="1050" b="0" dirty="0">
                    <a:solidFill>
                      <a:schemeClr val="accent6"/>
                    </a:solidFill>
                    <a:latin typeface="Arial" charset="0"/>
                  </a:rPr>
                  <a:t>Digital and Industry</a:t>
                </a:r>
              </a:p>
              <a:p>
                <a:pPr marL="358775" indent="-171450">
                  <a:buClr>
                    <a:schemeClr val="accent6"/>
                  </a:buClr>
                  <a:buFont typeface="Arial" panose="020B0604020202020204" pitchFamily="34" charset="0"/>
                  <a:buChar char="•"/>
                </a:pPr>
                <a:r>
                  <a:rPr lang="en-US" sz="1050" b="0" dirty="0">
                    <a:solidFill>
                      <a:schemeClr val="accent6"/>
                    </a:solidFill>
                    <a:latin typeface="Arial" charset="0"/>
                  </a:rPr>
                  <a:t>Climate, Energy and Mobility</a:t>
                </a:r>
              </a:p>
              <a:p>
                <a:pPr marL="358775" indent="-171450">
                  <a:buClr>
                    <a:schemeClr val="accent6"/>
                  </a:buClr>
                  <a:buFont typeface="Arial" panose="020B0604020202020204" pitchFamily="34" charset="0"/>
                  <a:buChar char="•"/>
                </a:pPr>
                <a:r>
                  <a:rPr lang="en-US" sz="1050" b="0" dirty="0">
                    <a:solidFill>
                      <a:schemeClr val="accent6"/>
                    </a:solidFill>
                    <a:latin typeface="Arial" charset="0"/>
                  </a:rPr>
                  <a:t>Food and natural resources</a:t>
                </a: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3613000" y="4547006"/>
                <a:ext cx="2346176" cy="261610"/>
              </a:xfrm>
              <a:prstGeom prst="rect">
                <a:avLst/>
              </a:prstGeom>
              <a:solidFill>
                <a:schemeClr val="bg2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100" b="0" dirty="0" smtClean="0">
                    <a:solidFill>
                      <a:schemeClr val="accent6"/>
                    </a:solidFill>
                    <a:latin typeface="Arial" charset="0"/>
                  </a:rPr>
                  <a:t>Joint </a:t>
                </a:r>
                <a:r>
                  <a:rPr lang="en-GB" sz="1100" b="0" dirty="0">
                    <a:solidFill>
                      <a:schemeClr val="accent6"/>
                    </a:solidFill>
                    <a:latin typeface="Arial" charset="0"/>
                  </a:rPr>
                  <a:t>Research Centre</a:t>
                </a: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 rot="16200000">
                <a:off x="3299037" y="3911961"/>
                <a:ext cx="88953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100" dirty="0">
                    <a:solidFill>
                      <a:schemeClr val="accent6"/>
                    </a:solidFill>
                    <a:latin typeface="Arial" charset="0"/>
                  </a:rPr>
                  <a:t>Clusters</a:t>
                </a:r>
              </a:p>
            </p:txBody>
          </p:sp>
          <p:pic>
            <p:nvPicPr>
              <p:cNvPr id="27" name="Picture 4" descr="C:\Users\ravetju\AppData\Local\Temp\1\earth.png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599303" y="2963796"/>
                <a:ext cx="442902" cy="44290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2140037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11188" y="548680"/>
            <a:ext cx="7715200" cy="720081"/>
          </a:xfrm>
          <a:prstGeom prst="rect">
            <a:avLst/>
          </a:prstGeom>
        </p:spPr>
        <p:txBody>
          <a:bodyPr/>
          <a:lstStyle/>
          <a:p>
            <a:r>
              <a:rPr lang="en-GB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Budget*  </a:t>
            </a:r>
            <a:r>
              <a:rPr lang="en-GB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 </a:t>
            </a:r>
            <a:r>
              <a:rPr lang="en-GB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 Billion - suggested</a:t>
            </a:r>
            <a:endParaRPr lang="en-GB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611560" y="1988840"/>
            <a:ext cx="3960440" cy="392182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endParaRPr lang="en-GB" i="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i="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9" name="Chart 8"/>
          <p:cNvGraphicFramePr/>
          <p:nvPr>
            <p:extLst>
              <p:ext uri="{D42A27DB-BD31-4B8C-83A1-F6EECF244321}">
                <p14:modId xmlns:p14="http://schemas.microsoft.com/office/powerpoint/2010/main" val="1587691990"/>
              </p:ext>
            </p:extLst>
          </p:nvPr>
        </p:nvGraphicFramePr>
        <p:xfrm>
          <a:off x="581604" y="1052736"/>
          <a:ext cx="8243804" cy="4696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14513" y="5733256"/>
            <a:ext cx="56166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7188" indent="-174625"/>
            <a:r>
              <a:rPr lang="en-GB" sz="1600" dirty="0" smtClean="0">
                <a:solidFill>
                  <a:srgbClr val="878685">
                    <a:lumMod val="50000"/>
                  </a:srgbClr>
                </a:solidFill>
              </a:rPr>
              <a:t>*</a:t>
            </a:r>
            <a:r>
              <a:rPr lang="en-GB" sz="1600" dirty="0"/>
              <a:t> </a:t>
            </a:r>
            <a:r>
              <a:rPr lang="en-GB" sz="1600" b="0" dirty="0" smtClean="0">
                <a:solidFill>
                  <a:srgbClr val="878685">
                    <a:lumMod val="50000"/>
                  </a:srgbClr>
                </a:solidFill>
              </a:rPr>
              <a:t>In </a:t>
            </a:r>
            <a:r>
              <a:rPr lang="en-GB" sz="1600" b="0" dirty="0">
                <a:solidFill>
                  <a:srgbClr val="878685">
                    <a:lumMod val="50000"/>
                  </a:srgbClr>
                </a:solidFill>
              </a:rPr>
              <a:t>addition, this envelope includes EUR </a:t>
            </a:r>
            <a:r>
              <a:rPr lang="en-GB" sz="1600" b="0" dirty="0" smtClean="0">
                <a:solidFill>
                  <a:srgbClr val="878685">
                    <a:lumMod val="50000"/>
                  </a:srgbClr>
                </a:solidFill>
              </a:rPr>
              <a:t>3.5    billion </a:t>
            </a:r>
            <a:r>
              <a:rPr lang="en-GB" sz="1600" b="0" dirty="0">
                <a:solidFill>
                  <a:srgbClr val="878685">
                    <a:lumMod val="50000"/>
                  </a:srgbClr>
                </a:solidFill>
              </a:rPr>
              <a:t>allocated under the InvestEU Fund.</a:t>
            </a:r>
          </a:p>
          <a:p>
            <a:endParaRPr lang="en-GB" sz="1600" b="0" dirty="0">
              <a:solidFill>
                <a:srgbClr val="0F54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2937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04127" y="548679"/>
            <a:ext cx="8147248" cy="720081"/>
          </a:xfrm>
          <a:prstGeom prst="rect">
            <a:avLst/>
          </a:prstGeom>
        </p:spPr>
        <p:txBody>
          <a:bodyPr/>
          <a:lstStyle/>
          <a:p>
            <a:pPr marL="0" indent="0">
              <a:buClr>
                <a:schemeClr val="tx2"/>
              </a:buClr>
            </a:pPr>
            <a:r>
              <a:rPr lang="en-GB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Key Novelties</a:t>
            </a:r>
          </a:p>
        </p:txBody>
      </p:sp>
      <p:sp>
        <p:nvSpPr>
          <p:cNvPr id="15" name="Rectangle 14"/>
          <p:cNvSpPr/>
          <p:nvPr/>
        </p:nvSpPr>
        <p:spPr>
          <a:xfrm>
            <a:off x="5484819" y="3162806"/>
            <a:ext cx="2975613" cy="2642458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>
              <a:solidFill>
                <a:srgbClr val="FFFFFF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473530" y="1422497"/>
            <a:ext cx="2986902" cy="1646464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>
              <a:solidFill>
                <a:srgbClr val="FFFFFF"/>
              </a:solidFill>
            </a:endParaRPr>
          </a:p>
        </p:txBody>
      </p:sp>
      <p:cxnSp>
        <p:nvCxnSpPr>
          <p:cNvPr id="18" name="Curved Connector 17"/>
          <p:cNvCxnSpPr/>
          <p:nvPr/>
        </p:nvCxnSpPr>
        <p:spPr bwMode="auto">
          <a:xfrm>
            <a:off x="1547664" y="4155019"/>
            <a:ext cx="1037025" cy="684360"/>
          </a:xfrm>
          <a:prstGeom prst="curvedConnector3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0" name="Rectangle 19"/>
          <p:cNvSpPr/>
          <p:nvPr/>
        </p:nvSpPr>
        <p:spPr>
          <a:xfrm>
            <a:off x="5636557" y="3247192"/>
            <a:ext cx="2664296" cy="852900"/>
          </a:xfrm>
          <a:prstGeom prst="rect">
            <a:avLst/>
          </a:prstGeom>
          <a:solidFill>
            <a:schemeClr val="bg1"/>
          </a:solidFill>
          <a:ln w="31750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GB" sz="1500" dirty="0" smtClean="0">
                <a:solidFill>
                  <a:srgbClr val="404A52"/>
                </a:solidFill>
              </a:rPr>
              <a:t>Extended openness to association and international cooperation </a:t>
            </a:r>
            <a:endParaRPr lang="en-GB" sz="1500" dirty="0">
              <a:solidFill>
                <a:srgbClr val="404A52"/>
              </a:solidFill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1196105" y="2393153"/>
            <a:ext cx="3447904" cy="630057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GB" sz="1600" dirty="0">
                <a:solidFill>
                  <a:schemeClr val="accent2">
                    <a:lumMod val="50000"/>
                  </a:schemeClr>
                </a:solidFill>
              </a:rPr>
              <a:t>Create more impact through mission-orientation and citizens' involvement</a:t>
            </a:r>
          </a:p>
        </p:txBody>
      </p:sp>
      <p:sp>
        <p:nvSpPr>
          <p:cNvPr id="22" name="Rounded Rectangle 21"/>
          <p:cNvSpPr/>
          <p:nvPr/>
        </p:nvSpPr>
        <p:spPr>
          <a:xfrm>
            <a:off x="1196104" y="1590659"/>
            <a:ext cx="3447905" cy="630057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GB" sz="1600" dirty="0">
                <a:solidFill>
                  <a:schemeClr val="accent2">
                    <a:lumMod val="50000"/>
                  </a:schemeClr>
                </a:solidFill>
              </a:rPr>
              <a:t>Support breakthrough innovation</a:t>
            </a:r>
          </a:p>
        </p:txBody>
      </p:sp>
      <p:sp>
        <p:nvSpPr>
          <p:cNvPr id="23" name="Rounded Rectangle 22"/>
          <p:cNvSpPr/>
          <p:nvPr/>
        </p:nvSpPr>
        <p:spPr>
          <a:xfrm>
            <a:off x="1196105" y="3491323"/>
            <a:ext cx="3303888" cy="630057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GB" sz="1600" dirty="0">
                <a:solidFill>
                  <a:schemeClr val="accent2">
                    <a:lumMod val="50000"/>
                  </a:schemeClr>
                </a:solidFill>
              </a:rPr>
              <a:t>Strengthen international cooperation</a:t>
            </a:r>
          </a:p>
        </p:txBody>
      </p:sp>
      <p:sp>
        <p:nvSpPr>
          <p:cNvPr id="24" name="Rounded Rectangle 23"/>
          <p:cNvSpPr/>
          <p:nvPr/>
        </p:nvSpPr>
        <p:spPr>
          <a:xfrm>
            <a:off x="1196105" y="4293523"/>
            <a:ext cx="3159872" cy="630057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GB" sz="1600" dirty="0">
                <a:solidFill>
                  <a:schemeClr val="accent2">
                    <a:lumMod val="50000"/>
                  </a:schemeClr>
                </a:solidFill>
              </a:rPr>
              <a:t>Reinforce openness</a:t>
            </a:r>
          </a:p>
        </p:txBody>
      </p:sp>
      <p:sp>
        <p:nvSpPr>
          <p:cNvPr id="25" name="Rounded Rectangle 24"/>
          <p:cNvSpPr/>
          <p:nvPr/>
        </p:nvSpPr>
        <p:spPr>
          <a:xfrm>
            <a:off x="1196104" y="5119264"/>
            <a:ext cx="3303889" cy="630057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GB" sz="1600" dirty="0">
                <a:solidFill>
                  <a:schemeClr val="accent2">
                    <a:lumMod val="50000"/>
                  </a:schemeClr>
                </a:solidFill>
              </a:rPr>
              <a:t>Rationalise the funding landscape</a:t>
            </a:r>
          </a:p>
        </p:txBody>
      </p:sp>
      <p:sp>
        <p:nvSpPr>
          <p:cNvPr id="26" name="Rectangle 25"/>
          <p:cNvSpPr/>
          <p:nvPr/>
        </p:nvSpPr>
        <p:spPr>
          <a:xfrm>
            <a:off x="5636557" y="1521679"/>
            <a:ext cx="2664296" cy="630825"/>
          </a:xfrm>
          <a:prstGeom prst="rect">
            <a:avLst/>
          </a:prstGeom>
          <a:solidFill>
            <a:schemeClr val="bg1"/>
          </a:solidFill>
          <a:ln w="31750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GB" sz="1600" dirty="0">
                <a:solidFill>
                  <a:srgbClr val="404A52"/>
                </a:solidFill>
              </a:rPr>
              <a:t>European Innovation Council</a:t>
            </a:r>
          </a:p>
        </p:txBody>
      </p:sp>
      <p:sp>
        <p:nvSpPr>
          <p:cNvPr id="27" name="Rectangle 26"/>
          <p:cNvSpPr/>
          <p:nvPr/>
        </p:nvSpPr>
        <p:spPr>
          <a:xfrm>
            <a:off x="5646854" y="2301747"/>
            <a:ext cx="2653999" cy="630825"/>
          </a:xfrm>
          <a:prstGeom prst="rect">
            <a:avLst/>
          </a:prstGeom>
          <a:solidFill>
            <a:schemeClr val="bg1"/>
          </a:solidFill>
          <a:ln w="31750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GB" sz="1600" dirty="0">
                <a:solidFill>
                  <a:srgbClr val="404A52"/>
                </a:solidFill>
              </a:rPr>
              <a:t>R&amp;I Missions</a:t>
            </a:r>
          </a:p>
        </p:txBody>
      </p:sp>
      <p:sp>
        <p:nvSpPr>
          <p:cNvPr id="28" name="Rectangle 27"/>
          <p:cNvSpPr/>
          <p:nvPr/>
        </p:nvSpPr>
        <p:spPr>
          <a:xfrm>
            <a:off x="5636557" y="5027760"/>
            <a:ext cx="2664296" cy="667396"/>
          </a:xfrm>
          <a:prstGeom prst="rect">
            <a:avLst/>
          </a:prstGeom>
          <a:solidFill>
            <a:schemeClr val="bg1"/>
          </a:solidFill>
          <a:ln w="31750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>
                <a:solidFill>
                  <a:srgbClr val="404A52"/>
                </a:solidFill>
              </a:rPr>
              <a:t>New approach to Partnerships</a:t>
            </a:r>
            <a:endParaRPr lang="en-GB" sz="1600" dirty="0">
              <a:solidFill>
                <a:srgbClr val="404A5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5636557" y="4203461"/>
            <a:ext cx="2664296" cy="729643"/>
          </a:xfrm>
          <a:prstGeom prst="rect">
            <a:avLst/>
          </a:prstGeom>
          <a:solidFill>
            <a:schemeClr val="bg1"/>
          </a:solidFill>
          <a:ln w="31750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GB" sz="1600" dirty="0">
                <a:solidFill>
                  <a:srgbClr val="404A52"/>
                </a:solidFill>
              </a:rPr>
              <a:t>Open science policy</a:t>
            </a:r>
          </a:p>
        </p:txBody>
      </p:sp>
      <p:sp>
        <p:nvSpPr>
          <p:cNvPr id="43" name="Right Arrow 42"/>
          <p:cNvSpPr/>
          <p:nvPr/>
        </p:nvSpPr>
        <p:spPr>
          <a:xfrm>
            <a:off x="4636023" y="3689660"/>
            <a:ext cx="274738" cy="224718"/>
          </a:xfrm>
          <a:prstGeom prst="rightArrow">
            <a:avLst/>
          </a:prstGeom>
          <a:solidFill>
            <a:schemeClr val="accent1"/>
          </a:solidFill>
          <a:ln w="3175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 dirty="0">
              <a:solidFill>
                <a:srgbClr val="FFFFFF"/>
              </a:solidFill>
            </a:endParaRPr>
          </a:p>
        </p:txBody>
      </p:sp>
      <p:sp>
        <p:nvSpPr>
          <p:cNvPr id="47" name="Right Arrow 46"/>
          <p:cNvSpPr/>
          <p:nvPr/>
        </p:nvSpPr>
        <p:spPr>
          <a:xfrm>
            <a:off x="4636023" y="4477207"/>
            <a:ext cx="274738" cy="224718"/>
          </a:xfrm>
          <a:prstGeom prst="rightArrow">
            <a:avLst/>
          </a:prstGeom>
          <a:solidFill>
            <a:schemeClr val="accent1"/>
          </a:solidFill>
          <a:ln w="3175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 dirty="0">
              <a:solidFill>
                <a:srgbClr val="FFFFFF"/>
              </a:solidFill>
            </a:endParaRPr>
          </a:p>
        </p:txBody>
      </p:sp>
      <p:sp>
        <p:nvSpPr>
          <p:cNvPr id="48" name="Right Arrow 47"/>
          <p:cNvSpPr/>
          <p:nvPr/>
        </p:nvSpPr>
        <p:spPr>
          <a:xfrm>
            <a:off x="4636023" y="5244402"/>
            <a:ext cx="274738" cy="224718"/>
          </a:xfrm>
          <a:prstGeom prst="rightArrow">
            <a:avLst/>
          </a:prstGeom>
          <a:solidFill>
            <a:schemeClr val="accent1"/>
          </a:solidFill>
          <a:ln w="3175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 dirty="0">
              <a:solidFill>
                <a:srgbClr val="FFFFFF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04120" y="1059279"/>
            <a:ext cx="27895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404A52"/>
                </a:solidFill>
              </a:rPr>
              <a:t>[See Impact Assessment]</a:t>
            </a:r>
          </a:p>
        </p:txBody>
      </p:sp>
      <p:sp>
        <p:nvSpPr>
          <p:cNvPr id="54" name="Right Arrow 53"/>
          <p:cNvSpPr/>
          <p:nvPr/>
        </p:nvSpPr>
        <p:spPr>
          <a:xfrm>
            <a:off x="4636023" y="2595822"/>
            <a:ext cx="274738" cy="224718"/>
          </a:xfrm>
          <a:prstGeom prst="rightArrow">
            <a:avLst/>
          </a:prstGeom>
          <a:solidFill>
            <a:schemeClr val="tx2"/>
          </a:solidFill>
          <a:ln w="31750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 dirty="0">
              <a:solidFill>
                <a:srgbClr val="FFFFFF"/>
              </a:solidFill>
            </a:endParaRPr>
          </a:p>
        </p:txBody>
      </p:sp>
      <p:sp>
        <p:nvSpPr>
          <p:cNvPr id="55" name="Right Arrow 54"/>
          <p:cNvSpPr/>
          <p:nvPr/>
        </p:nvSpPr>
        <p:spPr>
          <a:xfrm>
            <a:off x="4636023" y="1772816"/>
            <a:ext cx="274738" cy="224718"/>
          </a:xfrm>
          <a:prstGeom prst="rightArrow">
            <a:avLst/>
          </a:prstGeom>
          <a:solidFill>
            <a:schemeClr val="tx2"/>
          </a:solidFill>
          <a:ln w="31750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 dirty="0">
              <a:solidFill>
                <a:srgbClr val="FFFFFF"/>
              </a:solidFill>
            </a:endParaRPr>
          </a:p>
        </p:txBody>
      </p:sp>
      <p:sp>
        <p:nvSpPr>
          <p:cNvPr id="29" name="Rounded Rectangle 28"/>
          <p:cNvSpPr/>
          <p:nvPr/>
        </p:nvSpPr>
        <p:spPr>
          <a:xfrm rot="5400000">
            <a:off x="7890817" y="1984921"/>
            <a:ext cx="1465283" cy="491317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GB" sz="1600" dirty="0">
                <a:solidFill>
                  <a:srgbClr val="0E4194"/>
                </a:solidFill>
              </a:rPr>
              <a:t>More impact</a:t>
            </a:r>
          </a:p>
        </p:txBody>
      </p:sp>
      <p:sp>
        <p:nvSpPr>
          <p:cNvPr id="30" name="Rounded Rectangle 29"/>
          <p:cNvSpPr/>
          <p:nvPr/>
        </p:nvSpPr>
        <p:spPr>
          <a:xfrm rot="5400000">
            <a:off x="7714439" y="4314442"/>
            <a:ext cx="1818038" cy="491317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GB" sz="1600" dirty="0">
                <a:solidFill>
                  <a:srgbClr val="0E4194"/>
                </a:solidFill>
              </a:rPr>
              <a:t>More Openness</a:t>
            </a:r>
          </a:p>
        </p:txBody>
      </p:sp>
      <p:pic>
        <p:nvPicPr>
          <p:cNvPr id="31" name="Picture 37" descr="C:\Users\ravetju\AppData\Local\Temp\flash-2.png"/>
          <p:cNvPicPr/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335" y="1725165"/>
            <a:ext cx="414927" cy="414927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Picture 31" descr="target-1"/>
          <p:cNvPicPr>
            <a:picLocks noChangeAspect="1" noChangeArrowheads="1"/>
          </p:cNvPicPr>
          <p:nvPr/>
        </p:nvPicPr>
        <p:blipFill>
          <a:blip r:embed="rId5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064" y="2489925"/>
            <a:ext cx="487618" cy="487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9" descr="hand-shake-1"/>
          <p:cNvPicPr>
            <a:picLocks noChangeAspect="1" noChangeArrowheads="1"/>
          </p:cNvPicPr>
          <p:nvPr/>
        </p:nvPicPr>
        <p:blipFill>
          <a:blip r:embed="rId7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967" y="3537272"/>
            <a:ext cx="567600" cy="56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8" descr="C:\Users\ravetju\AppData\Local\Temp\padlock-unlock-1.png"/>
          <p:cNvPicPr/>
          <p:nvPr/>
        </p:nvPicPr>
        <p:blipFill>
          <a:blip r:embed="rId9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064" y="4375236"/>
            <a:ext cx="428660" cy="42866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Picture 52" descr="C:\Users\ravetju\AppData\Local\Temp\tick-inside-circle-1.png"/>
          <p:cNvPicPr/>
          <p:nvPr/>
        </p:nvPicPr>
        <p:blipFill>
          <a:blip r:embed="rId11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064" y="5198196"/>
            <a:ext cx="472192" cy="4721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87441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323622" y="556679"/>
            <a:ext cx="8147248" cy="720081"/>
          </a:xfrm>
          <a:prstGeom prst="rect">
            <a:avLst/>
          </a:prstGeom>
        </p:spPr>
        <p:txBody>
          <a:bodyPr/>
          <a:lstStyle/>
          <a:p>
            <a:pPr marL="0" indent="0">
              <a:buClr>
                <a:schemeClr val="accent3"/>
              </a:buClr>
            </a:pPr>
            <a:r>
              <a:rPr lang="en-GB" dirty="0">
                <a:solidFill>
                  <a:schemeClr val="accent6"/>
                </a:solidFill>
              </a:rPr>
              <a:t>European Innovation Council </a:t>
            </a:r>
          </a:p>
        </p:txBody>
      </p:sp>
      <p:sp>
        <p:nvSpPr>
          <p:cNvPr id="32" name="Rectangle 31"/>
          <p:cNvSpPr/>
          <p:nvPr/>
        </p:nvSpPr>
        <p:spPr>
          <a:xfrm>
            <a:off x="611187" y="1345526"/>
            <a:ext cx="8195886" cy="2515522"/>
          </a:xfrm>
          <a:prstGeom prst="rect">
            <a:avLst/>
          </a:prstGeom>
          <a:solidFill>
            <a:schemeClr val="bg1"/>
          </a:solidFill>
          <a:ln w="317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0" tIns="144000" rIns="180000" rtlCol="0" anchor="t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b="0" dirty="0" smtClean="0">
                <a:solidFill>
                  <a:srgbClr val="878685">
                    <a:lumMod val="50000"/>
                  </a:srgbClr>
                </a:solidFill>
              </a:rPr>
              <a:t>The </a:t>
            </a:r>
            <a:r>
              <a:rPr lang="en-US" sz="1800" b="0" dirty="0">
                <a:solidFill>
                  <a:srgbClr val="878685">
                    <a:lumMod val="50000"/>
                  </a:srgbClr>
                </a:solidFill>
              </a:rPr>
              <a:t>EIC will support </a:t>
            </a:r>
            <a:r>
              <a:rPr lang="en-US" sz="1800" b="0" dirty="0" smtClean="0">
                <a:solidFill>
                  <a:srgbClr val="878685">
                    <a:lumMod val="50000"/>
                  </a:srgbClr>
                </a:solidFill>
              </a:rPr>
              <a:t>innovations </a:t>
            </a:r>
            <a:r>
              <a:rPr lang="en-US" sz="1800" b="0" dirty="0">
                <a:solidFill>
                  <a:srgbClr val="878685">
                    <a:lumMod val="50000"/>
                  </a:srgbClr>
                </a:solidFill>
              </a:rPr>
              <a:t>with </a:t>
            </a:r>
            <a:r>
              <a:rPr lang="en-US" sz="1800" b="0" dirty="0" smtClean="0">
                <a:solidFill>
                  <a:srgbClr val="878685">
                    <a:lumMod val="50000"/>
                  </a:srgbClr>
                </a:solidFill>
              </a:rPr>
              <a:t>breakthrough and disruptive nature and scale up potential </a:t>
            </a:r>
            <a:r>
              <a:rPr lang="en-US" sz="1800" b="0" dirty="0">
                <a:solidFill>
                  <a:srgbClr val="878685">
                    <a:lumMod val="50000"/>
                  </a:srgbClr>
                </a:solidFill>
              </a:rPr>
              <a:t>that </a:t>
            </a:r>
            <a:r>
              <a:rPr lang="en-US" sz="1800" b="0" dirty="0" smtClean="0">
                <a:solidFill>
                  <a:srgbClr val="878685">
                    <a:lumMod val="50000"/>
                  </a:srgbClr>
                </a:solidFill>
              </a:rPr>
              <a:t>are too risky for private investors.</a:t>
            </a:r>
            <a:endParaRPr lang="en-GB" sz="1800" b="0" dirty="0">
              <a:solidFill>
                <a:srgbClr val="878685">
                  <a:lumMod val="50000"/>
                </a:srgbClr>
              </a:solidFill>
            </a:endParaRPr>
          </a:p>
          <a:p>
            <a:pPr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fr-BE" sz="2000" b="0" dirty="0">
              <a:solidFill>
                <a:srgbClr val="878685">
                  <a:lumMod val="50000"/>
                </a:srgbClr>
              </a:solidFill>
            </a:endParaRPr>
          </a:p>
          <a:p>
            <a:pPr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fr-BE" sz="2000" b="0" dirty="0">
              <a:solidFill>
                <a:srgbClr val="878685">
                  <a:lumMod val="50000"/>
                </a:srgbClr>
              </a:solidFill>
            </a:endParaRPr>
          </a:p>
          <a:p>
            <a:pPr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fr-BE" sz="2000" b="0" dirty="0">
              <a:solidFill>
                <a:srgbClr val="878685">
                  <a:lumMod val="50000"/>
                </a:srgbClr>
              </a:solidFill>
            </a:endParaRPr>
          </a:p>
          <a:p>
            <a:pPr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fr-BE" sz="2000" b="0" dirty="0">
              <a:solidFill>
                <a:srgbClr val="878685">
                  <a:lumMod val="50000"/>
                </a:srgbClr>
              </a:solidFill>
            </a:endParaRPr>
          </a:p>
          <a:p>
            <a:pPr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fr-BE" sz="2000" b="0" dirty="0">
              <a:solidFill>
                <a:srgbClr val="878685">
                  <a:lumMod val="50000"/>
                </a:srgbClr>
              </a:solidFill>
            </a:endParaRPr>
          </a:p>
          <a:p>
            <a:pPr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fr-BE" sz="2000" b="0" dirty="0">
              <a:solidFill>
                <a:srgbClr val="878685">
                  <a:lumMod val="50000"/>
                </a:srgbClr>
              </a:solidFill>
            </a:endParaRPr>
          </a:p>
          <a:p>
            <a:pPr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2000" b="0" dirty="0">
              <a:solidFill>
                <a:srgbClr val="878685">
                  <a:lumMod val="50000"/>
                </a:srgbClr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625554" y="4464943"/>
            <a:ext cx="3743378" cy="112181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GB" sz="1800" dirty="0">
                <a:solidFill>
                  <a:srgbClr val="F8A907"/>
                </a:solidFill>
              </a:rPr>
              <a:t>Pathfinder:</a:t>
            </a:r>
            <a:r>
              <a:rPr lang="en-GB" sz="1800" dirty="0">
                <a:solidFill>
                  <a:srgbClr val="FFFFFF"/>
                </a:solidFill>
              </a:rPr>
              <a:t> grants</a:t>
            </a:r>
          </a:p>
          <a:p>
            <a:pPr algn="ctr">
              <a:defRPr/>
            </a:pPr>
            <a:r>
              <a:rPr lang="en-GB" sz="1800" b="0" dirty="0">
                <a:solidFill>
                  <a:srgbClr val="FFFFFF"/>
                </a:solidFill>
              </a:rPr>
              <a:t>(from early technology </a:t>
            </a:r>
            <a:r>
              <a:rPr lang="en-GB" sz="1800" b="0" dirty="0" smtClean="0">
                <a:solidFill>
                  <a:srgbClr val="FFFFFF"/>
                </a:solidFill>
              </a:rPr>
              <a:t/>
            </a:r>
            <a:br>
              <a:rPr lang="en-GB" sz="1800" b="0" dirty="0" smtClean="0">
                <a:solidFill>
                  <a:srgbClr val="FFFFFF"/>
                </a:solidFill>
              </a:rPr>
            </a:br>
            <a:r>
              <a:rPr lang="en-GB" sz="1800" b="0" dirty="0" smtClean="0">
                <a:solidFill>
                  <a:srgbClr val="FFFFFF"/>
                </a:solidFill>
              </a:rPr>
              <a:t>to pre- commercial)</a:t>
            </a:r>
            <a:endParaRPr lang="en-GB" sz="1800" b="0" dirty="0">
              <a:solidFill>
                <a:srgbClr val="FFFFFF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4874648" y="4467422"/>
            <a:ext cx="3926657" cy="112181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GB" sz="1800" dirty="0">
                <a:solidFill>
                  <a:srgbClr val="F8A907"/>
                </a:solidFill>
              </a:rPr>
              <a:t>Accelerator:</a:t>
            </a:r>
            <a:r>
              <a:rPr lang="en-GB" sz="1800" dirty="0">
                <a:solidFill>
                  <a:srgbClr val="FFFFFF"/>
                </a:solidFill>
              </a:rPr>
              <a:t> </a:t>
            </a:r>
            <a:r>
              <a:rPr lang="en-GB" sz="1800" dirty="0" smtClean="0">
                <a:solidFill>
                  <a:srgbClr val="FFFFFF"/>
                </a:solidFill>
              </a:rPr>
              <a:t/>
            </a:r>
            <a:br>
              <a:rPr lang="en-GB" sz="1800" dirty="0" smtClean="0">
                <a:solidFill>
                  <a:srgbClr val="FFFFFF"/>
                </a:solidFill>
              </a:rPr>
            </a:br>
            <a:r>
              <a:rPr lang="en-GB" sz="1800" dirty="0" smtClean="0">
                <a:solidFill>
                  <a:srgbClr val="FFFFFF"/>
                </a:solidFill>
              </a:rPr>
              <a:t>grants &amp; </a:t>
            </a:r>
            <a:r>
              <a:rPr lang="en-GB" sz="1800" dirty="0">
                <a:solidFill>
                  <a:srgbClr val="FFFFFF"/>
                </a:solidFill>
              </a:rPr>
              <a:t>blended finance</a:t>
            </a:r>
          </a:p>
          <a:p>
            <a:pPr algn="ctr">
              <a:defRPr/>
            </a:pPr>
            <a:r>
              <a:rPr lang="en-GB" sz="1800" b="0" dirty="0">
                <a:solidFill>
                  <a:srgbClr val="FFFFFF"/>
                </a:solidFill>
              </a:rPr>
              <a:t>(from </a:t>
            </a:r>
            <a:r>
              <a:rPr lang="en-GB" sz="1800" b="0" dirty="0" smtClean="0">
                <a:solidFill>
                  <a:srgbClr val="FFFFFF"/>
                </a:solidFill>
              </a:rPr>
              <a:t>pre-commercial </a:t>
            </a:r>
            <a:br>
              <a:rPr lang="en-GB" sz="1800" b="0" dirty="0" smtClean="0">
                <a:solidFill>
                  <a:srgbClr val="FFFFFF"/>
                </a:solidFill>
              </a:rPr>
            </a:br>
            <a:r>
              <a:rPr lang="en-GB" sz="1800" b="0" dirty="0" smtClean="0">
                <a:solidFill>
                  <a:srgbClr val="FFFFFF"/>
                </a:solidFill>
              </a:rPr>
              <a:t>to </a:t>
            </a:r>
            <a:r>
              <a:rPr lang="en-GB" sz="1800" b="0" dirty="0">
                <a:solidFill>
                  <a:srgbClr val="FFFFFF"/>
                </a:solidFill>
              </a:rPr>
              <a:t>market &amp; scale-up)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515" y="278735"/>
            <a:ext cx="719137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2" name="Group 10">
            <a:extLst>
              <a:ext uri="{FF2B5EF4-FFF2-40B4-BE49-F238E27FC236}">
                <a16:creationId xmlns:a16="http://schemas.microsoft.com/office/drawing/2014/main" id="{3FD1320A-9D41-46DE-9B1D-DF7276B5E22A}"/>
              </a:ext>
            </a:extLst>
          </p:cNvPr>
          <p:cNvGrpSpPr/>
          <p:nvPr/>
        </p:nvGrpSpPr>
        <p:grpSpPr>
          <a:xfrm>
            <a:off x="755576" y="2342837"/>
            <a:ext cx="7857256" cy="1085369"/>
            <a:chOff x="885452" y="1335123"/>
            <a:chExt cx="7532296" cy="1013757"/>
          </a:xfrm>
        </p:grpSpPr>
        <p:sp>
          <p:nvSpPr>
            <p:cNvPr id="23" name="Pentagon 11">
              <a:extLst>
                <a:ext uri="{FF2B5EF4-FFF2-40B4-BE49-F238E27FC236}">
                  <a16:creationId xmlns:a16="http://schemas.microsoft.com/office/drawing/2014/main" id="{23128E1A-CB89-47F8-938A-56BB556A2F49}"/>
                </a:ext>
              </a:extLst>
            </p:cNvPr>
            <p:cNvSpPr/>
            <p:nvPr/>
          </p:nvSpPr>
          <p:spPr bwMode="auto">
            <a:xfrm>
              <a:off x="885452" y="1340768"/>
              <a:ext cx="2608058" cy="1008112"/>
            </a:xfrm>
            <a:prstGeom prst="homePlate">
              <a:avLst/>
            </a:prstGeom>
            <a:solidFill>
              <a:schemeClr val="tx2"/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rgbClr val="0F5494"/>
                  </a:solidFill>
                  <a:latin typeface="Verdan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rgbClr val="0F5494"/>
                  </a:solidFill>
                  <a:latin typeface="Verdan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rgbClr val="0F5494"/>
                  </a:solidFill>
                  <a:latin typeface="Verdan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rgbClr val="0F5494"/>
                  </a:solidFill>
                  <a:latin typeface="Verdan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rgbClr val="0F5494"/>
                  </a:solidFill>
                  <a:latin typeface="Verdan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200" kern="1200">
                  <a:solidFill>
                    <a:srgbClr val="0F5494"/>
                  </a:solidFill>
                  <a:latin typeface="Verdan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200" kern="1200">
                  <a:solidFill>
                    <a:srgbClr val="0F5494"/>
                  </a:solidFill>
                  <a:latin typeface="Verdan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200" kern="1200">
                  <a:solidFill>
                    <a:srgbClr val="0F5494"/>
                  </a:solidFill>
                  <a:latin typeface="Verdan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200" kern="1200">
                  <a:solidFill>
                    <a:srgbClr val="0F5494"/>
                  </a:solidFill>
                  <a:latin typeface="Verdana" pitchFamily="34" charset="0"/>
                  <a:ea typeface="+mn-ea"/>
                  <a:cs typeface="+mn-cs"/>
                </a:defRPr>
              </a:lvl9pPr>
            </a:lstStyle>
            <a:p>
              <a:pPr marL="3175"/>
              <a:r>
                <a:rPr lang="en-GB" sz="2000" dirty="0">
                  <a:solidFill>
                    <a:srgbClr val="404A52"/>
                  </a:solidFill>
                  <a:latin typeface="Arial"/>
                  <a:ea typeface="Verdana" panose="020B0604030504040204" pitchFamily="34" charset="0"/>
                  <a:cs typeface="Verdana" panose="020B0604030504040204" pitchFamily="34" charset="0"/>
                </a:rPr>
                <a:t>European Innovation Council</a:t>
              </a:r>
            </a:p>
          </p:txBody>
        </p:sp>
        <p:sp>
          <p:nvSpPr>
            <p:cNvPr id="24" name="Title 1">
              <a:extLst>
                <a:ext uri="{FF2B5EF4-FFF2-40B4-BE49-F238E27FC236}">
                  <a16:creationId xmlns:a16="http://schemas.microsoft.com/office/drawing/2014/main" id="{4A47B496-AF00-497D-B878-14268D7E7371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3447207" y="1335123"/>
              <a:ext cx="4970541" cy="6539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marL="358775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F5494"/>
                  </a:solidFill>
                  <a:latin typeface="+mj-lt"/>
                  <a:ea typeface="+mj-ea"/>
                  <a:cs typeface="+mj-cs"/>
                </a:defRPr>
              </a:lvl1pPr>
              <a:lvl2pPr marL="358775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F5494"/>
                  </a:solidFill>
                  <a:latin typeface="Verdana" pitchFamily="34" charset="0"/>
                </a:defRPr>
              </a:lvl2pPr>
              <a:lvl3pPr marL="358775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F5494"/>
                  </a:solidFill>
                  <a:latin typeface="Verdana" pitchFamily="34" charset="0"/>
                </a:defRPr>
              </a:lvl3pPr>
              <a:lvl4pPr marL="358775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F5494"/>
                  </a:solidFill>
                  <a:latin typeface="Verdana" pitchFamily="34" charset="0"/>
                </a:defRPr>
              </a:lvl4pPr>
              <a:lvl5pPr marL="358775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F5494"/>
                  </a:solidFill>
                  <a:latin typeface="Verdana" pitchFamily="34" charset="0"/>
                </a:defRPr>
              </a:lvl5pPr>
              <a:lvl6pPr marL="815975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F5494"/>
                  </a:solidFill>
                  <a:latin typeface="Verdana" pitchFamily="34" charset="0"/>
                </a:defRPr>
              </a:lvl6pPr>
              <a:lvl7pPr marL="1273175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F5494"/>
                  </a:solidFill>
                  <a:latin typeface="Verdana" pitchFamily="34" charset="0"/>
                </a:defRPr>
              </a:lvl7pPr>
              <a:lvl8pPr marL="1730375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F5494"/>
                  </a:solidFill>
                  <a:latin typeface="Verdana" pitchFamily="34" charset="0"/>
                </a:defRPr>
              </a:lvl8pPr>
              <a:lvl9pPr marL="2187575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F5494"/>
                  </a:solidFill>
                  <a:latin typeface="Verdana" pitchFamily="34" charset="0"/>
                </a:defRPr>
              </a:lvl9pPr>
            </a:lstStyle>
            <a:p>
              <a:pPr marL="0" algn="ctr" defTabSz="457200">
                <a:spcAft>
                  <a:spcPts val="0"/>
                </a:spcAft>
              </a:pPr>
              <a:r>
                <a:rPr lang="en-US" sz="1700" dirty="0" smtClean="0">
                  <a:solidFill>
                    <a:srgbClr val="878685">
                      <a:lumMod val="50000"/>
                    </a:srgbClr>
                  </a:solidFill>
                  <a:ea typeface="Verdana" panose="020B0604030504040204" pitchFamily="34" charset="0"/>
                  <a:cs typeface="Verdana" panose="020B0604030504040204" pitchFamily="34" charset="0"/>
                </a:rPr>
                <a:t>Helping innovators create </a:t>
              </a:r>
              <a:r>
                <a:rPr lang="en-US" sz="1700" dirty="0">
                  <a:solidFill>
                    <a:srgbClr val="878685">
                      <a:lumMod val="50000"/>
                    </a:srgbClr>
                  </a:solidFill>
                  <a:ea typeface="Verdana" panose="020B0604030504040204" pitchFamily="34" charset="0"/>
                  <a:cs typeface="Verdana" panose="020B0604030504040204" pitchFamily="34" charset="0"/>
                </a:rPr>
                <a:t>markets of the future, </a:t>
              </a:r>
              <a:r>
                <a:rPr lang="en-US" sz="1700" dirty="0" smtClean="0">
                  <a:solidFill>
                    <a:srgbClr val="878685">
                      <a:lumMod val="50000"/>
                    </a:srgbClr>
                  </a:solidFill>
                  <a:ea typeface="Verdana" panose="020B0604030504040204" pitchFamily="34" charset="0"/>
                  <a:cs typeface="Verdana" panose="020B0604030504040204" pitchFamily="34" charset="0"/>
                </a:rPr>
                <a:t/>
              </a:r>
              <a:br>
                <a:rPr lang="en-US" sz="1700" dirty="0" smtClean="0">
                  <a:solidFill>
                    <a:srgbClr val="878685">
                      <a:lumMod val="50000"/>
                    </a:srgbClr>
                  </a:solidFill>
                  <a:ea typeface="Verdana" panose="020B0604030504040204" pitchFamily="34" charset="0"/>
                  <a:cs typeface="Verdana" panose="020B0604030504040204" pitchFamily="34" charset="0"/>
                </a:rPr>
              </a:br>
              <a:r>
                <a:rPr lang="en-US" sz="1700" dirty="0" smtClean="0">
                  <a:solidFill>
                    <a:srgbClr val="878685">
                      <a:lumMod val="50000"/>
                    </a:srgbClr>
                  </a:solidFill>
                  <a:ea typeface="Verdana" panose="020B0604030504040204" pitchFamily="34" charset="0"/>
                  <a:cs typeface="Verdana" panose="020B0604030504040204" pitchFamily="34" charset="0"/>
                </a:rPr>
                <a:t>leverage private </a:t>
              </a:r>
              <a:r>
                <a:rPr lang="en-US" sz="1700" dirty="0">
                  <a:solidFill>
                    <a:srgbClr val="878685">
                      <a:lumMod val="50000"/>
                    </a:srgbClr>
                  </a:solidFill>
                  <a:ea typeface="Verdana" panose="020B0604030504040204" pitchFamily="34" charset="0"/>
                  <a:cs typeface="Verdana" panose="020B0604030504040204" pitchFamily="34" charset="0"/>
                </a:rPr>
                <a:t>finance, scale up their companies</a:t>
              </a:r>
              <a:r>
                <a:rPr lang="en-US" sz="1600" b="0" dirty="0">
                  <a:solidFill>
                    <a:srgbClr val="878685">
                      <a:lumMod val="50000"/>
                    </a:srgbClr>
                  </a:solidFill>
                  <a:ea typeface="Verdana" panose="020B0604030504040204" pitchFamily="34" charset="0"/>
                  <a:cs typeface="Verdana" panose="020B0604030504040204" pitchFamily="34" charset="0"/>
                </a:rPr>
                <a:t>, </a:t>
              </a:r>
            </a:p>
          </p:txBody>
        </p:sp>
      </p:grpSp>
      <p:sp>
        <p:nvSpPr>
          <p:cNvPr id="5" name="ZoneTexte 4">
            <a:extLst>
              <a:ext uri="{FF2B5EF4-FFF2-40B4-BE49-F238E27FC236}">
                <a16:creationId xmlns:a16="http://schemas.microsoft.com/office/drawing/2014/main" id="{19DCE1A2-988A-49DF-9875-4BF2EDFFBEC0}"/>
              </a:ext>
            </a:extLst>
          </p:cNvPr>
          <p:cNvSpPr txBox="1"/>
          <p:nvPr/>
        </p:nvSpPr>
        <p:spPr>
          <a:xfrm>
            <a:off x="528584" y="4077072"/>
            <a:ext cx="8315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800" b="0" dirty="0">
                <a:solidFill>
                  <a:srgbClr val="878685">
                    <a:lumMod val="50000"/>
                  </a:srgbClr>
                </a:solidFill>
                <a:latin typeface="Arial"/>
              </a:rPr>
              <a:t>Two complementary </a:t>
            </a:r>
            <a:r>
              <a:rPr lang="en-CA" sz="1800" b="0" dirty="0" smtClean="0">
                <a:solidFill>
                  <a:srgbClr val="878685">
                    <a:lumMod val="50000"/>
                  </a:srgbClr>
                </a:solidFill>
                <a:latin typeface="Arial"/>
              </a:rPr>
              <a:t>instruments</a:t>
            </a:r>
            <a:r>
              <a:rPr lang="en-CA" sz="1800" b="0" dirty="0">
                <a:solidFill>
                  <a:srgbClr val="878685">
                    <a:lumMod val="50000"/>
                  </a:srgbClr>
                </a:solidFill>
                <a:latin typeface="Arial"/>
              </a:rPr>
              <a:t> </a:t>
            </a:r>
            <a:r>
              <a:rPr lang="en-CA" sz="1800" b="0" dirty="0" smtClean="0">
                <a:solidFill>
                  <a:srgbClr val="878685">
                    <a:lumMod val="50000"/>
                  </a:srgbClr>
                </a:solidFill>
                <a:latin typeface="Arial"/>
              </a:rPr>
              <a:t>bridging the gap from idea to investable project</a:t>
            </a:r>
            <a:endParaRPr lang="en-CA" sz="1800" b="0" dirty="0">
              <a:solidFill>
                <a:srgbClr val="878685">
                  <a:lumMod val="50000"/>
                </a:srgbClr>
              </a:solidFill>
              <a:latin typeface="Arial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A47B496-AF00-497D-B878-14268D7E7371}"/>
              </a:ext>
            </a:extLst>
          </p:cNvPr>
          <p:cNvSpPr txBox="1">
            <a:spLocks/>
          </p:cNvSpPr>
          <p:nvPr/>
        </p:nvSpPr>
        <p:spPr bwMode="auto">
          <a:xfrm>
            <a:off x="3734342" y="3140968"/>
            <a:ext cx="4878490" cy="628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0" algn="ctr" defTabSz="457200">
              <a:spcAft>
                <a:spcPts val="0"/>
              </a:spcAft>
            </a:pPr>
            <a:r>
              <a:rPr lang="en-US" sz="1700" dirty="0" smtClean="0">
                <a:solidFill>
                  <a:srgbClr val="878685">
                    <a:lumMod val="50000"/>
                  </a:srgb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Innovation centric, risk taking &amp; agile, pro-active management and follow up</a:t>
            </a:r>
            <a:br>
              <a:rPr lang="en-US" sz="1700" dirty="0" smtClean="0">
                <a:solidFill>
                  <a:srgbClr val="878685">
                    <a:lumMod val="50000"/>
                  </a:srgbClr>
                </a:solidFill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en-US" sz="1700" dirty="0">
              <a:solidFill>
                <a:srgbClr val="878685">
                  <a:lumMod val="50000"/>
                </a:srgbClr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0668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Custom 2">
      <a:dk1>
        <a:srgbClr val="F8A907"/>
      </a:dk1>
      <a:lt1>
        <a:srgbClr val="FFFFFF"/>
      </a:lt1>
      <a:dk2>
        <a:srgbClr val="F8A907"/>
      </a:dk2>
      <a:lt2>
        <a:srgbClr val="FFFFFF"/>
      </a:lt2>
      <a:accent1>
        <a:srgbClr val="FBE312"/>
      </a:accent1>
      <a:accent2>
        <a:srgbClr val="878685"/>
      </a:accent2>
      <a:accent3>
        <a:srgbClr val="404A52"/>
      </a:accent3>
      <a:accent4>
        <a:srgbClr val="78BAEB"/>
      </a:accent4>
      <a:accent5>
        <a:srgbClr val="2963F0"/>
      </a:accent5>
      <a:accent6>
        <a:srgbClr val="0E4194"/>
      </a:accent6>
      <a:hlink>
        <a:srgbClr val="2963F0"/>
      </a:hlink>
      <a:folHlink>
        <a:srgbClr val="78BAEB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33176"/>
        </a:solidFill>
        <a:ln>
          <a:solidFill>
            <a:srgbClr val="133176"/>
          </a:solidFill>
        </a:ln>
      </a:spPr>
      <a:bodyPr anchor="ctr"/>
      <a:lstStyle>
        <a:defPPr algn="ctr" defTabSz="457200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2400" b="0" dirty="0" err="1" smtClean="0">
            <a:solidFill>
              <a:srgbClr val="0F5494"/>
            </a:solidFill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2977</TotalTime>
  <Words>1573</Words>
  <Application>Microsoft Office PowerPoint</Application>
  <PresentationFormat>On-screen Show (4:3)</PresentationFormat>
  <Paragraphs>301</Paragraphs>
  <Slides>24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2" baseType="lpstr">
      <vt:lpstr>Arial</vt:lpstr>
      <vt:lpstr>EC Square Sans Pro</vt:lpstr>
      <vt:lpstr>EC Square Sans Pro Extra Black</vt:lpstr>
      <vt:lpstr>EC Square Sans Pro Light</vt:lpstr>
      <vt:lpstr>EC Square Sans Pro Medium</vt:lpstr>
      <vt:lpstr>Verdana</vt:lpstr>
      <vt:lpstr>Wingdings</vt:lpstr>
      <vt:lpstr>Blank</vt:lpstr>
      <vt:lpstr>PowerPoint Presentation</vt:lpstr>
      <vt:lpstr>Horizon Europe – changing and evolving proposal </vt:lpstr>
      <vt:lpstr>Horizon Europe:  our chance to shape the future </vt:lpstr>
      <vt:lpstr>We must continue to nourish our scientific and technological base by</vt:lpstr>
      <vt:lpstr>We must do better at turning scientific excellence into economic success by</vt:lpstr>
      <vt:lpstr>PowerPoint Presentation</vt:lpstr>
      <vt:lpstr>Budget*  EUR 100 Billion - suggested</vt:lpstr>
      <vt:lpstr>Key Novelties</vt:lpstr>
      <vt:lpstr>European Innovation Council </vt:lpstr>
      <vt:lpstr>R&amp;I Missions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Synergies with other Union programmes </vt:lpstr>
      <vt:lpstr>Strategic planning to define multiannual work programmes and calls for proposals </vt:lpstr>
      <vt:lpstr>Next steps </vt:lpstr>
      <vt:lpstr>Follow us and keep up to date via:</vt:lpstr>
      <vt:lpstr>PowerPoint Presentation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Yvonne (COMM-EXT)</dc:creator>
  <cp:lastModifiedBy>POLIZZI Luca (RTD)</cp:lastModifiedBy>
  <cp:revision>227</cp:revision>
  <cp:lastPrinted>2018-12-13T16:06:21Z</cp:lastPrinted>
  <dcterms:created xsi:type="dcterms:W3CDTF">2018-03-19T13:44:15Z</dcterms:created>
  <dcterms:modified xsi:type="dcterms:W3CDTF">2019-06-11T09:05:36Z</dcterms:modified>
</cp:coreProperties>
</file>