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2"/>
  </p:notesMasterIdLst>
  <p:sldIdLst>
    <p:sldId id="276" r:id="rId2"/>
    <p:sldId id="297" r:id="rId3"/>
    <p:sldId id="300" r:id="rId4"/>
    <p:sldId id="303" r:id="rId5"/>
    <p:sldId id="304" r:id="rId6"/>
    <p:sldId id="305" r:id="rId7"/>
    <p:sldId id="306" r:id="rId8"/>
    <p:sldId id="312" r:id="rId9"/>
    <p:sldId id="308" r:id="rId10"/>
    <p:sldId id="310" r:id="rId11"/>
  </p:sldIdLst>
  <p:sldSz cx="12192000" cy="6858000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1E1C0A08-38AE-419A-9C71-44EFE264DF8E}">
          <p14:sldIdLst>
            <p14:sldId id="276"/>
            <p14:sldId id="277"/>
            <p14:sldId id="299"/>
            <p14:sldId id="295"/>
            <p14:sldId id="297"/>
            <p14:sldId id="300"/>
            <p14:sldId id="302"/>
            <p14:sldId id="303"/>
          </p14:sldIdLst>
        </p14:section>
        <p14:section name="Untitled Section" id="{176D8DDF-7532-43B7-BEE7-7B256606DC01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C9C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290" autoAdjust="0"/>
    <p:restoredTop sz="86918" autoAdjust="0"/>
  </p:normalViewPr>
  <p:slideViewPr>
    <p:cSldViewPr snapToGrid="0">
      <p:cViewPr varScale="1">
        <p:scale>
          <a:sx n="58" d="100"/>
          <a:sy n="58" d="100"/>
        </p:scale>
        <p:origin x="-84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Georgia’s participation in Horizon 2020 – as of 2019</a:t>
            </a:r>
          </a:p>
        </c:rich>
      </c:tx>
      <c:layout/>
      <c:spPr>
        <a:noFill/>
        <a:ln>
          <a:noFill/>
        </a:ln>
        <a:effectLst/>
      </c:spPr>
    </c:title>
    <c:view3D>
      <c:rotX val="0"/>
      <c:rotY val="0"/>
      <c:depthPercent val="60"/>
      <c:perspective val="100"/>
    </c:view3D>
    <c:floor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Submitted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Projects with Georgian Participation
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80-4FF4-AEDA-B28ED0B393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Eligible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Projects with Georgian Participation
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B80-4FF4-AEDA-B28ED0B393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Reserve List
</c:v>
                </c:pt>
              </c:strCache>
            </c:strRef>
          </c:tx>
          <c:spPr>
            <a:solidFill>
              <a:srgbClr val="92D05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Projects with Georgian Participation
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B80-4FF4-AEDA-B28ED0B3933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Retain funding
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Projects with Georgian Participation
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B80-4FF4-AEDA-B28ED0B39338}"/>
            </c:ext>
          </c:extLst>
        </c:ser>
        <c:dLbls/>
        <c:gapWidth val="65"/>
        <c:shape val="box"/>
        <c:axId val="100769152"/>
        <c:axId val="100283520"/>
        <c:axId val="0"/>
      </c:bar3DChart>
      <c:catAx>
        <c:axId val="100769152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283520"/>
        <c:crosses val="autoZero"/>
        <c:auto val="1"/>
        <c:lblAlgn val="ctr"/>
        <c:lblOffset val="100"/>
      </c:catAx>
      <c:valAx>
        <c:axId val="10028352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69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submitted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dLbls>
            <c:showVal val="1"/>
          </c:dLbls>
          <c:cat>
            <c:strRef>
              <c:f>Sheet1!$A$2:$A$5</c:f>
              <c:strCache>
                <c:ptCount val="4"/>
                <c:pt idx="0">
                  <c:v>Research Infrastructures
</c:v>
                </c:pt>
                <c:pt idx="1">
                  <c:v>MSCA</c:v>
                </c:pt>
                <c:pt idx="2">
                  <c:v>FET</c:v>
                </c:pt>
                <c:pt idx="3">
                  <c:v>ERC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64</c:v>
                </c:pt>
                <c:pt idx="2">
                  <c:v>11</c:v>
                </c:pt>
                <c:pt idx="3">
                  <c:v>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Funded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Sheet1!$A$2:$A$5</c:f>
              <c:strCache>
                <c:ptCount val="4"/>
                <c:pt idx="0">
                  <c:v>Research Infrastructures
</c:v>
                </c:pt>
                <c:pt idx="1">
                  <c:v>MSCA</c:v>
                </c:pt>
                <c:pt idx="2">
                  <c:v>FET</c:v>
                </c:pt>
                <c:pt idx="3">
                  <c:v>ERC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</c:v>
                </c:pt>
                <c:pt idx="1">
                  <c:v>6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Reserve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Research Infrastructures
</c:v>
                </c:pt>
                <c:pt idx="1">
                  <c:v>MSCA</c:v>
                </c:pt>
                <c:pt idx="2">
                  <c:v>FET</c:v>
                </c:pt>
                <c:pt idx="3">
                  <c:v>ERC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1">
                  <c:v>4</c:v>
                </c:pt>
                <c:pt idx="3">
                  <c:v>0</c:v>
                </c:pt>
              </c:numCache>
            </c:numRef>
          </c:val>
        </c:ser>
        <c:axId val="78942208"/>
        <c:axId val="107499904"/>
      </c:barChart>
      <c:catAx>
        <c:axId val="78942208"/>
        <c:scaling>
          <c:orientation val="minMax"/>
        </c:scaling>
        <c:axPos val="l"/>
        <c:tickLblPos val="nextTo"/>
        <c:crossAx val="107499904"/>
        <c:crosses val="autoZero"/>
        <c:auto val="1"/>
        <c:lblAlgn val="ctr"/>
        <c:lblOffset val="100"/>
      </c:catAx>
      <c:valAx>
        <c:axId val="107499904"/>
        <c:scaling>
          <c:orientation val="minMax"/>
        </c:scaling>
        <c:axPos val="b"/>
        <c:majorGridlines/>
        <c:numFmt formatCode="General" sourceLinked="1"/>
        <c:tickLblPos val="nextTo"/>
        <c:crossAx val="789422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Submitted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dLbls>
            <c:dLbl>
              <c:idx val="0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Sheet1!$A$2:$A$4</c:f>
              <c:strCache>
                <c:ptCount val="3"/>
                <c:pt idx="0">
                  <c:v>LEITs</c:v>
                </c:pt>
                <c:pt idx="1">
                  <c:v>Access to Finances
</c:v>
                </c:pt>
                <c:pt idx="2">
                  <c:v>Innovation in SMEs
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16</c:v>
                </c:pt>
                <c:pt idx="1">
                  <c:v>0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Funded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Sheet1!$A$2:$A$4</c:f>
              <c:strCache>
                <c:ptCount val="3"/>
                <c:pt idx="0">
                  <c:v>LEITs</c:v>
                </c:pt>
                <c:pt idx="1">
                  <c:v>Access to Finances
</c:v>
                </c:pt>
                <c:pt idx="2">
                  <c:v>Innovation in SMEs
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Reserve</c:v>
                </c:pt>
              </c:strCache>
            </c:strRef>
          </c:tx>
          <c:dLbls>
            <c:showVal val="1"/>
          </c:dLbls>
          <c:cat>
            <c:strRef>
              <c:f>Sheet1!$A$2:$A$4</c:f>
              <c:strCache>
                <c:ptCount val="3"/>
                <c:pt idx="0">
                  <c:v>LEITs</c:v>
                </c:pt>
                <c:pt idx="1">
                  <c:v>Access to Finances
</c:v>
                </c:pt>
                <c:pt idx="2">
                  <c:v>Innovation in SMEs
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73925760"/>
        <c:axId val="54434432"/>
        <c:axId val="0"/>
      </c:bar3DChart>
      <c:catAx>
        <c:axId val="73925760"/>
        <c:scaling>
          <c:orientation val="minMax"/>
        </c:scaling>
        <c:axPos val="l"/>
        <c:tickLblPos val="nextTo"/>
        <c:crossAx val="54434432"/>
        <c:crosses val="autoZero"/>
        <c:auto val="1"/>
        <c:lblAlgn val="ctr"/>
        <c:lblOffset val="100"/>
      </c:catAx>
      <c:valAx>
        <c:axId val="54434432"/>
        <c:scaling>
          <c:orientation val="minMax"/>
        </c:scaling>
        <c:axPos val="b"/>
        <c:majorGridlines/>
        <c:numFmt formatCode="General" sourceLinked="1"/>
        <c:tickLblPos val="nextTo"/>
        <c:crossAx val="739257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Submitted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dLbls>
            <c:showVal val="1"/>
          </c:dLbls>
          <c:cat>
            <c:strRef>
              <c:f>Sheet1!$A$2:$A$9</c:f>
              <c:strCache>
                <c:ptCount val="8"/>
                <c:pt idx="0">
                  <c:v>WideSpread</c:v>
                </c:pt>
                <c:pt idx="1">
                  <c:v>Transport</c:v>
                </c:pt>
                <c:pt idx="2">
                  <c:v>Soceity</c:v>
                </c:pt>
                <c:pt idx="3">
                  <c:v>Security</c:v>
                </c:pt>
                <c:pt idx="4">
                  <c:v>Health</c:v>
                </c:pt>
                <c:pt idx="5">
                  <c:v>Food</c:v>
                </c:pt>
                <c:pt idx="6">
                  <c:v>Environment</c:v>
                </c:pt>
                <c:pt idx="7">
                  <c:v>Energy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13</c:v>
                </c:pt>
                <c:pt idx="1">
                  <c:v>2</c:v>
                </c:pt>
                <c:pt idx="2">
                  <c:v>48</c:v>
                </c:pt>
                <c:pt idx="3">
                  <c:v>7</c:v>
                </c:pt>
                <c:pt idx="4">
                  <c:v>15</c:v>
                </c:pt>
                <c:pt idx="5">
                  <c:v>11</c:v>
                </c:pt>
                <c:pt idx="6">
                  <c:v>15</c:v>
                </c:pt>
                <c:pt idx="7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Funded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Sheet1!$A$2:$A$9</c:f>
              <c:strCache>
                <c:ptCount val="8"/>
                <c:pt idx="0">
                  <c:v>WideSpread</c:v>
                </c:pt>
                <c:pt idx="1">
                  <c:v>Transport</c:v>
                </c:pt>
                <c:pt idx="2">
                  <c:v>Soceity</c:v>
                </c:pt>
                <c:pt idx="3">
                  <c:v>Security</c:v>
                </c:pt>
                <c:pt idx="4">
                  <c:v>Health</c:v>
                </c:pt>
                <c:pt idx="5">
                  <c:v>Food</c:v>
                </c:pt>
                <c:pt idx="6">
                  <c:v>Environment</c:v>
                </c:pt>
                <c:pt idx="7">
                  <c:v>Energy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Reserve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WideSpread</c:v>
                </c:pt>
                <c:pt idx="1">
                  <c:v>Transport</c:v>
                </c:pt>
                <c:pt idx="2">
                  <c:v>Soceity</c:v>
                </c:pt>
                <c:pt idx="3">
                  <c:v>Security</c:v>
                </c:pt>
                <c:pt idx="4">
                  <c:v>Health</c:v>
                </c:pt>
                <c:pt idx="5">
                  <c:v>Food</c:v>
                </c:pt>
                <c:pt idx="6">
                  <c:v>Environment</c:v>
                </c:pt>
                <c:pt idx="7">
                  <c:v>Energy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hape val="box"/>
        <c:axId val="52563328"/>
        <c:axId val="52654848"/>
        <c:axId val="0"/>
      </c:bar3DChart>
      <c:catAx>
        <c:axId val="52563328"/>
        <c:scaling>
          <c:orientation val="minMax"/>
        </c:scaling>
        <c:axPos val="l"/>
        <c:tickLblPos val="nextTo"/>
        <c:crossAx val="52654848"/>
        <c:crosses val="autoZero"/>
        <c:auto val="1"/>
        <c:lblAlgn val="ctr"/>
        <c:lblOffset val="100"/>
      </c:catAx>
      <c:valAx>
        <c:axId val="52654848"/>
        <c:scaling>
          <c:orientation val="minMax"/>
        </c:scaling>
        <c:axPos val="b"/>
        <c:majorGridlines/>
        <c:numFmt formatCode="General" sourceLinked="1"/>
        <c:tickLblPos val="nextTo"/>
        <c:crossAx val="525633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Submitted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dLbls>
            <c:showVal val="1"/>
          </c:dLbls>
          <c:cat>
            <c:strRef>
              <c:f>Sheet1!$A$2:$A$13</c:f>
              <c:strCache>
                <c:ptCount val="12"/>
                <c:pt idx="0">
                  <c:v>Agrarian Uni</c:v>
                </c:pt>
                <c:pt idx="1">
                  <c:v>BRSU</c:v>
                </c:pt>
                <c:pt idx="2">
                  <c:v>CU</c:v>
                </c:pt>
                <c:pt idx="3">
                  <c:v>Eliava</c:v>
                </c:pt>
                <c:pt idx="4">
                  <c:v>Georgian National Museum
</c:v>
                </c:pt>
                <c:pt idx="5">
                  <c:v>GTU</c:v>
                </c:pt>
                <c:pt idx="6">
                  <c:v>ILIA</c:v>
                </c:pt>
                <c:pt idx="7">
                  <c:v>Kutaisi Uni</c:v>
                </c:pt>
                <c:pt idx="8">
                  <c:v>TMSU</c:v>
                </c:pt>
                <c:pt idx="9">
                  <c:v>TSU</c:v>
                </c:pt>
                <c:pt idx="10">
                  <c:v>UG</c:v>
                </c:pt>
                <c:pt idx="11">
                  <c:v>Vekua Physics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7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29</c:v>
                </c:pt>
                <c:pt idx="6">
                  <c:v>29</c:v>
                </c:pt>
                <c:pt idx="7">
                  <c:v>5</c:v>
                </c:pt>
                <c:pt idx="8">
                  <c:v>2</c:v>
                </c:pt>
                <c:pt idx="9">
                  <c:v>40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Funded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Sheet1!$A$2:$A$13</c:f>
              <c:strCache>
                <c:ptCount val="12"/>
                <c:pt idx="0">
                  <c:v>Agrarian Uni</c:v>
                </c:pt>
                <c:pt idx="1">
                  <c:v>BRSU</c:v>
                </c:pt>
                <c:pt idx="2">
                  <c:v>CU</c:v>
                </c:pt>
                <c:pt idx="3">
                  <c:v>Eliava</c:v>
                </c:pt>
                <c:pt idx="4">
                  <c:v>Georgian National Museum
</c:v>
                </c:pt>
                <c:pt idx="5">
                  <c:v>GTU</c:v>
                </c:pt>
                <c:pt idx="6">
                  <c:v>ILIA</c:v>
                </c:pt>
                <c:pt idx="7">
                  <c:v>Kutaisi Uni</c:v>
                </c:pt>
                <c:pt idx="8">
                  <c:v>TMSU</c:v>
                </c:pt>
                <c:pt idx="9">
                  <c:v>TSU</c:v>
                </c:pt>
                <c:pt idx="10">
                  <c:v>UG</c:v>
                </c:pt>
                <c:pt idx="11">
                  <c:v>Vekua Physics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3</c:v>
                </c:pt>
                <c:pt idx="7">
                  <c:v>0</c:v>
                </c:pt>
                <c:pt idx="8">
                  <c:v>0</c:v>
                </c:pt>
                <c:pt idx="9">
                  <c:v>2</c:v>
                </c:pt>
                <c:pt idx="10">
                  <c:v>0</c:v>
                </c:pt>
                <c:pt idx="11">
                  <c:v>1</c:v>
                </c:pt>
              </c:numCache>
            </c:numRef>
          </c:val>
        </c:ser>
        <c:shape val="box"/>
        <c:axId val="55208576"/>
        <c:axId val="68535424"/>
        <c:axId val="0"/>
      </c:bar3DChart>
      <c:catAx>
        <c:axId val="55208576"/>
        <c:scaling>
          <c:orientation val="minMax"/>
        </c:scaling>
        <c:axPos val="l"/>
        <c:tickLblPos val="nextTo"/>
        <c:crossAx val="68535424"/>
        <c:crosses val="autoZero"/>
        <c:auto val="1"/>
        <c:lblAlgn val="ctr"/>
        <c:lblOffset val="100"/>
      </c:catAx>
      <c:valAx>
        <c:axId val="68535424"/>
        <c:scaling>
          <c:orientation val="minMax"/>
        </c:scaling>
        <c:axPos val="b"/>
        <c:majorGridlines/>
        <c:numFmt formatCode="General" sourceLinked="1"/>
        <c:tickLblPos val="nextTo"/>
        <c:crossAx val="552085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horizon2020.ge/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://www.horizon2020.ge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B51295-F1B0-4B7D-A37A-8FB3D4306A0E}" type="doc">
      <dgm:prSet loTypeId="urn:microsoft.com/office/officeart/2005/8/layout/chevron2" loCatId="list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D6DE8503-12A4-43CB-BEFE-933EA18E3CC6}">
      <dgm:prSet phldrT="[Text]"/>
      <dgm:spPr/>
      <dgm:t>
        <a:bodyPr/>
        <a:lstStyle/>
        <a:p>
          <a:endParaRPr lang="en-US" dirty="0"/>
        </a:p>
      </dgm:t>
    </dgm:pt>
    <dgm:pt modelId="{CF13B499-83F2-4650-BF9E-1B90400410DC}" type="parTrans" cxnId="{92248B5C-A4E1-4A5B-8E8E-589405139C76}">
      <dgm:prSet/>
      <dgm:spPr/>
      <dgm:t>
        <a:bodyPr/>
        <a:lstStyle/>
        <a:p>
          <a:endParaRPr lang="en-US"/>
        </a:p>
      </dgm:t>
    </dgm:pt>
    <dgm:pt modelId="{4A75B8B2-4D00-467C-88DF-8EF1FEB2B3E3}" type="sibTrans" cxnId="{92248B5C-A4E1-4A5B-8E8E-589405139C76}">
      <dgm:prSet/>
      <dgm:spPr/>
      <dgm:t>
        <a:bodyPr/>
        <a:lstStyle/>
        <a:p>
          <a:endParaRPr lang="en-US"/>
        </a:p>
      </dgm:t>
    </dgm:pt>
    <dgm:pt modelId="{6B9B2036-502E-47D1-BBB4-A848B9E3A9CC}">
      <dgm:prSet phldrT="[Text]" custT="1"/>
      <dgm:spPr/>
      <dgm:t>
        <a:bodyPr/>
        <a:lstStyle/>
        <a:p>
          <a:r>
            <a:rPr lang="en-US" sz="1800" dirty="0" smtClean="0"/>
            <a:t>Renewal of National Contact Point Decentralized Network</a:t>
          </a:r>
          <a:r>
            <a:rPr lang="ka-GE" sz="1800" dirty="0" smtClean="0"/>
            <a:t>;</a:t>
          </a:r>
          <a:endParaRPr lang="en-US" sz="1800" dirty="0"/>
        </a:p>
      </dgm:t>
    </dgm:pt>
    <dgm:pt modelId="{E9757CC1-535D-41BF-9F52-4DCC700DC430}" type="parTrans" cxnId="{9FCE99D5-FE55-44CB-B9F9-F1C236306D87}">
      <dgm:prSet/>
      <dgm:spPr/>
      <dgm:t>
        <a:bodyPr/>
        <a:lstStyle/>
        <a:p>
          <a:endParaRPr lang="en-US"/>
        </a:p>
      </dgm:t>
    </dgm:pt>
    <dgm:pt modelId="{794C1930-37A0-4ECE-BE13-E499EA606F5C}" type="sibTrans" cxnId="{9FCE99D5-FE55-44CB-B9F9-F1C236306D87}">
      <dgm:prSet/>
      <dgm:spPr/>
      <dgm:t>
        <a:bodyPr/>
        <a:lstStyle/>
        <a:p>
          <a:endParaRPr lang="en-US"/>
        </a:p>
      </dgm:t>
    </dgm:pt>
    <dgm:pt modelId="{DDCE421F-0962-47C8-A2F0-E472F4749551}">
      <dgm:prSet phldrT="[Text]"/>
      <dgm:spPr/>
      <dgm:t>
        <a:bodyPr/>
        <a:lstStyle/>
        <a:p>
          <a:endParaRPr lang="en-US" dirty="0"/>
        </a:p>
      </dgm:t>
    </dgm:pt>
    <dgm:pt modelId="{2C647F63-93D3-4045-8A3E-4BB008D0DB9F}" type="parTrans" cxnId="{5F264A71-F688-40B5-841F-E568F705A862}">
      <dgm:prSet/>
      <dgm:spPr/>
      <dgm:t>
        <a:bodyPr/>
        <a:lstStyle/>
        <a:p>
          <a:endParaRPr lang="en-US"/>
        </a:p>
      </dgm:t>
    </dgm:pt>
    <dgm:pt modelId="{F3C8943D-4B69-4506-B0F5-875972A52983}" type="sibTrans" cxnId="{5F264A71-F688-40B5-841F-E568F705A862}">
      <dgm:prSet/>
      <dgm:spPr/>
      <dgm:t>
        <a:bodyPr/>
        <a:lstStyle/>
        <a:p>
          <a:endParaRPr lang="en-US"/>
        </a:p>
      </dgm:t>
    </dgm:pt>
    <dgm:pt modelId="{FA7B9889-0ED7-433F-B085-4CD2CC9E2AAD}">
      <dgm:prSet phldrT="[Text]"/>
      <dgm:spPr/>
      <dgm:t>
        <a:bodyPr/>
        <a:lstStyle/>
        <a:p>
          <a:endParaRPr lang="en-US" dirty="0"/>
        </a:p>
      </dgm:t>
    </dgm:pt>
    <dgm:pt modelId="{EF368C11-FBE6-4222-9948-486409A559FB}" type="parTrans" cxnId="{53C8AA22-7130-4304-A4A3-94EEAFAA11F9}">
      <dgm:prSet/>
      <dgm:spPr/>
      <dgm:t>
        <a:bodyPr/>
        <a:lstStyle/>
        <a:p>
          <a:endParaRPr lang="en-US"/>
        </a:p>
      </dgm:t>
    </dgm:pt>
    <dgm:pt modelId="{FDF36CDF-DA9D-4F01-A2C7-B17042810E23}" type="sibTrans" cxnId="{53C8AA22-7130-4304-A4A3-94EEAFAA11F9}">
      <dgm:prSet/>
      <dgm:spPr/>
      <dgm:t>
        <a:bodyPr/>
        <a:lstStyle/>
        <a:p>
          <a:endParaRPr lang="en-US"/>
        </a:p>
      </dgm:t>
    </dgm:pt>
    <dgm:pt modelId="{608B2CDD-2BC6-4763-9A79-419F976E5220}">
      <dgm:prSet phldrT="[Text]" custT="1"/>
      <dgm:spPr/>
      <dgm:t>
        <a:bodyPr/>
        <a:lstStyle/>
        <a:p>
          <a:endParaRPr lang="en-US" sz="1800" dirty="0"/>
        </a:p>
      </dgm:t>
    </dgm:pt>
    <dgm:pt modelId="{A3BB2E45-F5C2-40FE-8C11-203352851EAE}" type="parTrans" cxnId="{35033A04-5347-4479-8E7F-BB7F868C6F70}">
      <dgm:prSet/>
      <dgm:spPr/>
      <dgm:t>
        <a:bodyPr/>
        <a:lstStyle/>
        <a:p>
          <a:endParaRPr lang="en-US"/>
        </a:p>
      </dgm:t>
    </dgm:pt>
    <dgm:pt modelId="{2B48CA2F-4C81-44C6-B420-DCDA269E8E33}" type="sibTrans" cxnId="{35033A04-5347-4479-8E7F-BB7F868C6F70}">
      <dgm:prSet/>
      <dgm:spPr/>
      <dgm:t>
        <a:bodyPr/>
        <a:lstStyle/>
        <a:p>
          <a:endParaRPr lang="en-US"/>
        </a:p>
      </dgm:t>
    </dgm:pt>
    <dgm:pt modelId="{5434DFC5-1815-40D6-85B7-791C7CF9818D}">
      <dgm:prSet phldrT="[Text]"/>
      <dgm:spPr/>
      <dgm:t>
        <a:bodyPr/>
        <a:lstStyle/>
        <a:p>
          <a:endParaRPr lang="en-US"/>
        </a:p>
      </dgm:t>
    </dgm:pt>
    <dgm:pt modelId="{DCD18ED8-7A92-416D-8514-8A908D79D919}" type="parTrans" cxnId="{98CFB8C6-16EF-4C5F-A019-2A7F21199AB1}">
      <dgm:prSet/>
      <dgm:spPr/>
      <dgm:t>
        <a:bodyPr/>
        <a:lstStyle/>
        <a:p>
          <a:endParaRPr lang="en-US"/>
        </a:p>
      </dgm:t>
    </dgm:pt>
    <dgm:pt modelId="{474547BD-A2E6-4040-A4CF-69BCF38377C5}" type="sibTrans" cxnId="{98CFB8C6-16EF-4C5F-A019-2A7F21199AB1}">
      <dgm:prSet/>
      <dgm:spPr/>
      <dgm:t>
        <a:bodyPr/>
        <a:lstStyle/>
        <a:p>
          <a:endParaRPr lang="en-US"/>
        </a:p>
      </dgm:t>
    </dgm:pt>
    <dgm:pt modelId="{FAA3CC0D-B789-4C54-AB98-7ED1C191CBC1}">
      <dgm:prSet custT="1"/>
      <dgm:spPr/>
      <dgm:t>
        <a:bodyPr/>
        <a:lstStyle/>
        <a:p>
          <a:endParaRPr lang="en-US" sz="1600" dirty="0"/>
        </a:p>
      </dgm:t>
    </dgm:pt>
    <dgm:pt modelId="{839492A9-2DD0-4947-89E9-405536C96A21}" type="parTrans" cxnId="{B56999FC-ED84-4D9B-ACD1-D5D63C8F3FBE}">
      <dgm:prSet/>
      <dgm:spPr/>
      <dgm:t>
        <a:bodyPr/>
        <a:lstStyle/>
        <a:p>
          <a:endParaRPr lang="en-US"/>
        </a:p>
      </dgm:t>
    </dgm:pt>
    <dgm:pt modelId="{72CDDC8C-3814-4A7E-AD35-224259B15706}" type="sibTrans" cxnId="{B56999FC-ED84-4D9B-ACD1-D5D63C8F3FBE}">
      <dgm:prSet/>
      <dgm:spPr/>
      <dgm:t>
        <a:bodyPr/>
        <a:lstStyle/>
        <a:p>
          <a:endParaRPr lang="en-US"/>
        </a:p>
      </dgm:t>
    </dgm:pt>
    <dgm:pt modelId="{02113C1A-88BE-42C9-AE52-D41A4D45CFAF}">
      <dgm:prSet custT="1"/>
      <dgm:spPr/>
      <dgm:t>
        <a:bodyPr/>
        <a:lstStyle/>
        <a:p>
          <a:r>
            <a:rPr lang="en-US" sz="1800" dirty="0"/>
            <a:t>Nomination of Georgian delegates to H2020 implementing structures meeting in different </a:t>
          </a:r>
          <a:r>
            <a:rPr lang="en-US" sz="1800" dirty="0" err="1"/>
            <a:t>programme</a:t>
          </a:r>
          <a:r>
            <a:rPr lang="en-US" sz="1800" dirty="0"/>
            <a:t> committee configurations</a:t>
          </a:r>
          <a:r>
            <a:rPr lang="ka-GE" sz="1800" dirty="0"/>
            <a:t>;</a:t>
          </a:r>
          <a:endParaRPr lang="en-US" sz="1800" dirty="0"/>
        </a:p>
      </dgm:t>
    </dgm:pt>
    <dgm:pt modelId="{6E661249-FCE7-41C8-83AA-FBCCA5AC7A03}" type="parTrans" cxnId="{A5025328-8A34-4DF8-994D-5DFFC09A0D70}">
      <dgm:prSet/>
      <dgm:spPr/>
      <dgm:t>
        <a:bodyPr/>
        <a:lstStyle/>
        <a:p>
          <a:endParaRPr lang="en-US"/>
        </a:p>
      </dgm:t>
    </dgm:pt>
    <dgm:pt modelId="{A2D1B2D9-374A-413F-817A-6A9C3F907E42}" type="sibTrans" cxnId="{A5025328-8A34-4DF8-994D-5DFFC09A0D70}">
      <dgm:prSet/>
      <dgm:spPr/>
      <dgm:t>
        <a:bodyPr/>
        <a:lstStyle/>
        <a:p>
          <a:endParaRPr lang="en-US"/>
        </a:p>
      </dgm:t>
    </dgm:pt>
    <dgm:pt modelId="{41785C67-25D9-44D6-8809-7D50056F4770}">
      <dgm:prSet custT="1"/>
      <dgm:spPr/>
      <dgm:t>
        <a:bodyPr/>
        <a:lstStyle/>
        <a:p>
          <a:r>
            <a:rPr lang="en-US" sz="1800" dirty="0"/>
            <a:t>Administration of </a:t>
          </a:r>
          <a:r>
            <a:rPr lang="en-US" sz="1800" dirty="0" smtClean="0"/>
            <a:t>Georgian </a:t>
          </a:r>
          <a:r>
            <a:rPr lang="en-US" sz="1800" dirty="0"/>
            <a:t>webpage dedicated to Horizon 2020: </a:t>
          </a:r>
          <a:r>
            <a:rPr lang="en-US" sz="1800" dirty="0">
              <a:hlinkClick xmlns:r="http://schemas.openxmlformats.org/officeDocument/2006/relationships" r:id="rId1"/>
            </a:rPr>
            <a:t>www.horizon2020.ge</a:t>
          </a:r>
          <a:r>
            <a:rPr lang="en-US" sz="1800" dirty="0"/>
            <a:t> </a:t>
          </a:r>
        </a:p>
      </dgm:t>
    </dgm:pt>
    <dgm:pt modelId="{561627FC-29AE-487A-BFB9-D3E5AE3C9C53}" type="parTrans" cxnId="{7D73932C-F01A-4FC5-81D4-5076D520978A}">
      <dgm:prSet/>
      <dgm:spPr/>
      <dgm:t>
        <a:bodyPr/>
        <a:lstStyle/>
        <a:p>
          <a:endParaRPr lang="en-US"/>
        </a:p>
      </dgm:t>
    </dgm:pt>
    <dgm:pt modelId="{73E6B1CA-F1FE-4EFF-AE26-645E33E30699}" type="sibTrans" cxnId="{7D73932C-F01A-4FC5-81D4-5076D520978A}">
      <dgm:prSet/>
      <dgm:spPr/>
      <dgm:t>
        <a:bodyPr/>
        <a:lstStyle/>
        <a:p>
          <a:endParaRPr lang="en-US"/>
        </a:p>
      </dgm:t>
    </dgm:pt>
    <dgm:pt modelId="{90170C78-EDB6-447D-BD0F-C5296EBCE088}">
      <dgm:prSet custT="1"/>
      <dgm:spPr/>
      <dgm:t>
        <a:bodyPr/>
        <a:lstStyle/>
        <a:p>
          <a:r>
            <a:rPr lang="en-US" sz="1800" dirty="0"/>
            <a:t>Request (2016) and Implementation (2017-2018) of Horizon 2020 </a:t>
          </a:r>
          <a:r>
            <a:rPr lang="en-US" sz="1800" dirty="0" smtClean="0"/>
            <a:t>PSF, </a:t>
          </a:r>
          <a:r>
            <a:rPr lang="en-US" sz="1800" dirty="0"/>
            <a:t>with 23 </a:t>
          </a:r>
          <a:r>
            <a:rPr lang="en-US" sz="1800" dirty="0" smtClean="0"/>
            <a:t>Recommendations on </a:t>
          </a:r>
          <a:r>
            <a:rPr lang="en-US" sz="1800" dirty="0"/>
            <a:t>3 topics: prioritization of research, performance-based funding and narrowing research-industry gap </a:t>
          </a:r>
        </a:p>
      </dgm:t>
    </dgm:pt>
    <dgm:pt modelId="{30AB910A-836C-476E-B2C3-A385894EDA77}" type="parTrans" cxnId="{2DAD2132-32CC-4DDA-BA5A-A52002A407AF}">
      <dgm:prSet/>
      <dgm:spPr/>
      <dgm:t>
        <a:bodyPr/>
        <a:lstStyle/>
        <a:p>
          <a:endParaRPr lang="en-US"/>
        </a:p>
      </dgm:t>
    </dgm:pt>
    <dgm:pt modelId="{54F95FDB-9566-44A3-81C8-81853C25C30A}" type="sibTrans" cxnId="{2DAD2132-32CC-4DDA-BA5A-A52002A407AF}">
      <dgm:prSet/>
      <dgm:spPr/>
      <dgm:t>
        <a:bodyPr/>
        <a:lstStyle/>
        <a:p>
          <a:endParaRPr lang="en-US"/>
        </a:p>
      </dgm:t>
    </dgm:pt>
    <dgm:pt modelId="{7D359CBA-4867-4B3D-BEBE-038D3D4CD4CD}">
      <dgm:prSet/>
      <dgm:spPr/>
      <dgm:t>
        <a:bodyPr/>
        <a:lstStyle/>
        <a:p>
          <a:r>
            <a:rPr lang="en-US" dirty="0"/>
            <a:t>Within bilateral cooperation with foreign countries, focusing on Georgia’s interest to participate in H2020 calls, including ERC, MSCA Actions</a:t>
          </a:r>
          <a:r>
            <a:rPr lang="ka-GE" dirty="0"/>
            <a:t>;</a:t>
          </a:r>
        </a:p>
      </dgm:t>
    </dgm:pt>
    <dgm:pt modelId="{9DFB0C0C-808C-4E13-BB12-AFEF78F269DD}" type="parTrans" cxnId="{C8C3FCAB-11A2-4AAC-8D29-553CCEE78715}">
      <dgm:prSet/>
      <dgm:spPr/>
      <dgm:t>
        <a:bodyPr/>
        <a:lstStyle/>
        <a:p>
          <a:endParaRPr lang="en-US"/>
        </a:p>
      </dgm:t>
    </dgm:pt>
    <dgm:pt modelId="{BE2A69B6-7729-4CAA-B2F5-ABF3DFA78C40}" type="sibTrans" cxnId="{C8C3FCAB-11A2-4AAC-8D29-553CCEE78715}">
      <dgm:prSet/>
      <dgm:spPr/>
      <dgm:t>
        <a:bodyPr/>
        <a:lstStyle/>
        <a:p>
          <a:endParaRPr lang="en-US"/>
        </a:p>
      </dgm:t>
    </dgm:pt>
    <dgm:pt modelId="{972AA3FF-16F5-4007-877D-FAEDED2DE500}">
      <dgm:prSet custT="1"/>
      <dgm:spPr/>
      <dgm:t>
        <a:bodyPr/>
        <a:lstStyle/>
        <a:p>
          <a:r>
            <a:rPr lang="en-US" sz="1800" dirty="0"/>
            <a:t>Signature and Ratification of International Agreement on Georgia’s Association to Horizon 2020</a:t>
          </a:r>
          <a:r>
            <a:rPr lang="ka-GE" sz="1800" dirty="0"/>
            <a:t>;</a:t>
          </a:r>
          <a:endParaRPr lang="en-US" sz="1800" dirty="0"/>
        </a:p>
      </dgm:t>
    </dgm:pt>
    <dgm:pt modelId="{795DA5CB-B50F-458B-8A60-FEB32653CC75}" type="parTrans" cxnId="{949D604D-D895-4745-A64B-BFF124B5BED7}">
      <dgm:prSet/>
      <dgm:spPr/>
      <dgm:t>
        <a:bodyPr/>
        <a:lstStyle/>
        <a:p>
          <a:endParaRPr lang="en-US"/>
        </a:p>
      </dgm:t>
    </dgm:pt>
    <dgm:pt modelId="{09FD9A93-B328-4470-A720-C71158419C32}" type="sibTrans" cxnId="{949D604D-D895-4745-A64B-BFF124B5BED7}">
      <dgm:prSet/>
      <dgm:spPr/>
      <dgm:t>
        <a:bodyPr/>
        <a:lstStyle/>
        <a:p>
          <a:endParaRPr lang="en-US"/>
        </a:p>
      </dgm:t>
    </dgm:pt>
    <dgm:pt modelId="{5674A654-0564-4453-98BD-F082E70C585E}">
      <dgm:prSet custT="1"/>
      <dgm:spPr/>
      <dgm:t>
        <a:bodyPr/>
        <a:lstStyle/>
        <a:p>
          <a:r>
            <a:rPr lang="en-US" sz="1800" dirty="0"/>
            <a:t>85% rebate of membership </a:t>
          </a:r>
          <a:r>
            <a:rPr lang="en-US" sz="1800" dirty="0" smtClean="0"/>
            <a:t>fee &amp; Financial Agreement on 50% return of paid membership fee.</a:t>
          </a:r>
          <a:endParaRPr lang="en-US" sz="1800" dirty="0"/>
        </a:p>
      </dgm:t>
    </dgm:pt>
    <dgm:pt modelId="{4571CA07-95FE-4225-9A63-1131F7FF4D4F}" type="parTrans" cxnId="{56417D21-5669-4B75-8697-8B4DCCABE8FC}">
      <dgm:prSet/>
      <dgm:spPr/>
      <dgm:t>
        <a:bodyPr/>
        <a:lstStyle/>
        <a:p>
          <a:endParaRPr lang="en-US"/>
        </a:p>
      </dgm:t>
    </dgm:pt>
    <dgm:pt modelId="{0EB02FD6-1B84-46C7-A088-205F96EC7840}" type="sibTrans" cxnId="{56417D21-5669-4B75-8697-8B4DCCABE8FC}">
      <dgm:prSet/>
      <dgm:spPr/>
      <dgm:t>
        <a:bodyPr/>
        <a:lstStyle/>
        <a:p>
          <a:endParaRPr lang="en-US"/>
        </a:p>
      </dgm:t>
    </dgm:pt>
    <dgm:pt modelId="{156A141A-088B-4AC0-8DBC-53933777A4C4}">
      <dgm:prSet/>
      <dgm:spPr/>
      <dgm:t>
        <a:bodyPr/>
        <a:lstStyle/>
        <a:p>
          <a:r>
            <a:rPr lang="en-US" dirty="0" err="1"/>
            <a:t>InfoDays</a:t>
          </a:r>
          <a:r>
            <a:rPr lang="en-US" dirty="0"/>
            <a:t>, conferences, &amp; individual consultations; </a:t>
          </a:r>
          <a:endParaRPr lang="ka-GE" dirty="0"/>
        </a:p>
      </dgm:t>
    </dgm:pt>
    <dgm:pt modelId="{2817E7FB-56AB-47C1-899C-D1B8B5CFD312}" type="parTrans" cxnId="{E2ACCDEA-26F4-4856-8962-5A6E9878B195}">
      <dgm:prSet/>
      <dgm:spPr/>
      <dgm:t>
        <a:bodyPr/>
        <a:lstStyle/>
        <a:p>
          <a:endParaRPr lang="en-US"/>
        </a:p>
      </dgm:t>
    </dgm:pt>
    <dgm:pt modelId="{8D8BA31C-44D1-4FAB-BB3A-D450AABFF147}" type="sibTrans" cxnId="{E2ACCDEA-26F4-4856-8962-5A6E9878B195}">
      <dgm:prSet/>
      <dgm:spPr/>
      <dgm:t>
        <a:bodyPr/>
        <a:lstStyle/>
        <a:p>
          <a:endParaRPr lang="en-US"/>
        </a:p>
      </dgm:t>
    </dgm:pt>
    <dgm:pt modelId="{68448DD5-33A0-49F7-9710-B92725EB5B82}" type="pres">
      <dgm:prSet presAssocID="{96B51295-F1B0-4B7D-A37A-8FB3D4306A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B9A5EE-1F9C-4C7F-B322-A2E7BA0A3D3E}" type="pres">
      <dgm:prSet presAssocID="{D6DE8503-12A4-43CB-BEFE-933EA18E3CC6}" presName="composite" presStyleCnt="0"/>
      <dgm:spPr/>
    </dgm:pt>
    <dgm:pt modelId="{09735A35-02AE-4147-9D1F-1CA4A5EE11C1}" type="pres">
      <dgm:prSet presAssocID="{D6DE8503-12A4-43CB-BEFE-933EA18E3CC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837C2-979F-47D6-977F-25583D943417}" type="pres">
      <dgm:prSet presAssocID="{D6DE8503-12A4-43CB-BEFE-933EA18E3CC6}" presName="descendantText" presStyleLbl="alignAcc1" presStyleIdx="0" presStyleCnt="4" custLinFactNeighborX="0" custLinFactNeighborY="14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9F9878-EE21-4385-B6EB-6E1070CD1D0E}" type="pres">
      <dgm:prSet presAssocID="{4A75B8B2-4D00-467C-88DF-8EF1FEB2B3E3}" presName="sp" presStyleCnt="0"/>
      <dgm:spPr/>
    </dgm:pt>
    <dgm:pt modelId="{7F6D86F9-BECE-4C8C-9C98-86A78CA5DC19}" type="pres">
      <dgm:prSet presAssocID="{5434DFC5-1815-40D6-85B7-791C7CF9818D}" presName="composite" presStyleCnt="0"/>
      <dgm:spPr/>
    </dgm:pt>
    <dgm:pt modelId="{1A1F9864-3F1E-49A7-9993-5BCF392AFF6A}" type="pres">
      <dgm:prSet presAssocID="{5434DFC5-1815-40D6-85B7-791C7CF9818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FEDAAA-D4B8-46E4-9BF6-B1A7B22D6E48}" type="pres">
      <dgm:prSet presAssocID="{5434DFC5-1815-40D6-85B7-791C7CF9818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0D49F3-8FAF-4F4F-B987-43A3E8A240BA}" type="pres">
      <dgm:prSet presAssocID="{474547BD-A2E6-4040-A4CF-69BCF38377C5}" presName="sp" presStyleCnt="0"/>
      <dgm:spPr/>
    </dgm:pt>
    <dgm:pt modelId="{E0E55B1B-FA31-477C-A271-C06C4623194E}" type="pres">
      <dgm:prSet presAssocID="{DDCE421F-0962-47C8-A2F0-E472F4749551}" presName="composite" presStyleCnt="0"/>
      <dgm:spPr/>
    </dgm:pt>
    <dgm:pt modelId="{85892058-6DC7-4D45-896C-A252EE81F838}" type="pres">
      <dgm:prSet presAssocID="{DDCE421F-0962-47C8-A2F0-E472F474955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F7ECF8-C56F-45EA-8E6F-D92777E4E8CB}" type="pres">
      <dgm:prSet presAssocID="{DDCE421F-0962-47C8-A2F0-E472F4749551}" presName="descendantText" presStyleLbl="alignAcc1" presStyleIdx="2" presStyleCnt="4" custScaleY="955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3EF8C-5E7B-4048-BA22-788648887B88}" type="pres">
      <dgm:prSet presAssocID="{F3C8943D-4B69-4506-B0F5-875972A52983}" presName="sp" presStyleCnt="0"/>
      <dgm:spPr/>
    </dgm:pt>
    <dgm:pt modelId="{C64385BF-C6D0-495B-9092-006FEDBB3334}" type="pres">
      <dgm:prSet presAssocID="{FA7B9889-0ED7-433F-B085-4CD2CC9E2AAD}" presName="composite" presStyleCnt="0"/>
      <dgm:spPr/>
    </dgm:pt>
    <dgm:pt modelId="{CEDC1C8D-9A39-461A-95BA-66FD4C16B5F9}" type="pres">
      <dgm:prSet presAssocID="{FA7B9889-0ED7-433F-B085-4CD2CC9E2AAD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2498EE-26F0-45FD-A7A0-E23FE8EEDC51}" type="pres">
      <dgm:prSet presAssocID="{FA7B9889-0ED7-433F-B085-4CD2CC9E2AAD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C3FCAB-11A2-4AAC-8D29-553CCEE78715}" srcId="{FA7B9889-0ED7-433F-B085-4CD2CC9E2AAD}" destId="{7D359CBA-4867-4B3D-BEBE-038D3D4CD4CD}" srcOrd="0" destOrd="0" parTransId="{9DFB0C0C-808C-4E13-BB12-AFEF78F269DD}" sibTransId="{BE2A69B6-7729-4CAA-B2F5-ABF3DFA78C40}"/>
    <dgm:cxn modelId="{949D604D-D895-4745-A64B-BFF124B5BED7}" srcId="{D6DE8503-12A4-43CB-BEFE-933EA18E3CC6}" destId="{972AA3FF-16F5-4007-877D-FAEDED2DE500}" srcOrd="1" destOrd="0" parTransId="{795DA5CB-B50F-458B-8A60-FEB32653CC75}" sibTransId="{09FD9A93-B328-4470-A720-C71158419C32}"/>
    <dgm:cxn modelId="{CF996106-6148-49CD-A0B0-3990645A726D}" type="presOf" srcId="{41785C67-25D9-44D6-8809-7D50056F4770}" destId="{11F7ECF8-C56F-45EA-8E6F-D92777E4E8CB}" srcOrd="0" destOrd="0" presId="urn:microsoft.com/office/officeart/2005/8/layout/chevron2"/>
    <dgm:cxn modelId="{B3769C3C-39A4-4021-AA4E-17DE867CEE34}" type="presOf" srcId="{6B9B2036-502E-47D1-BBB4-A848B9E3A9CC}" destId="{8CFEDAAA-D4B8-46E4-9BF6-B1A7B22D6E48}" srcOrd="0" destOrd="0" presId="urn:microsoft.com/office/officeart/2005/8/layout/chevron2"/>
    <dgm:cxn modelId="{4BBAA08C-38C0-491A-B86F-0B7193F106F3}" type="presOf" srcId="{96B51295-F1B0-4B7D-A37A-8FB3D4306A0E}" destId="{68448DD5-33A0-49F7-9710-B92725EB5B82}" srcOrd="0" destOrd="0" presId="urn:microsoft.com/office/officeart/2005/8/layout/chevron2"/>
    <dgm:cxn modelId="{C3C2AC71-CD9F-4983-AE00-BF0D248C24CD}" type="presOf" srcId="{608B2CDD-2BC6-4763-9A79-419F976E5220}" destId="{11F7ECF8-C56F-45EA-8E6F-D92777E4E8CB}" srcOrd="0" destOrd="2" presId="urn:microsoft.com/office/officeart/2005/8/layout/chevron2"/>
    <dgm:cxn modelId="{17CF7FB6-C20E-4632-916B-9518505AF651}" type="presOf" srcId="{5434DFC5-1815-40D6-85B7-791C7CF9818D}" destId="{1A1F9864-3F1E-49A7-9993-5BCF392AFF6A}" srcOrd="0" destOrd="0" presId="urn:microsoft.com/office/officeart/2005/8/layout/chevron2"/>
    <dgm:cxn modelId="{A5025328-8A34-4DF8-994D-5DFFC09A0D70}" srcId="{5434DFC5-1815-40D6-85B7-791C7CF9818D}" destId="{02113C1A-88BE-42C9-AE52-D41A4D45CFAF}" srcOrd="1" destOrd="0" parTransId="{6E661249-FCE7-41C8-83AA-FBCCA5AC7A03}" sibTransId="{A2D1B2D9-374A-413F-817A-6A9C3F907E42}"/>
    <dgm:cxn modelId="{98CFB8C6-16EF-4C5F-A019-2A7F21199AB1}" srcId="{96B51295-F1B0-4B7D-A37A-8FB3D4306A0E}" destId="{5434DFC5-1815-40D6-85B7-791C7CF9818D}" srcOrd="1" destOrd="0" parTransId="{DCD18ED8-7A92-416D-8514-8A908D79D919}" sibTransId="{474547BD-A2E6-4040-A4CF-69BCF38377C5}"/>
    <dgm:cxn modelId="{F03AA391-C829-44E2-94AC-6E9A2E9C466C}" type="presOf" srcId="{02113C1A-88BE-42C9-AE52-D41A4D45CFAF}" destId="{8CFEDAAA-D4B8-46E4-9BF6-B1A7B22D6E48}" srcOrd="0" destOrd="1" presId="urn:microsoft.com/office/officeart/2005/8/layout/chevron2"/>
    <dgm:cxn modelId="{F2777B4C-9851-43BD-B11C-56EBE0D34FC4}" type="presOf" srcId="{972AA3FF-16F5-4007-877D-FAEDED2DE500}" destId="{134837C2-979F-47D6-977F-25583D943417}" srcOrd="0" destOrd="1" presId="urn:microsoft.com/office/officeart/2005/8/layout/chevron2"/>
    <dgm:cxn modelId="{92248B5C-A4E1-4A5B-8E8E-589405139C76}" srcId="{96B51295-F1B0-4B7D-A37A-8FB3D4306A0E}" destId="{D6DE8503-12A4-43CB-BEFE-933EA18E3CC6}" srcOrd="0" destOrd="0" parTransId="{CF13B499-83F2-4650-BF9E-1B90400410DC}" sibTransId="{4A75B8B2-4D00-467C-88DF-8EF1FEB2B3E3}"/>
    <dgm:cxn modelId="{B56999FC-ED84-4D9B-ACD1-D5D63C8F3FBE}" srcId="{D6DE8503-12A4-43CB-BEFE-933EA18E3CC6}" destId="{FAA3CC0D-B789-4C54-AB98-7ED1C191CBC1}" srcOrd="0" destOrd="0" parTransId="{839492A9-2DD0-4947-89E9-405536C96A21}" sibTransId="{72CDDC8C-3814-4A7E-AD35-224259B15706}"/>
    <dgm:cxn modelId="{53C8AA22-7130-4304-A4A3-94EEAFAA11F9}" srcId="{96B51295-F1B0-4B7D-A37A-8FB3D4306A0E}" destId="{FA7B9889-0ED7-433F-B085-4CD2CC9E2AAD}" srcOrd="3" destOrd="0" parTransId="{EF368C11-FBE6-4222-9948-486409A559FB}" sibTransId="{FDF36CDF-DA9D-4F01-A2C7-B17042810E23}"/>
    <dgm:cxn modelId="{7D73932C-F01A-4FC5-81D4-5076D520978A}" srcId="{DDCE421F-0962-47C8-A2F0-E472F4749551}" destId="{41785C67-25D9-44D6-8809-7D50056F4770}" srcOrd="0" destOrd="0" parTransId="{561627FC-29AE-487A-BFB9-D3E5AE3C9C53}" sibTransId="{73E6B1CA-F1FE-4EFF-AE26-645E33E30699}"/>
    <dgm:cxn modelId="{9FCE99D5-FE55-44CB-B9F9-F1C236306D87}" srcId="{5434DFC5-1815-40D6-85B7-791C7CF9818D}" destId="{6B9B2036-502E-47D1-BBB4-A848B9E3A9CC}" srcOrd="0" destOrd="0" parTransId="{E9757CC1-535D-41BF-9F52-4DCC700DC430}" sibTransId="{794C1930-37A0-4ECE-BE13-E499EA606F5C}"/>
    <dgm:cxn modelId="{35033A04-5347-4479-8E7F-BB7F868C6F70}" srcId="{DDCE421F-0962-47C8-A2F0-E472F4749551}" destId="{608B2CDD-2BC6-4763-9A79-419F976E5220}" srcOrd="2" destOrd="0" parTransId="{A3BB2E45-F5C2-40FE-8C11-203352851EAE}" sibTransId="{2B48CA2F-4C81-44C6-B420-DCDA269E8E33}"/>
    <dgm:cxn modelId="{27D556F6-6704-447A-B97F-C28D682FC947}" type="presOf" srcId="{90170C78-EDB6-447D-BD0F-C5296EBCE088}" destId="{11F7ECF8-C56F-45EA-8E6F-D92777E4E8CB}" srcOrd="0" destOrd="1" presId="urn:microsoft.com/office/officeart/2005/8/layout/chevron2"/>
    <dgm:cxn modelId="{7BFA3703-51F2-4713-B0D9-5212FA6C5EF4}" type="presOf" srcId="{156A141A-088B-4AC0-8DBC-53933777A4C4}" destId="{0B2498EE-26F0-45FD-A7A0-E23FE8EEDC51}" srcOrd="0" destOrd="1" presId="urn:microsoft.com/office/officeart/2005/8/layout/chevron2"/>
    <dgm:cxn modelId="{3E9D48EC-50C2-4BE4-967E-9DD7F3D777AB}" type="presOf" srcId="{D6DE8503-12A4-43CB-BEFE-933EA18E3CC6}" destId="{09735A35-02AE-4147-9D1F-1CA4A5EE11C1}" srcOrd="0" destOrd="0" presId="urn:microsoft.com/office/officeart/2005/8/layout/chevron2"/>
    <dgm:cxn modelId="{2DAD2132-32CC-4DDA-BA5A-A52002A407AF}" srcId="{DDCE421F-0962-47C8-A2F0-E472F4749551}" destId="{90170C78-EDB6-447D-BD0F-C5296EBCE088}" srcOrd="1" destOrd="0" parTransId="{30AB910A-836C-476E-B2C3-A385894EDA77}" sibTransId="{54F95FDB-9566-44A3-81C8-81853C25C30A}"/>
    <dgm:cxn modelId="{56417D21-5669-4B75-8697-8B4DCCABE8FC}" srcId="{D6DE8503-12A4-43CB-BEFE-933EA18E3CC6}" destId="{5674A654-0564-4453-98BD-F082E70C585E}" srcOrd="2" destOrd="0" parTransId="{4571CA07-95FE-4225-9A63-1131F7FF4D4F}" sibTransId="{0EB02FD6-1B84-46C7-A088-205F96EC7840}"/>
    <dgm:cxn modelId="{8A69E2C2-3518-49FA-B26B-0BF7C97C9D5C}" type="presOf" srcId="{DDCE421F-0962-47C8-A2F0-E472F4749551}" destId="{85892058-6DC7-4D45-896C-A252EE81F838}" srcOrd="0" destOrd="0" presId="urn:microsoft.com/office/officeart/2005/8/layout/chevron2"/>
    <dgm:cxn modelId="{E2ACCDEA-26F4-4856-8962-5A6E9878B195}" srcId="{FA7B9889-0ED7-433F-B085-4CD2CC9E2AAD}" destId="{156A141A-088B-4AC0-8DBC-53933777A4C4}" srcOrd="1" destOrd="0" parTransId="{2817E7FB-56AB-47C1-899C-D1B8B5CFD312}" sibTransId="{8D8BA31C-44D1-4FAB-BB3A-D450AABFF147}"/>
    <dgm:cxn modelId="{F22C481E-BD4C-4B74-993A-D23AE2B058B2}" type="presOf" srcId="{FA7B9889-0ED7-433F-B085-4CD2CC9E2AAD}" destId="{CEDC1C8D-9A39-461A-95BA-66FD4C16B5F9}" srcOrd="0" destOrd="0" presId="urn:microsoft.com/office/officeart/2005/8/layout/chevron2"/>
    <dgm:cxn modelId="{378DAD63-CC70-4D99-B401-EB113D183662}" type="presOf" srcId="{5674A654-0564-4453-98BD-F082E70C585E}" destId="{134837C2-979F-47D6-977F-25583D943417}" srcOrd="0" destOrd="2" presId="urn:microsoft.com/office/officeart/2005/8/layout/chevron2"/>
    <dgm:cxn modelId="{12A60930-5EBA-461F-AA79-AA28B1ACBBF3}" type="presOf" srcId="{7D359CBA-4867-4B3D-BEBE-038D3D4CD4CD}" destId="{0B2498EE-26F0-45FD-A7A0-E23FE8EEDC51}" srcOrd="0" destOrd="0" presId="urn:microsoft.com/office/officeart/2005/8/layout/chevron2"/>
    <dgm:cxn modelId="{5F264A71-F688-40B5-841F-E568F705A862}" srcId="{96B51295-F1B0-4B7D-A37A-8FB3D4306A0E}" destId="{DDCE421F-0962-47C8-A2F0-E472F4749551}" srcOrd="2" destOrd="0" parTransId="{2C647F63-93D3-4045-8A3E-4BB008D0DB9F}" sibTransId="{F3C8943D-4B69-4506-B0F5-875972A52983}"/>
    <dgm:cxn modelId="{7C4B9E52-5540-4C3A-9164-376657C107B0}" type="presOf" srcId="{FAA3CC0D-B789-4C54-AB98-7ED1C191CBC1}" destId="{134837C2-979F-47D6-977F-25583D943417}" srcOrd="0" destOrd="0" presId="urn:microsoft.com/office/officeart/2005/8/layout/chevron2"/>
    <dgm:cxn modelId="{6FE1ED55-2E1D-4D34-853E-75F375F8A13C}" type="presParOf" srcId="{68448DD5-33A0-49F7-9710-B92725EB5B82}" destId="{D4B9A5EE-1F9C-4C7F-B322-A2E7BA0A3D3E}" srcOrd="0" destOrd="0" presId="urn:microsoft.com/office/officeart/2005/8/layout/chevron2"/>
    <dgm:cxn modelId="{02874161-F6BC-478C-9D3B-82BAD6680E4B}" type="presParOf" srcId="{D4B9A5EE-1F9C-4C7F-B322-A2E7BA0A3D3E}" destId="{09735A35-02AE-4147-9D1F-1CA4A5EE11C1}" srcOrd="0" destOrd="0" presId="urn:microsoft.com/office/officeart/2005/8/layout/chevron2"/>
    <dgm:cxn modelId="{E4AE022B-8229-4D14-B558-F65D16456320}" type="presParOf" srcId="{D4B9A5EE-1F9C-4C7F-B322-A2E7BA0A3D3E}" destId="{134837C2-979F-47D6-977F-25583D943417}" srcOrd="1" destOrd="0" presId="urn:microsoft.com/office/officeart/2005/8/layout/chevron2"/>
    <dgm:cxn modelId="{605B8918-51F7-48E4-98D5-80AB76D79128}" type="presParOf" srcId="{68448DD5-33A0-49F7-9710-B92725EB5B82}" destId="{869F9878-EE21-4385-B6EB-6E1070CD1D0E}" srcOrd="1" destOrd="0" presId="urn:microsoft.com/office/officeart/2005/8/layout/chevron2"/>
    <dgm:cxn modelId="{1B182C98-20B6-48C3-998B-41DBCFA56F54}" type="presParOf" srcId="{68448DD5-33A0-49F7-9710-B92725EB5B82}" destId="{7F6D86F9-BECE-4C8C-9C98-86A78CA5DC19}" srcOrd="2" destOrd="0" presId="urn:microsoft.com/office/officeart/2005/8/layout/chevron2"/>
    <dgm:cxn modelId="{2E6F69AE-B81B-478A-93D4-2AE5CDC47088}" type="presParOf" srcId="{7F6D86F9-BECE-4C8C-9C98-86A78CA5DC19}" destId="{1A1F9864-3F1E-49A7-9993-5BCF392AFF6A}" srcOrd="0" destOrd="0" presId="urn:microsoft.com/office/officeart/2005/8/layout/chevron2"/>
    <dgm:cxn modelId="{E0514F5F-56DB-4EEA-A966-CE7C71437D41}" type="presParOf" srcId="{7F6D86F9-BECE-4C8C-9C98-86A78CA5DC19}" destId="{8CFEDAAA-D4B8-46E4-9BF6-B1A7B22D6E48}" srcOrd="1" destOrd="0" presId="urn:microsoft.com/office/officeart/2005/8/layout/chevron2"/>
    <dgm:cxn modelId="{9BF3374D-58A6-4B90-8BF0-0D1944779776}" type="presParOf" srcId="{68448DD5-33A0-49F7-9710-B92725EB5B82}" destId="{6F0D49F3-8FAF-4F4F-B987-43A3E8A240BA}" srcOrd="3" destOrd="0" presId="urn:microsoft.com/office/officeart/2005/8/layout/chevron2"/>
    <dgm:cxn modelId="{C2520E53-8A4D-4ED4-A7C9-F261425C1BC6}" type="presParOf" srcId="{68448DD5-33A0-49F7-9710-B92725EB5B82}" destId="{E0E55B1B-FA31-477C-A271-C06C4623194E}" srcOrd="4" destOrd="0" presId="urn:microsoft.com/office/officeart/2005/8/layout/chevron2"/>
    <dgm:cxn modelId="{5BD409DA-8F2D-41E1-905B-AC92F3D6C61B}" type="presParOf" srcId="{E0E55B1B-FA31-477C-A271-C06C4623194E}" destId="{85892058-6DC7-4D45-896C-A252EE81F838}" srcOrd="0" destOrd="0" presId="urn:microsoft.com/office/officeart/2005/8/layout/chevron2"/>
    <dgm:cxn modelId="{27D993BC-F228-4A3F-BE28-7F548DC1EFCA}" type="presParOf" srcId="{E0E55B1B-FA31-477C-A271-C06C4623194E}" destId="{11F7ECF8-C56F-45EA-8E6F-D92777E4E8CB}" srcOrd="1" destOrd="0" presId="urn:microsoft.com/office/officeart/2005/8/layout/chevron2"/>
    <dgm:cxn modelId="{2C5A0098-E6FC-4570-A7EE-512D984FAFE3}" type="presParOf" srcId="{68448DD5-33A0-49F7-9710-B92725EB5B82}" destId="{1F93EF8C-5E7B-4048-BA22-788648887B88}" srcOrd="5" destOrd="0" presId="urn:microsoft.com/office/officeart/2005/8/layout/chevron2"/>
    <dgm:cxn modelId="{164A5A46-77DC-4C32-894E-0E539A578702}" type="presParOf" srcId="{68448DD5-33A0-49F7-9710-B92725EB5B82}" destId="{C64385BF-C6D0-495B-9092-006FEDBB3334}" srcOrd="6" destOrd="0" presId="urn:microsoft.com/office/officeart/2005/8/layout/chevron2"/>
    <dgm:cxn modelId="{90EDC4A7-CDFB-4782-8DEF-1C50D398CFE2}" type="presParOf" srcId="{C64385BF-C6D0-495B-9092-006FEDBB3334}" destId="{CEDC1C8D-9A39-461A-95BA-66FD4C16B5F9}" srcOrd="0" destOrd="0" presId="urn:microsoft.com/office/officeart/2005/8/layout/chevron2"/>
    <dgm:cxn modelId="{BBAD89A1-663E-4772-BD32-0170BA58DF05}" type="presParOf" srcId="{C64385BF-C6D0-495B-9092-006FEDBB3334}" destId="{0B2498EE-26F0-45FD-A7A0-E23FE8EEDC5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735A35-02AE-4147-9D1F-1CA4A5EE11C1}">
      <dsp:nvSpPr>
        <dsp:cNvPr id="0" name=""/>
        <dsp:cNvSpPr/>
      </dsp:nvSpPr>
      <dsp:spPr>
        <a:xfrm rot="5400000">
          <a:off x="-244354" y="245325"/>
          <a:ext cx="1629032" cy="114032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 rot="-5400000">
        <a:off x="1" y="571131"/>
        <a:ext cx="1140322" cy="488710"/>
      </dsp:txXfrm>
    </dsp:sp>
    <dsp:sp modelId="{134837C2-979F-47D6-977F-25583D943417}">
      <dsp:nvSpPr>
        <dsp:cNvPr id="0" name=""/>
        <dsp:cNvSpPr/>
      </dsp:nvSpPr>
      <dsp:spPr>
        <a:xfrm rot="5400000">
          <a:off x="4928638" y="-3787344"/>
          <a:ext cx="1058870" cy="8635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Signature and Ratification of International Agreement on Georgia’s Association to Horizon 2020</a:t>
          </a:r>
          <a:r>
            <a:rPr lang="ka-GE" sz="1200" kern="1200" dirty="0"/>
            <a:t>;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85% rebate of membership fee;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Signature of Financial Agreement on 50% reimbursement of paid membership fee.</a:t>
          </a:r>
        </a:p>
      </dsp:txBody>
      <dsp:txXfrm rot="-5400000">
        <a:off x="1140322" y="52662"/>
        <a:ext cx="8583812" cy="955490"/>
      </dsp:txXfrm>
    </dsp:sp>
    <dsp:sp modelId="{1A1F9864-3F1E-49A7-9993-5BCF392AFF6A}">
      <dsp:nvSpPr>
        <dsp:cNvPr id="0" name=""/>
        <dsp:cNvSpPr/>
      </dsp:nvSpPr>
      <dsp:spPr>
        <a:xfrm rot="5400000">
          <a:off x="-244354" y="1731021"/>
          <a:ext cx="1629032" cy="114032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167130"/>
                <a:satOff val="4478"/>
                <a:lumOff val="197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67130"/>
                <a:satOff val="4478"/>
                <a:lumOff val="197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67130"/>
                <a:satOff val="4478"/>
                <a:lumOff val="197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167130"/>
              <a:satOff val="4478"/>
              <a:lumOff val="1972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 rot="-5400000">
        <a:off x="1" y="2056827"/>
        <a:ext cx="1140322" cy="488710"/>
      </dsp:txXfrm>
    </dsp:sp>
    <dsp:sp modelId="{8CFEDAAA-D4B8-46E4-9BF6-B1A7B22D6E48}">
      <dsp:nvSpPr>
        <dsp:cNvPr id="0" name=""/>
        <dsp:cNvSpPr/>
      </dsp:nvSpPr>
      <dsp:spPr>
        <a:xfrm rot="5400000">
          <a:off x="4928638" y="-2301648"/>
          <a:ext cx="1058870" cy="8635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167130"/>
              <a:satOff val="4478"/>
              <a:lumOff val="1972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Renewal of National Contact Point Decentralized Network</a:t>
          </a:r>
          <a:r>
            <a:rPr lang="ka-GE" sz="1200" kern="1200" dirty="0"/>
            <a:t>;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Nomination of Georgian delegates to H2020 implementing structures meeting in different </a:t>
          </a:r>
          <a:r>
            <a:rPr lang="en-US" sz="1200" kern="1200" dirty="0" err="1"/>
            <a:t>programme</a:t>
          </a:r>
          <a:r>
            <a:rPr lang="en-US" sz="1200" kern="1200" dirty="0"/>
            <a:t> committee configurations</a:t>
          </a:r>
          <a:r>
            <a:rPr lang="ka-GE" sz="1200" kern="1200" dirty="0"/>
            <a:t>;</a:t>
          </a:r>
          <a:endParaRPr lang="en-US" sz="1200" kern="1200" dirty="0"/>
        </a:p>
      </dsp:txBody>
      <dsp:txXfrm rot="-5400000">
        <a:off x="1140322" y="1538358"/>
        <a:ext cx="8583812" cy="955490"/>
      </dsp:txXfrm>
    </dsp:sp>
    <dsp:sp modelId="{85892058-6DC7-4D45-896C-A252EE81F838}">
      <dsp:nvSpPr>
        <dsp:cNvPr id="0" name=""/>
        <dsp:cNvSpPr/>
      </dsp:nvSpPr>
      <dsp:spPr>
        <a:xfrm rot="5400000">
          <a:off x="-244354" y="3216717"/>
          <a:ext cx="1629032" cy="114032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334261"/>
                <a:satOff val="8955"/>
                <a:lumOff val="394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334261"/>
                <a:satOff val="8955"/>
                <a:lumOff val="394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334261"/>
                <a:satOff val="8955"/>
                <a:lumOff val="394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334261"/>
              <a:satOff val="8955"/>
              <a:lumOff val="394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 rot="-5400000">
        <a:off x="1" y="3542523"/>
        <a:ext cx="1140322" cy="488710"/>
      </dsp:txXfrm>
    </dsp:sp>
    <dsp:sp modelId="{11F7ECF8-C56F-45EA-8E6F-D92777E4E8CB}">
      <dsp:nvSpPr>
        <dsp:cNvPr id="0" name=""/>
        <dsp:cNvSpPr/>
      </dsp:nvSpPr>
      <dsp:spPr>
        <a:xfrm rot="5400000">
          <a:off x="4928638" y="-815952"/>
          <a:ext cx="1058870" cy="8635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334261"/>
              <a:satOff val="8955"/>
              <a:lumOff val="394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Administration of Georgian language webpage dedicated to Horizon 2020: </a:t>
          </a:r>
          <a:r>
            <a:rPr lang="en-US" sz="1200" kern="1200" dirty="0">
              <a:hlinkClick xmlns:r="http://schemas.openxmlformats.org/officeDocument/2006/relationships" r:id="rId1"/>
            </a:rPr>
            <a:t>www.horizon2020.ge</a:t>
          </a:r>
          <a:r>
            <a:rPr lang="en-US" sz="1200" kern="1200" dirty="0"/>
            <a:t>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Request (2016) and Implementation (2017-2018) of Horizon 2020 Policy Support Facility, with 23 recommendations to reform Georgian STI system focused on 3 topics: prioritization of research, performance-based funding and narrowing research-industry gap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 rot="-5400000">
        <a:off x="1140322" y="3024054"/>
        <a:ext cx="8583812" cy="955490"/>
      </dsp:txXfrm>
    </dsp:sp>
    <dsp:sp modelId="{CEDC1C8D-9A39-461A-95BA-66FD4C16B5F9}">
      <dsp:nvSpPr>
        <dsp:cNvPr id="0" name=""/>
        <dsp:cNvSpPr/>
      </dsp:nvSpPr>
      <dsp:spPr>
        <a:xfrm rot="5400000">
          <a:off x="-244354" y="4702413"/>
          <a:ext cx="1629032" cy="114032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167130"/>
                <a:satOff val="4478"/>
                <a:lumOff val="197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67130"/>
                <a:satOff val="4478"/>
                <a:lumOff val="197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67130"/>
                <a:satOff val="4478"/>
                <a:lumOff val="197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167130"/>
              <a:satOff val="4478"/>
              <a:lumOff val="1972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 rot="-5400000">
        <a:off x="1" y="5028219"/>
        <a:ext cx="1140322" cy="488710"/>
      </dsp:txXfrm>
    </dsp:sp>
    <dsp:sp modelId="{0B2498EE-26F0-45FD-A7A0-E23FE8EEDC51}">
      <dsp:nvSpPr>
        <dsp:cNvPr id="0" name=""/>
        <dsp:cNvSpPr/>
      </dsp:nvSpPr>
      <dsp:spPr>
        <a:xfrm rot="5400000">
          <a:off x="4928638" y="669743"/>
          <a:ext cx="1058870" cy="8635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167130"/>
              <a:satOff val="4478"/>
              <a:lumOff val="1972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/>
            <a:t>Within bilateral cooperation with foreign countries, focusing on Georgia’s interest to participate in H2020 calls, including ERC, MSCA Actions</a:t>
          </a:r>
          <a:r>
            <a:rPr lang="ka-GE" sz="1200" kern="1200" dirty="0"/>
            <a:t>;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/>
            <a:t>InfoDays</a:t>
          </a:r>
          <a:r>
            <a:rPr lang="en-US" sz="1200" kern="1200" dirty="0"/>
            <a:t>, conferences, &amp; individual consultations; </a:t>
          </a:r>
          <a:endParaRPr lang="ka-GE" sz="1200" kern="1200" dirty="0"/>
        </a:p>
      </dsp:txBody>
      <dsp:txXfrm rot="-5400000">
        <a:off x="1140322" y="4509749"/>
        <a:ext cx="8583812" cy="955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F65EE-D2AB-4278-96D3-164D20973E04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1A652-0026-4BC5-9A9F-BC11FF8851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3305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1A652-0026-4BC5-9A9F-BC11FF8851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8598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1A652-0026-4BC5-9A9F-BC11FF885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214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Wingdings 3" charset="2"/>
              <a:buNone/>
            </a:pPr>
            <a:r>
              <a:rPr lang="en-US" dirty="0" smtClean="0"/>
              <a:t>No Success in ERC &amp; SME Instrument;</a:t>
            </a:r>
          </a:p>
          <a:p>
            <a:pPr marL="0" indent="0">
              <a:buFont typeface="Wingdings 3" charset="2"/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For the first time, </a:t>
            </a:r>
            <a:r>
              <a:rPr lang="en-US" b="1" dirty="0" err="1" smtClean="0"/>
              <a:t>Ilia</a:t>
            </a:r>
            <a:r>
              <a:rPr lang="en-US" b="1" dirty="0" smtClean="0"/>
              <a:t> University will host experienced European researcher under MSCA Individual Fellowship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1A652-0026-4BC5-9A9F-BC11FF8851B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1A652-0026-4BC5-9A9F-BC11FF8851B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3308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2896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0445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2344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08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459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2606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8072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1779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7697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183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200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ngabitashvili@mes.gov.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199" y="404664"/>
            <a:ext cx="9327931" cy="633670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Georgia’s Association to Horizon 2020: 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Major Benefits and Challenges</a:t>
            </a:r>
            <a:endParaRPr lang="en-US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ka-GE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ka-GE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ka-GE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000" b="1" dirty="0">
                <a:solidFill>
                  <a:schemeClr val="tx1"/>
                </a:solidFill>
              </a:rPr>
              <a:t>Ministry of Education, Science, Culture and Sport of Georgia</a:t>
            </a:r>
          </a:p>
          <a:p>
            <a:pPr marL="0" indent="0" algn="ctr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en-US" b="1" dirty="0" smtClean="0">
                <a:solidFill>
                  <a:schemeClr val="tx1"/>
                </a:solidFill>
              </a:rPr>
              <a:t>11 June</a:t>
            </a:r>
            <a:r>
              <a:rPr lang="en-US" b="1" dirty="0">
                <a:solidFill>
                  <a:schemeClr val="tx1"/>
                </a:solidFill>
              </a:rPr>
              <a:t>, 2019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5278" y="1976769"/>
            <a:ext cx="2426948" cy="201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7585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199" y="404664"/>
            <a:ext cx="9327931" cy="633670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Thank You!</a:t>
            </a:r>
            <a:endParaRPr lang="en-US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ka-GE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ka-GE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b="1" dirty="0" err="1" smtClean="0"/>
              <a:t>Natia</a:t>
            </a:r>
            <a:r>
              <a:rPr lang="en-US" b="1" dirty="0" smtClean="0"/>
              <a:t> Gabitashvili</a:t>
            </a:r>
          </a:p>
          <a:p>
            <a:pPr marL="0" indent="0" algn="ctr">
              <a:buNone/>
            </a:pPr>
            <a:r>
              <a:rPr lang="en-US" b="1" dirty="0" smtClean="0">
                <a:hlinkClick r:id="rId2"/>
              </a:rPr>
              <a:t>ngabitashvili@mes.gov.ge</a:t>
            </a:r>
            <a:r>
              <a:rPr lang="en-US" b="1" dirty="0" smtClean="0"/>
              <a:t> </a:t>
            </a:r>
            <a:endParaRPr lang="ka-GE" b="1" dirty="0"/>
          </a:p>
          <a:p>
            <a:pPr marL="0" indent="0" algn="ctr">
              <a:buNone/>
            </a:pPr>
            <a:r>
              <a:rPr lang="en-US" sz="3000" b="1" dirty="0">
                <a:solidFill>
                  <a:schemeClr val="tx1"/>
                </a:solidFill>
              </a:rPr>
              <a:t>Ministry of Education, Science, Culture and Sport of Georgia</a:t>
            </a:r>
          </a:p>
          <a:p>
            <a:pPr marL="0" indent="0" algn="ctr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en-US" b="1" dirty="0" smtClean="0">
                <a:solidFill>
                  <a:schemeClr val="tx1"/>
                </a:solidFill>
              </a:rPr>
              <a:t>June</a:t>
            </a:r>
            <a:r>
              <a:rPr lang="en-US" b="1" dirty="0">
                <a:solidFill>
                  <a:schemeClr val="tx1"/>
                </a:solidFill>
              </a:rPr>
              <a:t>, 2019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5278" y="1976769"/>
            <a:ext cx="2426948" cy="201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7585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079" y="300727"/>
            <a:ext cx="9876534" cy="46871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Background: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04731616"/>
              </p:ext>
            </p:extLst>
          </p:nvPr>
        </p:nvGraphicFramePr>
        <p:xfrm>
          <a:off x="849086" y="769938"/>
          <a:ext cx="11087100" cy="6088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70877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xmlns="" id="{A1C74D5F-EDA5-4E64-AB84-E7EED07FBB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3555500"/>
              </p:ext>
            </p:extLst>
          </p:nvPr>
        </p:nvGraphicFramePr>
        <p:xfrm>
          <a:off x="2286000" y="236220"/>
          <a:ext cx="9218613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Content Placeholder 2">
            <a:extLst>
              <a:ext uri="{FF2B5EF4-FFF2-40B4-BE49-F238E27FC236}">
                <a16:creationId xmlns:a16="http://schemas.microsoft.com/office/drawing/2014/main" xmlns="" id="{D1DD42F6-78FE-4E75-BE34-DE291A39B6B8}"/>
              </a:ext>
            </a:extLst>
          </p:cNvPr>
          <p:cNvSpPr txBox="1">
            <a:spLocks/>
          </p:cNvSpPr>
          <p:nvPr/>
        </p:nvSpPr>
        <p:spPr>
          <a:xfrm>
            <a:off x="2589212" y="5539740"/>
            <a:ext cx="8915400" cy="701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b="1" dirty="0"/>
              <a:t>32 funded projects securing up to 3, 309, 779 </a:t>
            </a:r>
            <a:r>
              <a:rPr lang="en-US" b="1" dirty="0" err="1"/>
              <a:t>mln</a:t>
            </a:r>
            <a:r>
              <a:rPr lang="en-US" b="1" dirty="0"/>
              <a:t> EUR</a:t>
            </a:r>
          </a:p>
        </p:txBody>
      </p:sp>
    </p:spTree>
    <p:extLst>
      <p:ext uri="{BB962C8B-B14F-4D97-AF65-F5344CB8AC3E}">
        <p14:creationId xmlns:p14="http://schemas.microsoft.com/office/powerpoint/2010/main" xmlns="" val="4131431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Georgia in Excellence Science Pillar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69733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Georgia in Industrial Leadership Pillar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7724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Georgia in Societal Challenge Pillar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539240"/>
          <a:ext cx="10515600" cy="4975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43205"/>
            <a:ext cx="10515600" cy="671195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Participation of Georgian Academic Institutions</a:t>
            </a:r>
            <a:endParaRPr lang="en-US" sz="2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838200"/>
          <a:ext cx="10515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Major Benefits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2229"/>
            <a:ext cx="10515600" cy="50455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/>
              <a:t>    Impactful </a:t>
            </a:r>
            <a:r>
              <a:rPr lang="en-US" b="1" dirty="0" smtClean="0"/>
              <a:t>Projects: </a:t>
            </a:r>
            <a:r>
              <a:rPr lang="en-US" b="1" i="1" dirty="0" smtClean="0"/>
              <a:t>Therapy4Asthma;  </a:t>
            </a:r>
            <a:r>
              <a:rPr lang="en-US" b="1" i="1" dirty="0" err="1" smtClean="0"/>
              <a:t>SeaDataCloud</a:t>
            </a:r>
            <a:r>
              <a:rPr lang="en-US" b="1" i="1" dirty="0" smtClean="0"/>
              <a:t>; NI4OS-Europe; </a:t>
            </a:r>
            <a:r>
              <a:rPr lang="en-US" b="1" i="1" dirty="0" smtClean="0"/>
              <a:t>   			</a:t>
            </a:r>
            <a:r>
              <a:rPr lang="en-US" b="1" i="1" dirty="0" smtClean="0"/>
              <a:t> </a:t>
            </a:r>
            <a:r>
              <a:rPr lang="en-US" b="1" i="1" dirty="0" smtClean="0"/>
              <a:t>     </a:t>
            </a:r>
            <a:r>
              <a:rPr lang="en-US" b="1" i="1" dirty="0" err="1" smtClean="0"/>
              <a:t>FutureTrust</a:t>
            </a:r>
            <a:r>
              <a:rPr lang="en-US" b="1" i="1" dirty="0" smtClean="0"/>
              <a:t> E-services, etc.</a:t>
            </a:r>
            <a:endParaRPr lang="en-US" b="1" i="1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/>
              <a:t>    Increased </a:t>
            </a:r>
            <a:r>
              <a:rPr lang="en-US" b="1" dirty="0" smtClean="0"/>
              <a:t>Networking </a:t>
            </a:r>
            <a:r>
              <a:rPr lang="en-US" b="1" dirty="0" smtClean="0"/>
              <a:t>Capacity </a:t>
            </a:r>
            <a:r>
              <a:rPr lang="en-US" b="1" dirty="0" smtClean="0"/>
              <a:t>&amp;  Awareness about H2020 Funding </a:t>
            </a:r>
            <a:r>
              <a:rPr lang="en-US" b="1" dirty="0" smtClean="0"/>
              <a:t>  	Opportunities</a:t>
            </a:r>
            <a:endParaRPr lang="en-US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/>
              <a:t>     Horizon </a:t>
            </a:r>
            <a:r>
              <a:rPr lang="en-US" b="1" dirty="0" smtClean="0"/>
              <a:t>2020 Policy Support Facility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/>
              <a:t>     Improved Research Call Management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/>
              <a:t>    Trigger to Publish in High Impact Journal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/>
              <a:t>     ERC </a:t>
            </a:r>
            <a:r>
              <a:rPr lang="en-US" b="1" dirty="0" smtClean="0"/>
              <a:t>visiting Fellowship and National Support </a:t>
            </a:r>
            <a:r>
              <a:rPr lang="en-US" b="1" dirty="0" smtClean="0"/>
              <a:t>Measures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995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Major Challenges: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       </a:t>
            </a:r>
            <a:r>
              <a:rPr lang="en-US" b="1" dirty="0" smtClean="0"/>
              <a:t>Low  Success Rate in obtaining EU funding;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/>
              <a:t>        Support Service Measures to be more flexible and H2020    	Tailored;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/>
              <a:t>        Grant Support Units at Universities and </a:t>
            </a:r>
            <a:r>
              <a:rPr lang="en-US" b="1" dirty="0" smtClean="0"/>
              <a:t>R</a:t>
            </a:r>
            <a:r>
              <a:rPr lang="en-US" b="1" dirty="0" smtClean="0"/>
              <a:t>esearch Institutes.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927</TotalTime>
  <Words>263</Words>
  <Application>Microsoft Macintosh PowerPoint</Application>
  <PresentationFormat>Custom</PresentationFormat>
  <Paragraphs>62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Background:</vt:lpstr>
      <vt:lpstr>Slide 3</vt:lpstr>
      <vt:lpstr>Georgia in Excellence Science Pillar</vt:lpstr>
      <vt:lpstr>Georgia in Industrial Leadership Pillar</vt:lpstr>
      <vt:lpstr>Georgia in Societal Challenge Pillar</vt:lpstr>
      <vt:lpstr>Participation of Georgian Academic Institutions</vt:lpstr>
      <vt:lpstr>Major Benefits</vt:lpstr>
      <vt:lpstr>Major Challenges: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Marie Sklodowska-Curie Actions</dc:title>
  <dc:creator>ნათია გაბიტაშვილი</dc:creator>
  <cp:lastModifiedBy>Tsatso</cp:lastModifiedBy>
  <cp:revision>130</cp:revision>
  <cp:lastPrinted>2017-04-28T14:35:04Z</cp:lastPrinted>
  <dcterms:created xsi:type="dcterms:W3CDTF">2017-03-21T05:29:01Z</dcterms:created>
  <dcterms:modified xsi:type="dcterms:W3CDTF">2019-06-09T10:51:25Z</dcterms:modified>
</cp:coreProperties>
</file>