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media/image19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78" r:id="rId3"/>
  </p:sld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6" r:id="rId13"/>
    <p:sldId id="272" r:id="rId14"/>
    <p:sldId id="273" r:id="rId15"/>
    <p:sldId id="270" r:id="rId16"/>
    <p:sldId id="268" r:id="rId17"/>
    <p:sldId id="269" r:id="rId18"/>
  </p:sldIdLst>
  <p:sldSz cx="9144000" cy="5149850"/>
  <p:notesSz cx="9144000" cy="514985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5" autoAdjust="0"/>
  </p:normalViewPr>
  <p:slideViewPr>
    <p:cSldViewPr>
      <p:cViewPr varScale="1">
        <p:scale>
          <a:sx n="142" d="100"/>
          <a:sy n="142" d="100"/>
        </p:scale>
        <p:origin x="714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182"/>
            <a:ext cx="7886700" cy="9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429"/>
            <a:ext cx="3868340" cy="6186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1126"/>
            <a:ext cx="3868340" cy="27668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429"/>
            <a:ext cx="3887391" cy="6186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1126"/>
            <a:ext cx="3887391" cy="27668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8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64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67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323"/>
            <a:ext cx="2949178" cy="120163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484"/>
            <a:ext cx="4629150" cy="365973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955"/>
            <a:ext cx="2949178" cy="28622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9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323"/>
            <a:ext cx="2949178" cy="120163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1484"/>
            <a:ext cx="4629150" cy="365973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955"/>
            <a:ext cx="2949178" cy="28622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1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91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182"/>
            <a:ext cx="1971675" cy="43642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182"/>
            <a:ext cx="5800725" cy="43642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811"/>
            <a:ext cx="6858000" cy="179291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864"/>
            <a:ext cx="6858000" cy="124335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72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02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887"/>
            <a:ext cx="7886700" cy="214219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6347"/>
            <a:ext cx="7886700" cy="1126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7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909"/>
            <a:ext cx="3886200" cy="326753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909"/>
            <a:ext cx="3886200" cy="326753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90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182"/>
            <a:ext cx="7886700" cy="9954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429"/>
            <a:ext cx="3868340" cy="6186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1126"/>
            <a:ext cx="3868340" cy="276685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429"/>
            <a:ext cx="3887391" cy="6186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1126"/>
            <a:ext cx="3887391" cy="276685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17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44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95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323"/>
            <a:ext cx="2949178" cy="120163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484"/>
            <a:ext cx="4629150" cy="365973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955"/>
            <a:ext cx="2949178" cy="28622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7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323"/>
            <a:ext cx="2949178" cy="120163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484"/>
            <a:ext cx="4629150" cy="365973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955"/>
            <a:ext cx="2949178" cy="286222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97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21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182"/>
            <a:ext cx="1971675" cy="436426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182"/>
            <a:ext cx="5800725" cy="4364260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2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4770"/>
          </a:xfrm>
          <a:custGeom>
            <a:avLst/>
            <a:gdLst/>
            <a:ahLst/>
            <a:cxnLst/>
            <a:rect l="l" t="t" r="r" b="b"/>
            <a:pathLst>
              <a:path w="9144000" h="5144770">
                <a:moveTo>
                  <a:pt x="0" y="5144401"/>
                </a:moveTo>
                <a:lnTo>
                  <a:pt x="9144000" y="5144401"/>
                </a:lnTo>
                <a:lnTo>
                  <a:pt x="9144000" y="0"/>
                </a:lnTo>
                <a:lnTo>
                  <a:pt x="0" y="0"/>
                </a:lnTo>
                <a:lnTo>
                  <a:pt x="0" y="5144401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228655" y="677494"/>
            <a:ext cx="1658112" cy="6489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257245" y="651561"/>
            <a:ext cx="426720" cy="711200"/>
          </a:xfrm>
          <a:custGeom>
            <a:avLst/>
            <a:gdLst/>
            <a:ahLst/>
            <a:cxnLst/>
            <a:rect l="l" t="t" r="r" b="b"/>
            <a:pathLst>
              <a:path w="426720" h="711200">
                <a:moveTo>
                  <a:pt x="154812" y="570230"/>
                </a:moveTo>
                <a:lnTo>
                  <a:pt x="117728" y="570230"/>
                </a:lnTo>
                <a:lnTo>
                  <a:pt x="118884" y="571500"/>
                </a:lnTo>
                <a:lnTo>
                  <a:pt x="120103" y="577850"/>
                </a:lnTo>
                <a:lnTo>
                  <a:pt x="134735" y="619760"/>
                </a:lnTo>
                <a:lnTo>
                  <a:pt x="161233" y="660400"/>
                </a:lnTo>
                <a:lnTo>
                  <a:pt x="190906" y="688340"/>
                </a:lnTo>
                <a:lnTo>
                  <a:pt x="196787" y="693420"/>
                </a:lnTo>
                <a:lnTo>
                  <a:pt x="202252" y="698500"/>
                </a:lnTo>
                <a:lnTo>
                  <a:pt x="207153" y="703580"/>
                </a:lnTo>
                <a:lnTo>
                  <a:pt x="211658" y="709930"/>
                </a:lnTo>
                <a:lnTo>
                  <a:pt x="212166" y="711200"/>
                </a:lnTo>
                <a:lnTo>
                  <a:pt x="212940" y="711200"/>
                </a:lnTo>
                <a:lnTo>
                  <a:pt x="214096" y="709930"/>
                </a:lnTo>
                <a:lnTo>
                  <a:pt x="214858" y="708660"/>
                </a:lnTo>
                <a:lnTo>
                  <a:pt x="215899" y="707390"/>
                </a:lnTo>
                <a:lnTo>
                  <a:pt x="220459" y="702310"/>
                </a:lnTo>
                <a:lnTo>
                  <a:pt x="224472" y="697230"/>
                </a:lnTo>
                <a:lnTo>
                  <a:pt x="229781" y="692150"/>
                </a:lnTo>
                <a:lnTo>
                  <a:pt x="262737" y="661670"/>
                </a:lnTo>
                <a:lnTo>
                  <a:pt x="275551" y="645160"/>
                </a:lnTo>
                <a:lnTo>
                  <a:pt x="230873" y="645160"/>
                </a:lnTo>
                <a:lnTo>
                  <a:pt x="230809" y="643890"/>
                </a:lnTo>
                <a:lnTo>
                  <a:pt x="194805" y="643890"/>
                </a:lnTo>
                <a:lnTo>
                  <a:pt x="184109" y="632460"/>
                </a:lnTo>
                <a:lnTo>
                  <a:pt x="171618" y="613410"/>
                </a:lnTo>
                <a:lnTo>
                  <a:pt x="160722" y="590550"/>
                </a:lnTo>
                <a:lnTo>
                  <a:pt x="154812" y="570230"/>
                </a:lnTo>
                <a:close/>
              </a:path>
              <a:path w="426720" h="711200">
                <a:moveTo>
                  <a:pt x="308368" y="570230"/>
                </a:moveTo>
                <a:lnTo>
                  <a:pt x="271297" y="570230"/>
                </a:lnTo>
                <a:lnTo>
                  <a:pt x="264884" y="590550"/>
                </a:lnTo>
                <a:lnTo>
                  <a:pt x="256047" y="609600"/>
                </a:lnTo>
                <a:lnTo>
                  <a:pt x="244729" y="627380"/>
                </a:lnTo>
                <a:lnTo>
                  <a:pt x="230873" y="645160"/>
                </a:lnTo>
                <a:lnTo>
                  <a:pt x="275551" y="645160"/>
                </a:lnTo>
                <a:lnTo>
                  <a:pt x="278342" y="641350"/>
                </a:lnTo>
                <a:lnTo>
                  <a:pt x="285076" y="629920"/>
                </a:lnTo>
                <a:lnTo>
                  <a:pt x="291109" y="619760"/>
                </a:lnTo>
                <a:lnTo>
                  <a:pt x="296003" y="608330"/>
                </a:lnTo>
                <a:lnTo>
                  <a:pt x="300174" y="596900"/>
                </a:lnTo>
                <a:lnTo>
                  <a:pt x="303625" y="585470"/>
                </a:lnTo>
                <a:lnTo>
                  <a:pt x="306362" y="574040"/>
                </a:lnTo>
                <a:lnTo>
                  <a:pt x="307047" y="571500"/>
                </a:lnTo>
                <a:lnTo>
                  <a:pt x="308368" y="570230"/>
                </a:lnTo>
                <a:close/>
              </a:path>
              <a:path w="426720" h="711200">
                <a:moveTo>
                  <a:pt x="230530" y="570230"/>
                </a:moveTo>
                <a:lnTo>
                  <a:pt x="195122" y="570230"/>
                </a:lnTo>
                <a:lnTo>
                  <a:pt x="195033" y="642620"/>
                </a:lnTo>
                <a:lnTo>
                  <a:pt x="194894" y="642620"/>
                </a:lnTo>
                <a:lnTo>
                  <a:pt x="194805" y="643890"/>
                </a:lnTo>
                <a:lnTo>
                  <a:pt x="230809" y="643890"/>
                </a:lnTo>
                <a:lnTo>
                  <a:pt x="230746" y="642620"/>
                </a:lnTo>
                <a:lnTo>
                  <a:pt x="230621" y="590550"/>
                </a:lnTo>
                <a:lnTo>
                  <a:pt x="230530" y="570230"/>
                </a:lnTo>
                <a:close/>
              </a:path>
              <a:path w="426720" h="711200">
                <a:moveTo>
                  <a:pt x="0" y="54609"/>
                </a:moveTo>
                <a:lnTo>
                  <a:pt x="0" y="568960"/>
                </a:lnTo>
                <a:lnTo>
                  <a:pt x="59601" y="570230"/>
                </a:lnTo>
                <a:lnTo>
                  <a:pt x="366799" y="570230"/>
                </a:lnTo>
                <a:lnTo>
                  <a:pt x="426440" y="568960"/>
                </a:lnTo>
                <a:lnTo>
                  <a:pt x="426440" y="534670"/>
                </a:lnTo>
                <a:lnTo>
                  <a:pt x="35509" y="534670"/>
                </a:lnTo>
                <a:lnTo>
                  <a:pt x="34747" y="533400"/>
                </a:lnTo>
                <a:lnTo>
                  <a:pt x="34721" y="427990"/>
                </a:lnTo>
                <a:lnTo>
                  <a:pt x="47307" y="427990"/>
                </a:lnTo>
                <a:lnTo>
                  <a:pt x="51663" y="426720"/>
                </a:lnTo>
                <a:lnTo>
                  <a:pt x="93727" y="426720"/>
                </a:lnTo>
                <a:lnTo>
                  <a:pt x="88853" y="416559"/>
                </a:lnTo>
                <a:lnTo>
                  <a:pt x="89230" y="400050"/>
                </a:lnTo>
                <a:lnTo>
                  <a:pt x="93269" y="392430"/>
                </a:lnTo>
                <a:lnTo>
                  <a:pt x="35509" y="392430"/>
                </a:lnTo>
                <a:lnTo>
                  <a:pt x="34721" y="391160"/>
                </a:lnTo>
                <a:lnTo>
                  <a:pt x="34874" y="388620"/>
                </a:lnTo>
                <a:lnTo>
                  <a:pt x="34797" y="129540"/>
                </a:lnTo>
                <a:lnTo>
                  <a:pt x="79581" y="129540"/>
                </a:lnTo>
                <a:lnTo>
                  <a:pt x="51961" y="93979"/>
                </a:lnTo>
                <a:lnTo>
                  <a:pt x="34831" y="80009"/>
                </a:lnTo>
                <a:lnTo>
                  <a:pt x="27547" y="73659"/>
                </a:lnTo>
                <a:lnTo>
                  <a:pt x="20190" y="68579"/>
                </a:lnTo>
                <a:lnTo>
                  <a:pt x="12801" y="62229"/>
                </a:lnTo>
                <a:lnTo>
                  <a:pt x="9093" y="59690"/>
                </a:lnTo>
                <a:lnTo>
                  <a:pt x="4864" y="58420"/>
                </a:lnTo>
                <a:lnTo>
                  <a:pt x="0" y="54609"/>
                </a:lnTo>
                <a:close/>
              </a:path>
              <a:path w="426720" h="711200">
                <a:moveTo>
                  <a:pt x="93727" y="426720"/>
                </a:moveTo>
                <a:lnTo>
                  <a:pt x="54063" y="426720"/>
                </a:lnTo>
                <a:lnTo>
                  <a:pt x="55384" y="427990"/>
                </a:lnTo>
                <a:lnTo>
                  <a:pt x="56083" y="430530"/>
                </a:lnTo>
                <a:lnTo>
                  <a:pt x="82495" y="467359"/>
                </a:lnTo>
                <a:lnTo>
                  <a:pt x="115633" y="480059"/>
                </a:lnTo>
                <a:lnTo>
                  <a:pt x="119583" y="481330"/>
                </a:lnTo>
                <a:lnTo>
                  <a:pt x="121272" y="481330"/>
                </a:lnTo>
                <a:lnTo>
                  <a:pt x="122148" y="482600"/>
                </a:lnTo>
                <a:lnTo>
                  <a:pt x="121577" y="483870"/>
                </a:lnTo>
                <a:lnTo>
                  <a:pt x="118863" y="495300"/>
                </a:lnTo>
                <a:lnTo>
                  <a:pt x="116978" y="506730"/>
                </a:lnTo>
                <a:lnTo>
                  <a:pt x="115728" y="519430"/>
                </a:lnTo>
                <a:lnTo>
                  <a:pt x="114757" y="533400"/>
                </a:lnTo>
                <a:lnTo>
                  <a:pt x="113626" y="534670"/>
                </a:lnTo>
                <a:lnTo>
                  <a:pt x="151320" y="534670"/>
                </a:lnTo>
                <a:lnTo>
                  <a:pt x="150507" y="533400"/>
                </a:lnTo>
                <a:lnTo>
                  <a:pt x="150577" y="529590"/>
                </a:lnTo>
                <a:lnTo>
                  <a:pt x="150999" y="521970"/>
                </a:lnTo>
                <a:lnTo>
                  <a:pt x="152115" y="511809"/>
                </a:lnTo>
                <a:lnTo>
                  <a:pt x="153749" y="502920"/>
                </a:lnTo>
                <a:lnTo>
                  <a:pt x="156438" y="490220"/>
                </a:lnTo>
                <a:lnTo>
                  <a:pt x="305540" y="490220"/>
                </a:lnTo>
                <a:lnTo>
                  <a:pt x="304393" y="485140"/>
                </a:lnTo>
                <a:lnTo>
                  <a:pt x="304044" y="483870"/>
                </a:lnTo>
                <a:lnTo>
                  <a:pt x="212902" y="483870"/>
                </a:lnTo>
                <a:lnTo>
                  <a:pt x="210261" y="481330"/>
                </a:lnTo>
                <a:lnTo>
                  <a:pt x="174028" y="457200"/>
                </a:lnTo>
                <a:lnTo>
                  <a:pt x="178746" y="448309"/>
                </a:lnTo>
                <a:lnTo>
                  <a:pt x="135585" y="448309"/>
                </a:lnTo>
                <a:lnTo>
                  <a:pt x="118744" y="444500"/>
                </a:lnTo>
                <a:lnTo>
                  <a:pt x="112289" y="443230"/>
                </a:lnTo>
                <a:lnTo>
                  <a:pt x="106325" y="440690"/>
                </a:lnTo>
                <a:lnTo>
                  <a:pt x="100926" y="436880"/>
                </a:lnTo>
                <a:lnTo>
                  <a:pt x="96164" y="431800"/>
                </a:lnTo>
                <a:lnTo>
                  <a:pt x="93727" y="426720"/>
                </a:lnTo>
                <a:close/>
              </a:path>
              <a:path w="426720" h="711200">
                <a:moveTo>
                  <a:pt x="268350" y="490220"/>
                </a:moveTo>
                <a:lnTo>
                  <a:pt x="160667" y="490220"/>
                </a:lnTo>
                <a:lnTo>
                  <a:pt x="169641" y="494030"/>
                </a:lnTo>
                <a:lnTo>
                  <a:pt x="177477" y="497840"/>
                </a:lnTo>
                <a:lnTo>
                  <a:pt x="195770" y="533400"/>
                </a:lnTo>
                <a:lnTo>
                  <a:pt x="195135" y="534670"/>
                </a:lnTo>
                <a:lnTo>
                  <a:pt x="231241" y="534670"/>
                </a:lnTo>
                <a:lnTo>
                  <a:pt x="230454" y="533400"/>
                </a:lnTo>
                <a:lnTo>
                  <a:pt x="230644" y="530860"/>
                </a:lnTo>
                <a:lnTo>
                  <a:pt x="231696" y="524510"/>
                </a:lnTo>
                <a:lnTo>
                  <a:pt x="257115" y="494030"/>
                </a:lnTo>
                <a:lnTo>
                  <a:pt x="263639" y="491490"/>
                </a:lnTo>
                <a:lnTo>
                  <a:pt x="268350" y="490220"/>
                </a:lnTo>
                <a:close/>
              </a:path>
              <a:path w="426720" h="711200">
                <a:moveTo>
                  <a:pt x="305540" y="490220"/>
                </a:moveTo>
                <a:lnTo>
                  <a:pt x="268795" y="490220"/>
                </a:lnTo>
                <a:lnTo>
                  <a:pt x="270090" y="494030"/>
                </a:lnTo>
                <a:lnTo>
                  <a:pt x="272254" y="504190"/>
                </a:lnTo>
                <a:lnTo>
                  <a:pt x="273785" y="513080"/>
                </a:lnTo>
                <a:lnTo>
                  <a:pt x="274732" y="521970"/>
                </a:lnTo>
                <a:lnTo>
                  <a:pt x="275086" y="529590"/>
                </a:lnTo>
                <a:lnTo>
                  <a:pt x="275170" y="533400"/>
                </a:lnTo>
                <a:lnTo>
                  <a:pt x="274142" y="534670"/>
                </a:lnTo>
                <a:lnTo>
                  <a:pt x="311861" y="534670"/>
                </a:lnTo>
                <a:lnTo>
                  <a:pt x="310883" y="533400"/>
                </a:lnTo>
                <a:lnTo>
                  <a:pt x="310031" y="519430"/>
                </a:lnTo>
                <a:lnTo>
                  <a:pt x="308817" y="508000"/>
                </a:lnTo>
                <a:lnTo>
                  <a:pt x="306973" y="496570"/>
                </a:lnTo>
                <a:lnTo>
                  <a:pt x="305540" y="490220"/>
                </a:lnTo>
                <a:close/>
              </a:path>
              <a:path w="426720" h="711200">
                <a:moveTo>
                  <a:pt x="426438" y="426720"/>
                </a:moveTo>
                <a:lnTo>
                  <a:pt x="370888" y="426728"/>
                </a:lnTo>
                <a:lnTo>
                  <a:pt x="380403" y="427990"/>
                </a:lnTo>
                <a:lnTo>
                  <a:pt x="391121" y="427990"/>
                </a:lnTo>
                <a:lnTo>
                  <a:pt x="391230" y="497840"/>
                </a:lnTo>
                <a:lnTo>
                  <a:pt x="390982" y="528320"/>
                </a:lnTo>
                <a:lnTo>
                  <a:pt x="390791" y="529590"/>
                </a:lnTo>
                <a:lnTo>
                  <a:pt x="390901" y="530860"/>
                </a:lnTo>
                <a:lnTo>
                  <a:pt x="391071" y="533400"/>
                </a:lnTo>
                <a:lnTo>
                  <a:pt x="389813" y="534670"/>
                </a:lnTo>
                <a:lnTo>
                  <a:pt x="426440" y="534670"/>
                </a:lnTo>
                <a:lnTo>
                  <a:pt x="426438" y="426720"/>
                </a:lnTo>
                <a:close/>
              </a:path>
              <a:path w="426720" h="711200">
                <a:moveTo>
                  <a:pt x="252252" y="370840"/>
                </a:moveTo>
                <a:lnTo>
                  <a:pt x="212851" y="370840"/>
                </a:lnTo>
                <a:lnTo>
                  <a:pt x="220844" y="392430"/>
                </a:lnTo>
                <a:lnTo>
                  <a:pt x="230022" y="415290"/>
                </a:lnTo>
                <a:lnTo>
                  <a:pt x="240362" y="436880"/>
                </a:lnTo>
                <a:lnTo>
                  <a:pt x="251840" y="457200"/>
                </a:lnTo>
                <a:lnTo>
                  <a:pt x="247421" y="459740"/>
                </a:lnTo>
                <a:lnTo>
                  <a:pt x="215417" y="481330"/>
                </a:lnTo>
                <a:lnTo>
                  <a:pt x="213067" y="483870"/>
                </a:lnTo>
                <a:lnTo>
                  <a:pt x="304044" y="483870"/>
                </a:lnTo>
                <a:lnTo>
                  <a:pt x="303695" y="482600"/>
                </a:lnTo>
                <a:lnTo>
                  <a:pt x="304406" y="481330"/>
                </a:lnTo>
                <a:lnTo>
                  <a:pt x="314324" y="478790"/>
                </a:lnTo>
                <a:lnTo>
                  <a:pt x="322084" y="477520"/>
                </a:lnTo>
                <a:lnTo>
                  <a:pt x="329158" y="474980"/>
                </a:lnTo>
                <a:lnTo>
                  <a:pt x="342562" y="467359"/>
                </a:lnTo>
                <a:lnTo>
                  <a:pt x="353666" y="458470"/>
                </a:lnTo>
                <a:lnTo>
                  <a:pt x="360513" y="449580"/>
                </a:lnTo>
                <a:lnTo>
                  <a:pt x="287959" y="449580"/>
                </a:lnTo>
                <a:lnTo>
                  <a:pt x="286588" y="448309"/>
                </a:lnTo>
                <a:lnTo>
                  <a:pt x="285495" y="445770"/>
                </a:lnTo>
                <a:lnTo>
                  <a:pt x="281119" y="436880"/>
                </a:lnTo>
                <a:lnTo>
                  <a:pt x="276713" y="429259"/>
                </a:lnTo>
                <a:lnTo>
                  <a:pt x="272394" y="420370"/>
                </a:lnTo>
                <a:lnTo>
                  <a:pt x="268274" y="412750"/>
                </a:lnTo>
                <a:lnTo>
                  <a:pt x="261481" y="396240"/>
                </a:lnTo>
                <a:lnTo>
                  <a:pt x="255446" y="379730"/>
                </a:lnTo>
                <a:lnTo>
                  <a:pt x="252252" y="370840"/>
                </a:lnTo>
                <a:close/>
              </a:path>
              <a:path w="426720" h="711200">
                <a:moveTo>
                  <a:pt x="426148" y="54609"/>
                </a:moveTo>
                <a:lnTo>
                  <a:pt x="425107" y="55879"/>
                </a:lnTo>
                <a:lnTo>
                  <a:pt x="424103" y="55879"/>
                </a:lnTo>
                <a:lnTo>
                  <a:pt x="411261" y="63500"/>
                </a:lnTo>
                <a:lnTo>
                  <a:pt x="376453" y="91440"/>
                </a:lnTo>
                <a:lnTo>
                  <a:pt x="366647" y="102870"/>
                </a:lnTo>
                <a:lnTo>
                  <a:pt x="362024" y="107950"/>
                </a:lnTo>
                <a:lnTo>
                  <a:pt x="333816" y="151129"/>
                </a:lnTo>
                <a:lnTo>
                  <a:pt x="318173" y="193040"/>
                </a:lnTo>
                <a:lnTo>
                  <a:pt x="308724" y="255270"/>
                </a:lnTo>
                <a:lnTo>
                  <a:pt x="305845" y="278130"/>
                </a:lnTo>
                <a:lnTo>
                  <a:pt x="303090" y="300990"/>
                </a:lnTo>
                <a:lnTo>
                  <a:pt x="294500" y="373380"/>
                </a:lnTo>
                <a:lnTo>
                  <a:pt x="297091" y="373380"/>
                </a:lnTo>
                <a:lnTo>
                  <a:pt x="298284" y="374650"/>
                </a:lnTo>
                <a:lnTo>
                  <a:pt x="307416" y="374650"/>
                </a:lnTo>
                <a:lnTo>
                  <a:pt x="311657" y="375920"/>
                </a:lnTo>
                <a:lnTo>
                  <a:pt x="322229" y="379730"/>
                </a:lnTo>
                <a:lnTo>
                  <a:pt x="330663" y="388620"/>
                </a:lnTo>
                <a:lnTo>
                  <a:pt x="336011" y="398780"/>
                </a:lnTo>
                <a:lnTo>
                  <a:pt x="337324" y="411480"/>
                </a:lnTo>
                <a:lnTo>
                  <a:pt x="335352" y="421640"/>
                </a:lnTo>
                <a:lnTo>
                  <a:pt x="331055" y="430530"/>
                </a:lnTo>
                <a:lnTo>
                  <a:pt x="324374" y="438150"/>
                </a:lnTo>
                <a:lnTo>
                  <a:pt x="315252" y="441959"/>
                </a:lnTo>
                <a:lnTo>
                  <a:pt x="307428" y="445770"/>
                </a:lnTo>
                <a:lnTo>
                  <a:pt x="298919" y="445770"/>
                </a:lnTo>
                <a:lnTo>
                  <a:pt x="290779" y="448309"/>
                </a:lnTo>
                <a:lnTo>
                  <a:pt x="287959" y="449580"/>
                </a:lnTo>
                <a:lnTo>
                  <a:pt x="360513" y="449580"/>
                </a:lnTo>
                <a:lnTo>
                  <a:pt x="362469" y="447040"/>
                </a:lnTo>
                <a:lnTo>
                  <a:pt x="368973" y="433070"/>
                </a:lnTo>
                <a:lnTo>
                  <a:pt x="370888" y="426728"/>
                </a:lnTo>
                <a:lnTo>
                  <a:pt x="426438" y="426720"/>
                </a:lnTo>
                <a:lnTo>
                  <a:pt x="426437" y="391160"/>
                </a:lnTo>
                <a:lnTo>
                  <a:pt x="371513" y="391160"/>
                </a:lnTo>
                <a:lnTo>
                  <a:pt x="370344" y="389890"/>
                </a:lnTo>
                <a:lnTo>
                  <a:pt x="370090" y="389890"/>
                </a:lnTo>
                <a:lnTo>
                  <a:pt x="366639" y="381000"/>
                </a:lnTo>
                <a:lnTo>
                  <a:pt x="362142" y="372110"/>
                </a:lnTo>
                <a:lnTo>
                  <a:pt x="356580" y="364490"/>
                </a:lnTo>
                <a:lnTo>
                  <a:pt x="349935" y="358140"/>
                </a:lnTo>
                <a:lnTo>
                  <a:pt x="346011" y="354330"/>
                </a:lnTo>
                <a:lnTo>
                  <a:pt x="341388" y="351790"/>
                </a:lnTo>
                <a:lnTo>
                  <a:pt x="334810" y="346710"/>
                </a:lnTo>
                <a:lnTo>
                  <a:pt x="333374" y="345440"/>
                </a:lnTo>
                <a:lnTo>
                  <a:pt x="337300" y="312420"/>
                </a:lnTo>
                <a:lnTo>
                  <a:pt x="348106" y="223520"/>
                </a:lnTo>
                <a:lnTo>
                  <a:pt x="358300" y="182879"/>
                </a:lnTo>
                <a:lnTo>
                  <a:pt x="377875" y="146050"/>
                </a:lnTo>
                <a:lnTo>
                  <a:pt x="381622" y="139700"/>
                </a:lnTo>
                <a:lnTo>
                  <a:pt x="385673" y="134620"/>
                </a:lnTo>
                <a:lnTo>
                  <a:pt x="389547" y="129540"/>
                </a:lnTo>
                <a:lnTo>
                  <a:pt x="426430" y="129540"/>
                </a:lnTo>
                <a:lnTo>
                  <a:pt x="426427" y="57150"/>
                </a:lnTo>
                <a:lnTo>
                  <a:pt x="426211" y="57150"/>
                </a:lnTo>
                <a:lnTo>
                  <a:pt x="426148" y="54609"/>
                </a:lnTo>
                <a:close/>
              </a:path>
              <a:path w="426720" h="711200">
                <a:moveTo>
                  <a:pt x="213601" y="0"/>
                </a:moveTo>
                <a:lnTo>
                  <a:pt x="192730" y="34290"/>
                </a:lnTo>
                <a:lnTo>
                  <a:pt x="186647" y="80009"/>
                </a:lnTo>
                <a:lnTo>
                  <a:pt x="186736" y="86359"/>
                </a:lnTo>
                <a:lnTo>
                  <a:pt x="187126" y="96520"/>
                </a:lnTo>
                <a:lnTo>
                  <a:pt x="187744" y="107950"/>
                </a:lnTo>
                <a:lnTo>
                  <a:pt x="190682" y="156209"/>
                </a:lnTo>
                <a:lnTo>
                  <a:pt x="192209" y="180340"/>
                </a:lnTo>
                <a:lnTo>
                  <a:pt x="193535" y="204470"/>
                </a:lnTo>
                <a:lnTo>
                  <a:pt x="194237" y="219709"/>
                </a:lnTo>
                <a:lnTo>
                  <a:pt x="194708" y="236220"/>
                </a:lnTo>
                <a:lnTo>
                  <a:pt x="194764" y="241300"/>
                </a:lnTo>
                <a:lnTo>
                  <a:pt x="194865" y="255270"/>
                </a:lnTo>
                <a:lnTo>
                  <a:pt x="194729" y="269240"/>
                </a:lnTo>
                <a:lnTo>
                  <a:pt x="189712" y="312420"/>
                </a:lnTo>
                <a:lnTo>
                  <a:pt x="178409" y="355600"/>
                </a:lnTo>
                <a:lnTo>
                  <a:pt x="170564" y="378460"/>
                </a:lnTo>
                <a:lnTo>
                  <a:pt x="166279" y="391160"/>
                </a:lnTo>
                <a:lnTo>
                  <a:pt x="161632" y="402590"/>
                </a:lnTo>
                <a:lnTo>
                  <a:pt x="156522" y="414020"/>
                </a:lnTo>
                <a:lnTo>
                  <a:pt x="151018" y="424180"/>
                </a:lnTo>
                <a:lnTo>
                  <a:pt x="145348" y="435609"/>
                </a:lnTo>
                <a:lnTo>
                  <a:pt x="138810" y="448309"/>
                </a:lnTo>
                <a:lnTo>
                  <a:pt x="178746" y="448309"/>
                </a:lnTo>
                <a:lnTo>
                  <a:pt x="185487" y="435609"/>
                </a:lnTo>
                <a:lnTo>
                  <a:pt x="195754" y="415290"/>
                </a:lnTo>
                <a:lnTo>
                  <a:pt x="204864" y="392430"/>
                </a:lnTo>
                <a:lnTo>
                  <a:pt x="212851" y="370840"/>
                </a:lnTo>
                <a:lnTo>
                  <a:pt x="252252" y="370840"/>
                </a:lnTo>
                <a:lnTo>
                  <a:pt x="237942" y="321310"/>
                </a:lnTo>
                <a:lnTo>
                  <a:pt x="230866" y="269240"/>
                </a:lnTo>
                <a:lnTo>
                  <a:pt x="230809" y="241300"/>
                </a:lnTo>
                <a:lnTo>
                  <a:pt x="232551" y="207009"/>
                </a:lnTo>
                <a:lnTo>
                  <a:pt x="235878" y="148590"/>
                </a:lnTo>
                <a:lnTo>
                  <a:pt x="237489" y="118109"/>
                </a:lnTo>
                <a:lnTo>
                  <a:pt x="238182" y="102870"/>
                </a:lnTo>
                <a:lnTo>
                  <a:pt x="238596" y="91440"/>
                </a:lnTo>
                <a:lnTo>
                  <a:pt x="238709" y="86359"/>
                </a:lnTo>
                <a:lnTo>
                  <a:pt x="238820" y="80009"/>
                </a:lnTo>
                <a:lnTo>
                  <a:pt x="238747" y="63500"/>
                </a:lnTo>
                <a:lnTo>
                  <a:pt x="226408" y="20320"/>
                </a:lnTo>
                <a:lnTo>
                  <a:pt x="213258" y="1270"/>
                </a:lnTo>
                <a:lnTo>
                  <a:pt x="213601" y="0"/>
                </a:lnTo>
                <a:close/>
              </a:path>
              <a:path w="426720" h="711200">
                <a:moveTo>
                  <a:pt x="79581" y="129540"/>
                </a:moveTo>
                <a:lnTo>
                  <a:pt x="36055" y="129540"/>
                </a:lnTo>
                <a:lnTo>
                  <a:pt x="39027" y="133350"/>
                </a:lnTo>
                <a:lnTo>
                  <a:pt x="42100" y="137159"/>
                </a:lnTo>
                <a:lnTo>
                  <a:pt x="44957" y="140970"/>
                </a:lnTo>
                <a:lnTo>
                  <a:pt x="67684" y="184150"/>
                </a:lnTo>
                <a:lnTo>
                  <a:pt x="78714" y="231140"/>
                </a:lnTo>
                <a:lnTo>
                  <a:pt x="84505" y="280670"/>
                </a:lnTo>
                <a:lnTo>
                  <a:pt x="90411" y="330200"/>
                </a:lnTo>
                <a:lnTo>
                  <a:pt x="90970" y="334010"/>
                </a:lnTo>
                <a:lnTo>
                  <a:pt x="91401" y="339090"/>
                </a:lnTo>
                <a:lnTo>
                  <a:pt x="92392" y="345440"/>
                </a:lnTo>
                <a:lnTo>
                  <a:pt x="91770" y="346710"/>
                </a:lnTo>
                <a:lnTo>
                  <a:pt x="89763" y="347980"/>
                </a:lnTo>
                <a:lnTo>
                  <a:pt x="78253" y="355600"/>
                </a:lnTo>
                <a:lnTo>
                  <a:pt x="68878" y="364490"/>
                </a:lnTo>
                <a:lnTo>
                  <a:pt x="61542" y="375920"/>
                </a:lnTo>
                <a:lnTo>
                  <a:pt x="56146" y="388620"/>
                </a:lnTo>
                <a:lnTo>
                  <a:pt x="55384" y="391160"/>
                </a:lnTo>
                <a:lnTo>
                  <a:pt x="42202" y="391160"/>
                </a:lnTo>
                <a:lnTo>
                  <a:pt x="37350" y="392430"/>
                </a:lnTo>
                <a:lnTo>
                  <a:pt x="93269" y="392430"/>
                </a:lnTo>
                <a:lnTo>
                  <a:pt x="96635" y="386080"/>
                </a:lnTo>
                <a:lnTo>
                  <a:pt x="110413" y="377190"/>
                </a:lnTo>
                <a:lnTo>
                  <a:pt x="115442" y="374650"/>
                </a:lnTo>
                <a:lnTo>
                  <a:pt x="126555" y="374650"/>
                </a:lnTo>
                <a:lnTo>
                  <a:pt x="131279" y="373380"/>
                </a:lnTo>
                <a:lnTo>
                  <a:pt x="130657" y="369570"/>
                </a:lnTo>
                <a:lnTo>
                  <a:pt x="130441" y="367030"/>
                </a:lnTo>
                <a:lnTo>
                  <a:pt x="130276" y="365760"/>
                </a:lnTo>
                <a:lnTo>
                  <a:pt x="130035" y="363220"/>
                </a:lnTo>
                <a:lnTo>
                  <a:pt x="124666" y="318770"/>
                </a:lnTo>
                <a:lnTo>
                  <a:pt x="121937" y="295909"/>
                </a:lnTo>
                <a:lnTo>
                  <a:pt x="119087" y="273050"/>
                </a:lnTo>
                <a:lnTo>
                  <a:pt x="116841" y="254000"/>
                </a:lnTo>
                <a:lnTo>
                  <a:pt x="114722" y="233679"/>
                </a:lnTo>
                <a:lnTo>
                  <a:pt x="112083" y="214629"/>
                </a:lnTo>
                <a:lnTo>
                  <a:pt x="108280" y="195579"/>
                </a:lnTo>
                <a:lnTo>
                  <a:pt x="102868" y="177800"/>
                </a:lnTo>
                <a:lnTo>
                  <a:pt x="95881" y="160020"/>
                </a:lnTo>
                <a:lnTo>
                  <a:pt x="87338" y="142240"/>
                </a:lnTo>
                <a:lnTo>
                  <a:pt x="79581" y="129540"/>
                </a:lnTo>
                <a:close/>
              </a:path>
              <a:path w="426720" h="711200">
                <a:moveTo>
                  <a:pt x="426430" y="129540"/>
                </a:moveTo>
                <a:lnTo>
                  <a:pt x="390728" y="129540"/>
                </a:lnTo>
                <a:lnTo>
                  <a:pt x="390728" y="391160"/>
                </a:lnTo>
                <a:lnTo>
                  <a:pt x="426437" y="391160"/>
                </a:lnTo>
                <a:lnTo>
                  <a:pt x="426430" y="1295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960063" y="685266"/>
            <a:ext cx="0" cy="650240"/>
          </a:xfrm>
          <a:custGeom>
            <a:avLst/>
            <a:gdLst/>
            <a:ahLst/>
            <a:cxnLst/>
            <a:rect l="l" t="t" r="r" b="b"/>
            <a:pathLst>
              <a:path h="650240">
                <a:moveTo>
                  <a:pt x="0" y="0"/>
                </a:moveTo>
                <a:lnTo>
                  <a:pt x="0" y="650074"/>
                </a:lnTo>
              </a:path>
            </a:pathLst>
          </a:custGeom>
          <a:ln w="1818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811"/>
            <a:ext cx="6858000" cy="179291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864"/>
            <a:ext cx="6858000" cy="124335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8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5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887"/>
            <a:ext cx="7886700" cy="214219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6347"/>
            <a:ext cx="7886700" cy="112652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2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909"/>
            <a:ext cx="3886200" cy="32675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909"/>
            <a:ext cx="3886200" cy="32675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0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9" y="743597"/>
            <a:ext cx="8424545" cy="0"/>
          </a:xfrm>
          <a:custGeom>
            <a:avLst/>
            <a:gdLst/>
            <a:ahLst/>
            <a:cxnLst/>
            <a:rect l="l" t="t" r="r" b="b"/>
            <a:pathLst>
              <a:path w="8424545">
                <a:moveTo>
                  <a:pt x="0" y="0"/>
                </a:moveTo>
                <a:lnTo>
                  <a:pt x="8423998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60804" y="304203"/>
            <a:ext cx="295275" cy="295275"/>
          </a:xfrm>
          <a:custGeom>
            <a:avLst/>
            <a:gdLst/>
            <a:ahLst/>
            <a:cxnLst/>
            <a:rect l="l" t="t" r="r" b="b"/>
            <a:pathLst>
              <a:path w="295275" h="295275">
                <a:moveTo>
                  <a:pt x="147612" y="0"/>
                </a:moveTo>
                <a:lnTo>
                  <a:pt x="100956" y="7524"/>
                </a:lnTo>
                <a:lnTo>
                  <a:pt x="60435" y="28476"/>
                </a:lnTo>
                <a:lnTo>
                  <a:pt x="28481" y="60427"/>
                </a:lnTo>
                <a:lnTo>
                  <a:pt x="7525" y="100944"/>
                </a:lnTo>
                <a:lnTo>
                  <a:pt x="0" y="147599"/>
                </a:lnTo>
                <a:lnTo>
                  <a:pt x="7525" y="194253"/>
                </a:lnTo>
                <a:lnTo>
                  <a:pt x="28481" y="234771"/>
                </a:lnTo>
                <a:lnTo>
                  <a:pt x="60435" y="266721"/>
                </a:lnTo>
                <a:lnTo>
                  <a:pt x="100956" y="287674"/>
                </a:lnTo>
                <a:lnTo>
                  <a:pt x="147612" y="295198"/>
                </a:lnTo>
                <a:lnTo>
                  <a:pt x="194263" y="287674"/>
                </a:lnTo>
                <a:lnTo>
                  <a:pt x="234783" y="266721"/>
                </a:lnTo>
                <a:lnTo>
                  <a:pt x="266739" y="234771"/>
                </a:lnTo>
                <a:lnTo>
                  <a:pt x="267133" y="234010"/>
                </a:lnTo>
                <a:lnTo>
                  <a:pt x="147612" y="234010"/>
                </a:lnTo>
                <a:lnTo>
                  <a:pt x="113983" y="227218"/>
                </a:lnTo>
                <a:lnTo>
                  <a:pt x="86520" y="208697"/>
                </a:lnTo>
                <a:lnTo>
                  <a:pt x="68003" y="181230"/>
                </a:lnTo>
                <a:lnTo>
                  <a:pt x="61213" y="147599"/>
                </a:lnTo>
                <a:lnTo>
                  <a:pt x="68003" y="113968"/>
                </a:lnTo>
                <a:lnTo>
                  <a:pt x="86520" y="86501"/>
                </a:lnTo>
                <a:lnTo>
                  <a:pt x="113983" y="67980"/>
                </a:lnTo>
                <a:lnTo>
                  <a:pt x="147612" y="61188"/>
                </a:lnTo>
                <a:lnTo>
                  <a:pt x="267133" y="61188"/>
                </a:lnTo>
                <a:lnTo>
                  <a:pt x="266739" y="60427"/>
                </a:lnTo>
                <a:lnTo>
                  <a:pt x="234783" y="28476"/>
                </a:lnTo>
                <a:lnTo>
                  <a:pt x="194263" y="7524"/>
                </a:lnTo>
                <a:lnTo>
                  <a:pt x="147612" y="0"/>
                </a:lnTo>
                <a:close/>
              </a:path>
              <a:path w="295275" h="295275">
                <a:moveTo>
                  <a:pt x="267133" y="61188"/>
                </a:moveTo>
                <a:lnTo>
                  <a:pt x="147612" y="61188"/>
                </a:lnTo>
                <a:lnTo>
                  <a:pt x="181248" y="67980"/>
                </a:lnTo>
                <a:lnTo>
                  <a:pt x="208714" y="86501"/>
                </a:lnTo>
                <a:lnTo>
                  <a:pt x="227232" y="113968"/>
                </a:lnTo>
                <a:lnTo>
                  <a:pt x="234022" y="147599"/>
                </a:lnTo>
                <a:lnTo>
                  <a:pt x="227232" y="181230"/>
                </a:lnTo>
                <a:lnTo>
                  <a:pt x="208714" y="208697"/>
                </a:lnTo>
                <a:lnTo>
                  <a:pt x="181248" y="227218"/>
                </a:lnTo>
                <a:lnTo>
                  <a:pt x="147612" y="234010"/>
                </a:lnTo>
                <a:lnTo>
                  <a:pt x="267133" y="234010"/>
                </a:lnTo>
                <a:lnTo>
                  <a:pt x="287697" y="194253"/>
                </a:lnTo>
                <a:lnTo>
                  <a:pt x="295224" y="147599"/>
                </a:lnTo>
                <a:lnTo>
                  <a:pt x="287697" y="100944"/>
                </a:lnTo>
                <a:lnTo>
                  <a:pt x="267133" y="61188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15783" y="483209"/>
            <a:ext cx="117475" cy="102235"/>
          </a:xfrm>
          <a:custGeom>
            <a:avLst/>
            <a:gdLst/>
            <a:ahLst/>
            <a:cxnLst/>
            <a:rect l="l" t="t" r="r" b="b"/>
            <a:pathLst>
              <a:path w="117475" h="102234">
                <a:moveTo>
                  <a:pt x="117157" y="102082"/>
                </a:moveTo>
                <a:lnTo>
                  <a:pt x="0" y="102082"/>
                </a:lnTo>
                <a:lnTo>
                  <a:pt x="0" y="0"/>
                </a:lnTo>
                <a:lnTo>
                  <a:pt x="117157" y="0"/>
                </a:lnTo>
                <a:lnTo>
                  <a:pt x="117157" y="102082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15783" y="318300"/>
            <a:ext cx="117475" cy="102235"/>
          </a:xfrm>
          <a:custGeom>
            <a:avLst/>
            <a:gdLst/>
            <a:ahLst/>
            <a:cxnLst/>
            <a:rect l="l" t="t" r="r" b="b"/>
            <a:pathLst>
              <a:path w="117475" h="102234">
                <a:moveTo>
                  <a:pt x="117157" y="102108"/>
                </a:moveTo>
                <a:lnTo>
                  <a:pt x="0" y="102108"/>
                </a:lnTo>
                <a:lnTo>
                  <a:pt x="0" y="0"/>
                </a:lnTo>
                <a:lnTo>
                  <a:pt x="117157" y="0"/>
                </a:lnTo>
                <a:lnTo>
                  <a:pt x="117157" y="102108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324876" y="316382"/>
            <a:ext cx="683437" cy="2674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7200" y="305460"/>
            <a:ext cx="175895" cy="293370"/>
          </a:xfrm>
          <a:custGeom>
            <a:avLst/>
            <a:gdLst/>
            <a:ahLst/>
            <a:cxnLst/>
            <a:rect l="l" t="t" r="r" b="b"/>
            <a:pathLst>
              <a:path w="175895" h="293370">
                <a:moveTo>
                  <a:pt x="63817" y="234950"/>
                </a:moveTo>
                <a:lnTo>
                  <a:pt x="48526" y="234950"/>
                </a:lnTo>
                <a:lnTo>
                  <a:pt x="48996" y="236220"/>
                </a:lnTo>
                <a:lnTo>
                  <a:pt x="49504" y="238760"/>
                </a:lnTo>
                <a:lnTo>
                  <a:pt x="67437" y="274320"/>
                </a:lnTo>
                <a:lnTo>
                  <a:pt x="82003" y="287020"/>
                </a:lnTo>
                <a:lnTo>
                  <a:pt x="85026" y="289560"/>
                </a:lnTo>
                <a:lnTo>
                  <a:pt x="87236" y="293370"/>
                </a:lnTo>
                <a:lnTo>
                  <a:pt x="88252" y="293370"/>
                </a:lnTo>
                <a:lnTo>
                  <a:pt x="88557" y="292100"/>
                </a:lnTo>
                <a:lnTo>
                  <a:pt x="88988" y="292100"/>
                </a:lnTo>
                <a:lnTo>
                  <a:pt x="90868" y="289560"/>
                </a:lnTo>
                <a:lnTo>
                  <a:pt x="92519" y="288290"/>
                </a:lnTo>
                <a:lnTo>
                  <a:pt x="99593" y="281940"/>
                </a:lnTo>
                <a:lnTo>
                  <a:pt x="104190" y="278130"/>
                </a:lnTo>
                <a:lnTo>
                  <a:pt x="112979" y="267970"/>
                </a:lnTo>
                <a:lnTo>
                  <a:pt x="113756" y="266700"/>
                </a:lnTo>
                <a:lnTo>
                  <a:pt x="95161" y="266700"/>
                </a:lnTo>
                <a:lnTo>
                  <a:pt x="95072" y="265430"/>
                </a:lnTo>
                <a:lnTo>
                  <a:pt x="80289" y="265430"/>
                </a:lnTo>
                <a:lnTo>
                  <a:pt x="75881" y="261620"/>
                </a:lnTo>
                <a:lnTo>
                  <a:pt x="70734" y="252730"/>
                </a:lnTo>
                <a:lnTo>
                  <a:pt x="66246" y="243840"/>
                </a:lnTo>
                <a:lnTo>
                  <a:pt x="63817" y="234950"/>
                </a:lnTo>
                <a:close/>
              </a:path>
              <a:path w="175895" h="293370">
                <a:moveTo>
                  <a:pt x="127101" y="234950"/>
                </a:moveTo>
                <a:lnTo>
                  <a:pt x="111823" y="234950"/>
                </a:lnTo>
                <a:lnTo>
                  <a:pt x="109178" y="243840"/>
                </a:lnTo>
                <a:lnTo>
                  <a:pt x="105535" y="251460"/>
                </a:lnTo>
                <a:lnTo>
                  <a:pt x="100870" y="259080"/>
                </a:lnTo>
                <a:lnTo>
                  <a:pt x="95161" y="266700"/>
                </a:lnTo>
                <a:lnTo>
                  <a:pt x="113756" y="266700"/>
                </a:lnTo>
                <a:lnTo>
                  <a:pt x="116865" y="261620"/>
                </a:lnTo>
                <a:lnTo>
                  <a:pt x="122872" y="250190"/>
                </a:lnTo>
                <a:lnTo>
                  <a:pt x="124968" y="243840"/>
                </a:lnTo>
                <a:lnTo>
                  <a:pt x="126555" y="236220"/>
                </a:lnTo>
                <a:lnTo>
                  <a:pt x="127101" y="234950"/>
                </a:lnTo>
                <a:close/>
              </a:path>
              <a:path w="175895" h="293370">
                <a:moveTo>
                  <a:pt x="95427" y="234950"/>
                </a:moveTo>
                <a:lnTo>
                  <a:pt x="80429" y="234950"/>
                </a:lnTo>
                <a:lnTo>
                  <a:pt x="80391" y="265430"/>
                </a:lnTo>
                <a:lnTo>
                  <a:pt x="95072" y="265430"/>
                </a:lnTo>
                <a:lnTo>
                  <a:pt x="95021" y="236220"/>
                </a:lnTo>
                <a:lnTo>
                  <a:pt x="95427" y="234950"/>
                </a:lnTo>
                <a:close/>
              </a:path>
              <a:path w="175895" h="293370">
                <a:moveTo>
                  <a:pt x="0" y="22860"/>
                </a:moveTo>
                <a:lnTo>
                  <a:pt x="0" y="234950"/>
                </a:lnTo>
                <a:lnTo>
                  <a:pt x="175768" y="234950"/>
                </a:lnTo>
                <a:lnTo>
                  <a:pt x="175768" y="220980"/>
                </a:lnTo>
                <a:lnTo>
                  <a:pt x="14325" y="220980"/>
                </a:lnTo>
                <a:lnTo>
                  <a:pt x="14312" y="177800"/>
                </a:lnTo>
                <a:lnTo>
                  <a:pt x="14706" y="176530"/>
                </a:lnTo>
                <a:lnTo>
                  <a:pt x="38431" y="176530"/>
                </a:lnTo>
                <a:lnTo>
                  <a:pt x="36624" y="172720"/>
                </a:lnTo>
                <a:lnTo>
                  <a:pt x="36780" y="166370"/>
                </a:lnTo>
                <a:lnTo>
                  <a:pt x="38613" y="162560"/>
                </a:lnTo>
                <a:lnTo>
                  <a:pt x="14643" y="162560"/>
                </a:lnTo>
                <a:lnTo>
                  <a:pt x="14312" y="161290"/>
                </a:lnTo>
                <a:lnTo>
                  <a:pt x="14338" y="54610"/>
                </a:lnTo>
                <a:lnTo>
                  <a:pt x="33225" y="54610"/>
                </a:lnTo>
                <a:lnTo>
                  <a:pt x="31838" y="52070"/>
                </a:lnTo>
                <a:lnTo>
                  <a:pt x="27673" y="45720"/>
                </a:lnTo>
                <a:lnTo>
                  <a:pt x="23050" y="40640"/>
                </a:lnTo>
                <a:lnTo>
                  <a:pt x="17310" y="35560"/>
                </a:lnTo>
                <a:lnTo>
                  <a:pt x="13411" y="33020"/>
                </a:lnTo>
                <a:lnTo>
                  <a:pt x="9334" y="29210"/>
                </a:lnTo>
                <a:lnTo>
                  <a:pt x="3746" y="25400"/>
                </a:lnTo>
                <a:lnTo>
                  <a:pt x="2006" y="24130"/>
                </a:lnTo>
                <a:lnTo>
                  <a:pt x="0" y="22860"/>
                </a:lnTo>
                <a:close/>
              </a:path>
              <a:path w="175895" h="293370">
                <a:moveTo>
                  <a:pt x="38431" y="176530"/>
                </a:moveTo>
                <a:lnTo>
                  <a:pt x="22821" y="176530"/>
                </a:lnTo>
                <a:lnTo>
                  <a:pt x="24599" y="182880"/>
                </a:lnTo>
                <a:lnTo>
                  <a:pt x="27292" y="186690"/>
                </a:lnTo>
                <a:lnTo>
                  <a:pt x="34836" y="194310"/>
                </a:lnTo>
                <a:lnTo>
                  <a:pt x="39293" y="196850"/>
                </a:lnTo>
                <a:lnTo>
                  <a:pt x="44411" y="198120"/>
                </a:lnTo>
                <a:lnTo>
                  <a:pt x="49288" y="199390"/>
                </a:lnTo>
                <a:lnTo>
                  <a:pt x="50342" y="199390"/>
                </a:lnTo>
                <a:lnTo>
                  <a:pt x="48361" y="207010"/>
                </a:lnTo>
                <a:lnTo>
                  <a:pt x="47726" y="213360"/>
                </a:lnTo>
                <a:lnTo>
                  <a:pt x="47294" y="220980"/>
                </a:lnTo>
                <a:lnTo>
                  <a:pt x="62039" y="220980"/>
                </a:lnTo>
                <a:lnTo>
                  <a:pt x="62115" y="214630"/>
                </a:lnTo>
                <a:lnTo>
                  <a:pt x="63004" y="209550"/>
                </a:lnTo>
                <a:lnTo>
                  <a:pt x="64211" y="204470"/>
                </a:lnTo>
                <a:lnTo>
                  <a:pt x="64477" y="203200"/>
                </a:lnTo>
                <a:lnTo>
                  <a:pt x="108673" y="203200"/>
                </a:lnTo>
                <a:lnTo>
                  <a:pt x="110604" y="201930"/>
                </a:lnTo>
                <a:lnTo>
                  <a:pt x="125790" y="201930"/>
                </a:lnTo>
                <a:lnTo>
                  <a:pt x="125463" y="200660"/>
                </a:lnTo>
                <a:lnTo>
                  <a:pt x="87820" y="200660"/>
                </a:lnTo>
                <a:lnTo>
                  <a:pt x="84340" y="196850"/>
                </a:lnTo>
                <a:lnTo>
                  <a:pt x="81673" y="194310"/>
                </a:lnTo>
                <a:lnTo>
                  <a:pt x="76390" y="191770"/>
                </a:lnTo>
                <a:lnTo>
                  <a:pt x="74142" y="190500"/>
                </a:lnTo>
                <a:lnTo>
                  <a:pt x="71729" y="189230"/>
                </a:lnTo>
                <a:lnTo>
                  <a:pt x="73753" y="185420"/>
                </a:lnTo>
                <a:lnTo>
                  <a:pt x="56680" y="185420"/>
                </a:lnTo>
                <a:lnTo>
                  <a:pt x="51257" y="184150"/>
                </a:lnTo>
                <a:lnTo>
                  <a:pt x="45275" y="182880"/>
                </a:lnTo>
                <a:lnTo>
                  <a:pt x="42062" y="181610"/>
                </a:lnTo>
                <a:lnTo>
                  <a:pt x="39636" y="179070"/>
                </a:lnTo>
                <a:lnTo>
                  <a:pt x="38431" y="176530"/>
                </a:lnTo>
                <a:close/>
              </a:path>
              <a:path w="175895" h="293370">
                <a:moveTo>
                  <a:pt x="108673" y="203200"/>
                </a:moveTo>
                <a:lnTo>
                  <a:pt x="65163" y="203200"/>
                </a:lnTo>
                <a:lnTo>
                  <a:pt x="71450" y="204470"/>
                </a:lnTo>
                <a:lnTo>
                  <a:pt x="75539" y="207010"/>
                </a:lnTo>
                <a:lnTo>
                  <a:pt x="79184" y="213360"/>
                </a:lnTo>
                <a:lnTo>
                  <a:pt x="79717" y="215900"/>
                </a:lnTo>
                <a:lnTo>
                  <a:pt x="80695" y="220980"/>
                </a:lnTo>
                <a:lnTo>
                  <a:pt x="94983" y="220980"/>
                </a:lnTo>
                <a:lnTo>
                  <a:pt x="95402" y="215900"/>
                </a:lnTo>
                <a:lnTo>
                  <a:pt x="96697" y="212090"/>
                </a:lnTo>
                <a:lnTo>
                  <a:pt x="101777" y="205740"/>
                </a:lnTo>
                <a:lnTo>
                  <a:pt x="104940" y="204470"/>
                </a:lnTo>
                <a:lnTo>
                  <a:pt x="108673" y="203200"/>
                </a:lnTo>
                <a:close/>
              </a:path>
              <a:path w="175895" h="293370">
                <a:moveTo>
                  <a:pt x="125790" y="201930"/>
                </a:moveTo>
                <a:lnTo>
                  <a:pt x="110604" y="201930"/>
                </a:lnTo>
                <a:lnTo>
                  <a:pt x="110794" y="203200"/>
                </a:lnTo>
                <a:lnTo>
                  <a:pt x="112699" y="209550"/>
                </a:lnTo>
                <a:lnTo>
                  <a:pt x="113322" y="214630"/>
                </a:lnTo>
                <a:lnTo>
                  <a:pt x="113423" y="220980"/>
                </a:lnTo>
                <a:lnTo>
                  <a:pt x="128143" y="220980"/>
                </a:lnTo>
                <a:lnTo>
                  <a:pt x="127812" y="213360"/>
                </a:lnTo>
                <a:lnTo>
                  <a:pt x="127101" y="207010"/>
                </a:lnTo>
                <a:lnTo>
                  <a:pt x="125790" y="201930"/>
                </a:lnTo>
                <a:close/>
              </a:path>
              <a:path w="175895" h="293370">
                <a:moveTo>
                  <a:pt x="175768" y="176530"/>
                </a:moveTo>
                <a:lnTo>
                  <a:pt x="161213" y="176530"/>
                </a:lnTo>
                <a:lnTo>
                  <a:pt x="161150" y="218440"/>
                </a:lnTo>
                <a:lnTo>
                  <a:pt x="161188" y="220980"/>
                </a:lnTo>
                <a:lnTo>
                  <a:pt x="175768" y="220980"/>
                </a:lnTo>
                <a:lnTo>
                  <a:pt x="175768" y="176530"/>
                </a:lnTo>
                <a:close/>
              </a:path>
              <a:path w="175895" h="293370">
                <a:moveTo>
                  <a:pt x="103936" y="153670"/>
                </a:moveTo>
                <a:lnTo>
                  <a:pt x="87731" y="153670"/>
                </a:lnTo>
                <a:lnTo>
                  <a:pt x="91027" y="162560"/>
                </a:lnTo>
                <a:lnTo>
                  <a:pt x="94811" y="171450"/>
                </a:lnTo>
                <a:lnTo>
                  <a:pt x="99072" y="180340"/>
                </a:lnTo>
                <a:lnTo>
                  <a:pt x="103797" y="189230"/>
                </a:lnTo>
                <a:lnTo>
                  <a:pt x="101981" y="190500"/>
                </a:lnTo>
                <a:lnTo>
                  <a:pt x="100317" y="190500"/>
                </a:lnTo>
                <a:lnTo>
                  <a:pt x="94932" y="193040"/>
                </a:lnTo>
                <a:lnTo>
                  <a:pt x="91516" y="195580"/>
                </a:lnTo>
                <a:lnTo>
                  <a:pt x="87820" y="200660"/>
                </a:lnTo>
                <a:lnTo>
                  <a:pt x="125463" y="200660"/>
                </a:lnTo>
                <a:lnTo>
                  <a:pt x="125171" y="199390"/>
                </a:lnTo>
                <a:lnTo>
                  <a:pt x="125463" y="199390"/>
                </a:lnTo>
                <a:lnTo>
                  <a:pt x="129552" y="198120"/>
                </a:lnTo>
                <a:lnTo>
                  <a:pt x="132753" y="198120"/>
                </a:lnTo>
                <a:lnTo>
                  <a:pt x="143675" y="193040"/>
                </a:lnTo>
                <a:lnTo>
                  <a:pt x="149136" y="186690"/>
                </a:lnTo>
                <a:lnTo>
                  <a:pt x="149627" y="185420"/>
                </a:lnTo>
                <a:lnTo>
                  <a:pt x="118122" y="185420"/>
                </a:lnTo>
                <a:lnTo>
                  <a:pt x="117678" y="184150"/>
                </a:lnTo>
                <a:lnTo>
                  <a:pt x="115303" y="180340"/>
                </a:lnTo>
                <a:lnTo>
                  <a:pt x="112763" y="175260"/>
                </a:lnTo>
                <a:lnTo>
                  <a:pt x="110578" y="170180"/>
                </a:lnTo>
                <a:lnTo>
                  <a:pt x="107779" y="163830"/>
                </a:lnTo>
                <a:lnTo>
                  <a:pt x="105290" y="157480"/>
                </a:lnTo>
                <a:lnTo>
                  <a:pt x="103936" y="153670"/>
                </a:lnTo>
                <a:close/>
              </a:path>
              <a:path w="175895" h="293370">
                <a:moveTo>
                  <a:pt x="88036" y="0"/>
                </a:moveTo>
                <a:lnTo>
                  <a:pt x="80391" y="11430"/>
                </a:lnTo>
                <a:lnTo>
                  <a:pt x="77279" y="19050"/>
                </a:lnTo>
                <a:lnTo>
                  <a:pt x="76964" y="27940"/>
                </a:lnTo>
                <a:lnTo>
                  <a:pt x="76880" y="35560"/>
                </a:lnTo>
                <a:lnTo>
                  <a:pt x="77025" y="39370"/>
                </a:lnTo>
                <a:lnTo>
                  <a:pt x="79290" y="76200"/>
                </a:lnTo>
                <a:lnTo>
                  <a:pt x="79827" y="86360"/>
                </a:lnTo>
                <a:lnTo>
                  <a:pt x="80060" y="91440"/>
                </a:lnTo>
                <a:lnTo>
                  <a:pt x="80176" y="95250"/>
                </a:lnTo>
                <a:lnTo>
                  <a:pt x="80277" y="110490"/>
                </a:lnTo>
                <a:lnTo>
                  <a:pt x="80172" y="113030"/>
                </a:lnTo>
                <a:lnTo>
                  <a:pt x="71462" y="153670"/>
                </a:lnTo>
                <a:lnTo>
                  <a:pt x="57213" y="185420"/>
                </a:lnTo>
                <a:lnTo>
                  <a:pt x="73753" y="185420"/>
                </a:lnTo>
                <a:lnTo>
                  <a:pt x="76451" y="180340"/>
                </a:lnTo>
                <a:lnTo>
                  <a:pt x="80683" y="171450"/>
                </a:lnTo>
                <a:lnTo>
                  <a:pt x="84438" y="162560"/>
                </a:lnTo>
                <a:lnTo>
                  <a:pt x="87731" y="153670"/>
                </a:lnTo>
                <a:lnTo>
                  <a:pt x="103936" y="153670"/>
                </a:lnTo>
                <a:lnTo>
                  <a:pt x="103033" y="151130"/>
                </a:lnTo>
                <a:lnTo>
                  <a:pt x="100926" y="143510"/>
                </a:lnTo>
                <a:lnTo>
                  <a:pt x="98078" y="133350"/>
                </a:lnTo>
                <a:lnTo>
                  <a:pt x="96116" y="121920"/>
                </a:lnTo>
                <a:lnTo>
                  <a:pt x="95223" y="111760"/>
                </a:lnTo>
                <a:lnTo>
                  <a:pt x="95135" y="100330"/>
                </a:lnTo>
                <a:lnTo>
                  <a:pt x="97891" y="49530"/>
                </a:lnTo>
                <a:lnTo>
                  <a:pt x="98555" y="35560"/>
                </a:lnTo>
                <a:lnTo>
                  <a:pt x="98444" y="27940"/>
                </a:lnTo>
                <a:lnTo>
                  <a:pt x="98171" y="17780"/>
                </a:lnTo>
                <a:lnTo>
                  <a:pt x="94957" y="10160"/>
                </a:lnTo>
                <a:lnTo>
                  <a:pt x="87896" y="1270"/>
                </a:lnTo>
                <a:lnTo>
                  <a:pt x="88036" y="0"/>
                </a:lnTo>
                <a:close/>
              </a:path>
              <a:path w="175895" h="293370">
                <a:moveTo>
                  <a:pt x="175653" y="22860"/>
                </a:moveTo>
                <a:lnTo>
                  <a:pt x="175006" y="22860"/>
                </a:lnTo>
                <a:lnTo>
                  <a:pt x="167576" y="27940"/>
                </a:lnTo>
                <a:lnTo>
                  <a:pt x="137591" y="63500"/>
                </a:lnTo>
                <a:lnTo>
                  <a:pt x="126062" y="115570"/>
                </a:lnTo>
                <a:lnTo>
                  <a:pt x="124926" y="124460"/>
                </a:lnTo>
                <a:lnTo>
                  <a:pt x="122694" y="143510"/>
                </a:lnTo>
                <a:lnTo>
                  <a:pt x="121386" y="154940"/>
                </a:lnTo>
                <a:lnTo>
                  <a:pt x="126707" y="154940"/>
                </a:lnTo>
                <a:lnTo>
                  <a:pt x="134683" y="157480"/>
                </a:lnTo>
                <a:lnTo>
                  <a:pt x="139598" y="162560"/>
                </a:lnTo>
                <a:lnTo>
                  <a:pt x="138582" y="176530"/>
                </a:lnTo>
                <a:lnTo>
                  <a:pt x="135636" y="180340"/>
                </a:lnTo>
                <a:lnTo>
                  <a:pt x="126720" y="184150"/>
                </a:lnTo>
                <a:lnTo>
                  <a:pt x="123202" y="184150"/>
                </a:lnTo>
                <a:lnTo>
                  <a:pt x="119849" y="185420"/>
                </a:lnTo>
                <a:lnTo>
                  <a:pt x="149627" y="185420"/>
                </a:lnTo>
                <a:lnTo>
                  <a:pt x="152082" y="179070"/>
                </a:lnTo>
                <a:lnTo>
                  <a:pt x="152869" y="176530"/>
                </a:lnTo>
                <a:lnTo>
                  <a:pt x="175768" y="176530"/>
                </a:lnTo>
                <a:lnTo>
                  <a:pt x="175768" y="162560"/>
                </a:lnTo>
                <a:lnTo>
                  <a:pt x="155892" y="162560"/>
                </a:lnTo>
                <a:lnTo>
                  <a:pt x="153123" y="161290"/>
                </a:lnTo>
                <a:lnTo>
                  <a:pt x="152654" y="161290"/>
                </a:lnTo>
                <a:lnTo>
                  <a:pt x="150926" y="156210"/>
                </a:lnTo>
                <a:lnTo>
                  <a:pt x="148183" y="151130"/>
                </a:lnTo>
                <a:lnTo>
                  <a:pt x="142621" y="146050"/>
                </a:lnTo>
                <a:lnTo>
                  <a:pt x="140716" y="144780"/>
                </a:lnTo>
                <a:lnTo>
                  <a:pt x="137998" y="143510"/>
                </a:lnTo>
                <a:lnTo>
                  <a:pt x="137414" y="143510"/>
                </a:lnTo>
                <a:lnTo>
                  <a:pt x="143484" y="92710"/>
                </a:lnTo>
                <a:lnTo>
                  <a:pt x="158965" y="55880"/>
                </a:lnTo>
                <a:lnTo>
                  <a:pt x="160566" y="53340"/>
                </a:lnTo>
                <a:lnTo>
                  <a:pt x="175768" y="53340"/>
                </a:lnTo>
                <a:lnTo>
                  <a:pt x="175679" y="24130"/>
                </a:lnTo>
                <a:lnTo>
                  <a:pt x="175653" y="22860"/>
                </a:lnTo>
                <a:close/>
              </a:path>
              <a:path w="175895" h="293370">
                <a:moveTo>
                  <a:pt x="33225" y="54610"/>
                </a:moveTo>
                <a:lnTo>
                  <a:pt x="14859" y="54610"/>
                </a:lnTo>
                <a:lnTo>
                  <a:pt x="16090" y="55880"/>
                </a:lnTo>
                <a:lnTo>
                  <a:pt x="17360" y="57150"/>
                </a:lnTo>
                <a:lnTo>
                  <a:pt x="18529" y="58420"/>
                </a:lnTo>
                <a:lnTo>
                  <a:pt x="32448" y="95250"/>
                </a:lnTo>
                <a:lnTo>
                  <a:pt x="37490" y="138430"/>
                </a:lnTo>
                <a:lnTo>
                  <a:pt x="37680" y="139700"/>
                </a:lnTo>
                <a:lnTo>
                  <a:pt x="38087" y="143510"/>
                </a:lnTo>
                <a:lnTo>
                  <a:pt x="36995" y="143510"/>
                </a:lnTo>
                <a:lnTo>
                  <a:pt x="30073" y="147320"/>
                </a:lnTo>
                <a:lnTo>
                  <a:pt x="25590" y="153670"/>
                </a:lnTo>
                <a:lnTo>
                  <a:pt x="22821" y="161290"/>
                </a:lnTo>
                <a:lnTo>
                  <a:pt x="22390" y="162560"/>
                </a:lnTo>
                <a:lnTo>
                  <a:pt x="38613" y="162560"/>
                </a:lnTo>
                <a:lnTo>
                  <a:pt x="39834" y="160020"/>
                </a:lnTo>
                <a:lnTo>
                  <a:pt x="45516" y="156210"/>
                </a:lnTo>
                <a:lnTo>
                  <a:pt x="47586" y="154940"/>
                </a:lnTo>
                <a:lnTo>
                  <a:pt x="54114" y="154940"/>
                </a:lnTo>
                <a:lnTo>
                  <a:pt x="53848" y="152400"/>
                </a:lnTo>
                <a:lnTo>
                  <a:pt x="53695" y="151130"/>
                </a:lnTo>
                <a:lnTo>
                  <a:pt x="50259" y="121920"/>
                </a:lnTo>
                <a:lnTo>
                  <a:pt x="49085" y="113030"/>
                </a:lnTo>
                <a:lnTo>
                  <a:pt x="48160" y="105410"/>
                </a:lnTo>
                <a:lnTo>
                  <a:pt x="47285" y="97790"/>
                </a:lnTo>
                <a:lnTo>
                  <a:pt x="46195" y="88900"/>
                </a:lnTo>
                <a:lnTo>
                  <a:pt x="44627" y="81280"/>
                </a:lnTo>
                <a:lnTo>
                  <a:pt x="42397" y="73660"/>
                </a:lnTo>
                <a:lnTo>
                  <a:pt x="39519" y="66040"/>
                </a:lnTo>
                <a:lnTo>
                  <a:pt x="35998" y="59690"/>
                </a:lnTo>
                <a:lnTo>
                  <a:pt x="33225" y="54610"/>
                </a:lnTo>
                <a:close/>
              </a:path>
              <a:path w="175895" h="293370">
                <a:moveTo>
                  <a:pt x="175768" y="53340"/>
                </a:moveTo>
                <a:lnTo>
                  <a:pt x="160566" y="53340"/>
                </a:lnTo>
                <a:lnTo>
                  <a:pt x="160718" y="54610"/>
                </a:lnTo>
                <a:lnTo>
                  <a:pt x="161048" y="54610"/>
                </a:lnTo>
                <a:lnTo>
                  <a:pt x="161048" y="162560"/>
                </a:lnTo>
                <a:lnTo>
                  <a:pt x="175768" y="162560"/>
                </a:lnTo>
                <a:lnTo>
                  <a:pt x="175768" y="53340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56894" y="319582"/>
            <a:ext cx="0" cy="267970"/>
          </a:xfrm>
          <a:custGeom>
            <a:avLst/>
            <a:gdLst/>
            <a:ahLst/>
            <a:cxnLst/>
            <a:rect l="l" t="t" r="r" b="b"/>
            <a:pathLst>
              <a:path h="267970">
                <a:moveTo>
                  <a:pt x="0" y="0"/>
                </a:moveTo>
                <a:lnTo>
                  <a:pt x="0" y="267944"/>
                </a:lnTo>
              </a:path>
            </a:pathLst>
          </a:custGeom>
          <a:ln w="7493">
            <a:solidFill>
              <a:srgbClr val="1357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7300" y="929297"/>
            <a:ext cx="4387850" cy="716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64170" y="1516646"/>
            <a:ext cx="6215659" cy="3044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182"/>
            <a:ext cx="7886700" cy="9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909"/>
            <a:ext cx="7886700" cy="326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3148"/>
            <a:ext cx="20574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8D7C4-1E96-1640-912F-DB6F4AF41EB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3148"/>
            <a:ext cx="30861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3148"/>
            <a:ext cx="20574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E7D77-901A-3642-843D-2FAAB87BAC8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5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182"/>
            <a:ext cx="7886700" cy="9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909"/>
            <a:ext cx="7886700" cy="326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3148"/>
            <a:ext cx="20574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58607-3632-4DBC-B8BD-605EF898E8F4}" type="datetime1">
              <a:rPr lang="uk-UA" smtClean="0"/>
              <a:t>07.06.2019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3148"/>
            <a:ext cx="30861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Імплементація Закону України "Про наукову і науково-технічну діяльність"</a:t>
            </a:r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3148"/>
            <a:ext cx="2057400" cy="274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156E0-C1A0-4A7E-A8CB-763EA329D91D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3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59" y="-92075"/>
            <a:ext cx="9144000" cy="5144770"/>
          </a:xfrm>
          <a:custGeom>
            <a:avLst/>
            <a:gdLst/>
            <a:ahLst/>
            <a:cxnLst/>
            <a:rect l="l" t="t" r="r" b="b"/>
            <a:pathLst>
              <a:path w="9144000" h="5144770">
                <a:moveTo>
                  <a:pt x="0" y="5144401"/>
                </a:moveTo>
                <a:lnTo>
                  <a:pt x="9144000" y="5144401"/>
                </a:lnTo>
                <a:lnTo>
                  <a:pt x="9144000" y="0"/>
                </a:lnTo>
                <a:lnTo>
                  <a:pt x="0" y="0"/>
                </a:lnTo>
                <a:lnTo>
                  <a:pt x="0" y="5144401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52000" y="0"/>
            <a:ext cx="2597759" cy="51559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3220" y="1812925"/>
            <a:ext cx="5871380" cy="1351011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 marR="5080" algn="ctr">
              <a:lnSpc>
                <a:spcPts val="3329"/>
              </a:lnSpc>
              <a:spcBef>
                <a:spcPts val="635"/>
              </a:spcBef>
            </a:pPr>
            <a:r>
              <a:rPr lang="en-US" sz="2800" dirty="0">
                <a:latin typeface="Arial Black" panose="020B0A04020102020204" pitchFamily="34" charset="0"/>
              </a:rPr>
              <a:t/>
            </a:r>
            <a:br>
              <a:rPr lang="en-US" sz="2800" dirty="0">
                <a:latin typeface="Arial Black" panose="020B0A04020102020204" pitchFamily="34" charset="0"/>
              </a:rPr>
            </a:br>
            <a:r>
              <a:rPr lang="en-US" sz="2800" spc="-1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RESEARCH </a:t>
            </a:r>
            <a:r>
              <a:rPr lang="en-US" sz="2800" spc="-1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AND INNOVATION </a:t>
            </a:r>
            <a:r>
              <a:rPr lang="en-US" sz="2800" spc="-10" dirty="0">
                <a:solidFill>
                  <a:srgbClr val="FFFFFF"/>
                </a:solidFill>
                <a:latin typeface="Arial Black" panose="020B0A04020102020204" pitchFamily="34" charset="0"/>
              </a:rPr>
              <a:t>POLICY </a:t>
            </a:r>
            <a:r>
              <a:rPr lang="en-US" sz="2800" spc="-10" dirty="0" smtClean="0">
                <a:solidFill>
                  <a:srgbClr val="FFFFFF"/>
                </a:solidFill>
                <a:latin typeface="Arial Black" panose="020B0A04020102020204" pitchFamily="34" charset="0"/>
              </a:rPr>
              <a:t>OF UKRAINE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9300" y="3920825"/>
            <a:ext cx="5473401" cy="7309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100"/>
              </a:spcBef>
            </a:pPr>
            <a:r>
              <a:rPr lang="en-US" b="1" spc="-3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b="1" spc="-30" dirty="0" smtClean="0">
                <a:solidFill>
                  <a:srgbClr val="FFFFFF"/>
                </a:solidFill>
                <a:latin typeface="Arial"/>
                <a:cs typeface="Arial"/>
              </a:rPr>
              <a:t>r. </a:t>
            </a:r>
            <a:r>
              <a:rPr lang="en-US" b="1" spc="-30" dirty="0" err="1" smtClean="0">
                <a:solidFill>
                  <a:srgbClr val="FFFFFF"/>
                </a:solidFill>
                <a:latin typeface="Arial"/>
                <a:cs typeface="Arial"/>
              </a:rPr>
              <a:t>Vitalii</a:t>
            </a:r>
            <a:r>
              <a:rPr lang="en-US" b="1" spc="-3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b="1" spc="-30" dirty="0" err="1" smtClean="0">
                <a:solidFill>
                  <a:srgbClr val="FFFFFF"/>
                </a:solidFill>
                <a:latin typeface="Arial"/>
                <a:cs typeface="Arial"/>
              </a:rPr>
              <a:t>Cherniuk</a:t>
            </a:r>
            <a:endParaRPr lang="en-US" b="1" spc="-3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ts val="1825"/>
              </a:lnSpc>
              <a:spcBef>
                <a:spcPts val="100"/>
              </a:spcBef>
            </a:pPr>
            <a:r>
              <a:rPr lang="en-US" sz="1600" b="1" spc="-30" dirty="0" smtClean="0">
                <a:solidFill>
                  <a:srgbClr val="FFFFFF"/>
                </a:solidFill>
                <a:latin typeface="Arial"/>
                <a:cs typeface="Arial"/>
              </a:rPr>
              <a:t>Directorate of Innovation and Technology Transfer </a:t>
            </a:r>
          </a:p>
          <a:p>
            <a:pPr marL="12700">
              <a:lnSpc>
                <a:spcPts val="1825"/>
              </a:lnSpc>
              <a:spcBef>
                <a:spcPts val="100"/>
              </a:spcBef>
            </a:pPr>
            <a:r>
              <a:rPr lang="en-US" sz="1600" b="1" spc="-30" dirty="0" smtClean="0">
                <a:solidFill>
                  <a:srgbClr val="FFFFFF"/>
                </a:solidFill>
                <a:latin typeface="Arial"/>
                <a:cs typeface="Arial"/>
              </a:rPr>
              <a:t>Ministry of Education and Science of Ukraine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39913" y="564070"/>
            <a:ext cx="444500" cy="444500"/>
          </a:xfrm>
          <a:custGeom>
            <a:avLst/>
            <a:gdLst/>
            <a:ahLst/>
            <a:cxnLst/>
            <a:rect l="l" t="t" r="r" b="b"/>
            <a:pathLst>
              <a:path w="444500" h="444500">
                <a:moveTo>
                  <a:pt x="221983" y="0"/>
                </a:moveTo>
                <a:lnTo>
                  <a:pt x="177247" y="4509"/>
                </a:lnTo>
                <a:lnTo>
                  <a:pt x="135579" y="17441"/>
                </a:lnTo>
                <a:lnTo>
                  <a:pt x="97872" y="37905"/>
                </a:lnTo>
                <a:lnTo>
                  <a:pt x="65019" y="65008"/>
                </a:lnTo>
                <a:lnTo>
                  <a:pt x="37912" y="97858"/>
                </a:lnTo>
                <a:lnTo>
                  <a:pt x="17445" y="135563"/>
                </a:lnTo>
                <a:lnTo>
                  <a:pt x="4510" y="177231"/>
                </a:lnTo>
                <a:lnTo>
                  <a:pt x="0" y="221970"/>
                </a:lnTo>
                <a:lnTo>
                  <a:pt x="4510" y="266705"/>
                </a:lnTo>
                <a:lnTo>
                  <a:pt x="17445" y="308370"/>
                </a:lnTo>
                <a:lnTo>
                  <a:pt x="37912" y="346073"/>
                </a:lnTo>
                <a:lnTo>
                  <a:pt x="65019" y="378921"/>
                </a:lnTo>
                <a:lnTo>
                  <a:pt x="97872" y="406023"/>
                </a:lnTo>
                <a:lnTo>
                  <a:pt x="135579" y="426487"/>
                </a:lnTo>
                <a:lnTo>
                  <a:pt x="177247" y="439419"/>
                </a:lnTo>
                <a:lnTo>
                  <a:pt x="221983" y="443928"/>
                </a:lnTo>
                <a:lnTo>
                  <a:pt x="266715" y="439419"/>
                </a:lnTo>
                <a:lnTo>
                  <a:pt x="308379" y="426487"/>
                </a:lnTo>
                <a:lnTo>
                  <a:pt x="346084" y="406023"/>
                </a:lnTo>
                <a:lnTo>
                  <a:pt x="378936" y="378921"/>
                </a:lnTo>
                <a:lnTo>
                  <a:pt x="401230" y="351904"/>
                </a:lnTo>
                <a:lnTo>
                  <a:pt x="221983" y="351904"/>
                </a:lnTo>
                <a:lnTo>
                  <a:pt x="171414" y="341692"/>
                </a:lnTo>
                <a:lnTo>
                  <a:pt x="130113" y="313845"/>
                </a:lnTo>
                <a:lnTo>
                  <a:pt x="102262" y="272544"/>
                </a:lnTo>
                <a:lnTo>
                  <a:pt x="92049" y="221970"/>
                </a:lnTo>
                <a:lnTo>
                  <a:pt x="102262" y="171389"/>
                </a:lnTo>
                <a:lnTo>
                  <a:pt x="130113" y="130084"/>
                </a:lnTo>
                <a:lnTo>
                  <a:pt x="171414" y="102235"/>
                </a:lnTo>
                <a:lnTo>
                  <a:pt x="221983" y="92024"/>
                </a:lnTo>
                <a:lnTo>
                  <a:pt x="401228" y="92024"/>
                </a:lnTo>
                <a:lnTo>
                  <a:pt x="378936" y="65008"/>
                </a:lnTo>
                <a:lnTo>
                  <a:pt x="346084" y="37905"/>
                </a:lnTo>
                <a:lnTo>
                  <a:pt x="308379" y="17441"/>
                </a:lnTo>
                <a:lnTo>
                  <a:pt x="266715" y="4509"/>
                </a:lnTo>
                <a:lnTo>
                  <a:pt x="221983" y="0"/>
                </a:lnTo>
                <a:close/>
              </a:path>
              <a:path w="444500" h="444500">
                <a:moveTo>
                  <a:pt x="401228" y="92024"/>
                </a:moveTo>
                <a:lnTo>
                  <a:pt x="221983" y="92024"/>
                </a:lnTo>
                <a:lnTo>
                  <a:pt x="272562" y="102235"/>
                </a:lnTo>
                <a:lnTo>
                  <a:pt x="313863" y="130084"/>
                </a:lnTo>
                <a:lnTo>
                  <a:pt x="341707" y="171389"/>
                </a:lnTo>
                <a:lnTo>
                  <a:pt x="351917" y="221970"/>
                </a:lnTo>
                <a:lnTo>
                  <a:pt x="341707" y="272544"/>
                </a:lnTo>
                <a:lnTo>
                  <a:pt x="313863" y="313845"/>
                </a:lnTo>
                <a:lnTo>
                  <a:pt x="272562" y="341692"/>
                </a:lnTo>
                <a:lnTo>
                  <a:pt x="221983" y="351904"/>
                </a:lnTo>
                <a:lnTo>
                  <a:pt x="401230" y="351904"/>
                </a:lnTo>
                <a:lnTo>
                  <a:pt x="406042" y="346073"/>
                </a:lnTo>
                <a:lnTo>
                  <a:pt x="426508" y="308370"/>
                </a:lnTo>
                <a:lnTo>
                  <a:pt x="439443" y="266705"/>
                </a:lnTo>
                <a:lnTo>
                  <a:pt x="443953" y="221970"/>
                </a:lnTo>
                <a:lnTo>
                  <a:pt x="439443" y="177231"/>
                </a:lnTo>
                <a:lnTo>
                  <a:pt x="426508" y="135563"/>
                </a:lnTo>
                <a:lnTo>
                  <a:pt x="406042" y="97858"/>
                </a:lnTo>
                <a:lnTo>
                  <a:pt x="401228" y="92024"/>
                </a:lnTo>
                <a:close/>
              </a:path>
            </a:pathLst>
          </a:custGeom>
          <a:solidFill>
            <a:srgbClr val="FAB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73745" y="833272"/>
            <a:ext cx="176530" cy="153670"/>
          </a:xfrm>
          <a:custGeom>
            <a:avLst/>
            <a:gdLst/>
            <a:ahLst/>
            <a:cxnLst/>
            <a:rect l="l" t="t" r="r" b="b"/>
            <a:pathLst>
              <a:path w="176530" h="153669">
                <a:moveTo>
                  <a:pt x="176187" y="153517"/>
                </a:moveTo>
                <a:lnTo>
                  <a:pt x="0" y="153517"/>
                </a:lnTo>
                <a:lnTo>
                  <a:pt x="0" y="0"/>
                </a:lnTo>
                <a:lnTo>
                  <a:pt x="176187" y="0"/>
                </a:lnTo>
                <a:lnTo>
                  <a:pt x="176187" y="153517"/>
                </a:lnTo>
                <a:close/>
              </a:path>
            </a:pathLst>
          </a:custGeom>
          <a:solidFill>
            <a:srgbClr val="FAB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73745" y="585292"/>
            <a:ext cx="176530" cy="153670"/>
          </a:xfrm>
          <a:custGeom>
            <a:avLst/>
            <a:gdLst/>
            <a:ahLst/>
            <a:cxnLst/>
            <a:rect l="l" t="t" r="r" b="b"/>
            <a:pathLst>
              <a:path w="176530" h="153670">
                <a:moveTo>
                  <a:pt x="176187" y="153542"/>
                </a:moveTo>
                <a:lnTo>
                  <a:pt x="0" y="153542"/>
                </a:lnTo>
                <a:lnTo>
                  <a:pt x="0" y="0"/>
                </a:lnTo>
                <a:lnTo>
                  <a:pt x="176187" y="0"/>
                </a:lnTo>
                <a:lnTo>
                  <a:pt x="176187" y="153542"/>
                </a:lnTo>
                <a:close/>
              </a:path>
            </a:pathLst>
          </a:custGeom>
          <a:solidFill>
            <a:srgbClr val="FAB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966999" y="742823"/>
            <a:ext cx="55244" cy="81915"/>
          </a:xfrm>
          <a:custGeom>
            <a:avLst/>
            <a:gdLst/>
            <a:ahLst/>
            <a:cxnLst/>
            <a:rect l="l" t="t" r="r" b="b"/>
            <a:pathLst>
              <a:path w="55244" h="81915">
                <a:moveTo>
                  <a:pt x="53111" y="0"/>
                </a:moveTo>
                <a:lnTo>
                  <a:pt x="31623" y="0"/>
                </a:lnTo>
                <a:lnTo>
                  <a:pt x="0" y="38887"/>
                </a:lnTo>
                <a:lnTo>
                  <a:pt x="24536" y="68910"/>
                </a:lnTo>
                <a:lnTo>
                  <a:pt x="47586" y="81495"/>
                </a:lnTo>
                <a:lnTo>
                  <a:pt x="49860" y="81495"/>
                </a:lnTo>
                <a:lnTo>
                  <a:pt x="52133" y="81330"/>
                </a:lnTo>
                <a:lnTo>
                  <a:pt x="55041" y="80365"/>
                </a:lnTo>
                <a:lnTo>
                  <a:pt x="55041" y="63893"/>
                </a:lnTo>
                <a:lnTo>
                  <a:pt x="44361" y="63893"/>
                </a:lnTo>
                <a:lnTo>
                  <a:pt x="41313" y="61798"/>
                </a:lnTo>
                <a:lnTo>
                  <a:pt x="38747" y="58585"/>
                </a:lnTo>
                <a:lnTo>
                  <a:pt x="21958" y="38252"/>
                </a:lnTo>
                <a:lnTo>
                  <a:pt x="53111" y="0"/>
                </a:lnTo>
                <a:close/>
              </a:path>
              <a:path w="55244" h="81915">
                <a:moveTo>
                  <a:pt x="55041" y="62445"/>
                </a:moveTo>
                <a:lnTo>
                  <a:pt x="51968" y="63728"/>
                </a:lnTo>
                <a:lnTo>
                  <a:pt x="49707" y="63893"/>
                </a:lnTo>
                <a:lnTo>
                  <a:pt x="55041" y="63893"/>
                </a:lnTo>
                <a:lnTo>
                  <a:pt x="55041" y="624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47174" y="742823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4">
                <a:moveTo>
                  <a:pt x="0" y="0"/>
                </a:moveTo>
                <a:lnTo>
                  <a:pt x="18542" y="0"/>
                </a:lnTo>
                <a:lnTo>
                  <a:pt x="18542" y="80213"/>
                </a:lnTo>
                <a:lnTo>
                  <a:pt x="0" y="802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53829" y="742835"/>
            <a:ext cx="78105" cy="82550"/>
          </a:xfrm>
          <a:custGeom>
            <a:avLst/>
            <a:gdLst/>
            <a:ahLst/>
            <a:cxnLst/>
            <a:rect l="l" t="t" r="r" b="b"/>
            <a:pathLst>
              <a:path w="78105" h="82550">
                <a:moveTo>
                  <a:pt x="13868" y="62763"/>
                </a:moveTo>
                <a:lnTo>
                  <a:pt x="13868" y="81026"/>
                </a:lnTo>
                <a:lnTo>
                  <a:pt x="16611" y="81991"/>
                </a:lnTo>
                <a:lnTo>
                  <a:pt x="20002" y="82321"/>
                </a:lnTo>
                <a:lnTo>
                  <a:pt x="23380" y="82321"/>
                </a:lnTo>
                <a:lnTo>
                  <a:pt x="31878" y="80885"/>
                </a:lnTo>
                <a:lnTo>
                  <a:pt x="38663" y="76904"/>
                </a:lnTo>
                <a:lnTo>
                  <a:pt x="44017" y="70866"/>
                </a:lnTo>
                <a:lnTo>
                  <a:pt x="47232" y="65049"/>
                </a:lnTo>
                <a:lnTo>
                  <a:pt x="20002" y="65049"/>
                </a:lnTo>
                <a:lnTo>
                  <a:pt x="16929" y="64223"/>
                </a:lnTo>
                <a:lnTo>
                  <a:pt x="13868" y="62763"/>
                </a:lnTo>
                <a:close/>
              </a:path>
              <a:path w="78105" h="82550">
                <a:moveTo>
                  <a:pt x="20002" y="0"/>
                </a:moveTo>
                <a:lnTo>
                  <a:pt x="0" y="0"/>
                </a:lnTo>
                <a:lnTo>
                  <a:pt x="30492" y="61468"/>
                </a:lnTo>
                <a:lnTo>
                  <a:pt x="28879" y="63728"/>
                </a:lnTo>
                <a:lnTo>
                  <a:pt x="25793" y="65049"/>
                </a:lnTo>
                <a:lnTo>
                  <a:pt x="47232" y="65049"/>
                </a:lnTo>
                <a:lnTo>
                  <a:pt x="48221" y="63258"/>
                </a:lnTo>
                <a:lnTo>
                  <a:pt x="58467" y="41300"/>
                </a:lnTo>
                <a:lnTo>
                  <a:pt x="40487" y="41300"/>
                </a:lnTo>
                <a:lnTo>
                  <a:pt x="20002" y="0"/>
                </a:lnTo>
                <a:close/>
              </a:path>
              <a:path w="78105" h="82550">
                <a:moveTo>
                  <a:pt x="77736" y="0"/>
                </a:moveTo>
                <a:lnTo>
                  <a:pt x="57912" y="0"/>
                </a:lnTo>
                <a:lnTo>
                  <a:pt x="41148" y="41300"/>
                </a:lnTo>
                <a:lnTo>
                  <a:pt x="58467" y="41300"/>
                </a:lnTo>
                <a:lnTo>
                  <a:pt x="777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66948" y="743000"/>
            <a:ext cx="84455" cy="80645"/>
          </a:xfrm>
          <a:custGeom>
            <a:avLst/>
            <a:gdLst/>
            <a:ahLst/>
            <a:cxnLst/>
            <a:rect l="l" t="t" r="r" b="b"/>
            <a:pathLst>
              <a:path w="84455" h="80644">
                <a:moveTo>
                  <a:pt x="52120" y="0"/>
                </a:moveTo>
                <a:lnTo>
                  <a:pt x="32283" y="0"/>
                </a:lnTo>
                <a:lnTo>
                  <a:pt x="0" y="80048"/>
                </a:lnTo>
                <a:lnTo>
                  <a:pt x="18542" y="80048"/>
                </a:lnTo>
                <a:lnTo>
                  <a:pt x="25501" y="62750"/>
                </a:lnTo>
                <a:lnTo>
                  <a:pt x="77408" y="62750"/>
                </a:lnTo>
                <a:lnTo>
                  <a:pt x="71558" y="48234"/>
                </a:lnTo>
                <a:lnTo>
                  <a:pt x="31470" y="48234"/>
                </a:lnTo>
                <a:lnTo>
                  <a:pt x="41948" y="22415"/>
                </a:lnTo>
                <a:lnTo>
                  <a:pt x="61153" y="22415"/>
                </a:lnTo>
                <a:lnTo>
                  <a:pt x="52120" y="0"/>
                </a:lnTo>
                <a:close/>
              </a:path>
              <a:path w="84455" h="80644">
                <a:moveTo>
                  <a:pt x="77408" y="62750"/>
                </a:moveTo>
                <a:lnTo>
                  <a:pt x="58229" y="62750"/>
                </a:lnTo>
                <a:lnTo>
                  <a:pt x="65201" y="80048"/>
                </a:lnTo>
                <a:lnTo>
                  <a:pt x="84378" y="80048"/>
                </a:lnTo>
                <a:lnTo>
                  <a:pt x="77408" y="62750"/>
                </a:lnTo>
                <a:close/>
              </a:path>
              <a:path w="84455" h="80644">
                <a:moveTo>
                  <a:pt x="61153" y="22415"/>
                </a:moveTo>
                <a:lnTo>
                  <a:pt x="41948" y="22415"/>
                </a:lnTo>
                <a:lnTo>
                  <a:pt x="52438" y="48234"/>
                </a:lnTo>
                <a:lnTo>
                  <a:pt x="71558" y="48234"/>
                </a:lnTo>
                <a:lnTo>
                  <a:pt x="61153" y="224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87409" y="743000"/>
            <a:ext cx="74561" cy="80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65513" y="582396"/>
            <a:ext cx="161823" cy="829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52369" y="583844"/>
            <a:ext cx="50165" cy="80645"/>
          </a:xfrm>
          <a:custGeom>
            <a:avLst/>
            <a:gdLst/>
            <a:ahLst/>
            <a:cxnLst/>
            <a:rect l="l" t="t" r="r" b="b"/>
            <a:pathLst>
              <a:path w="50164" h="80645">
                <a:moveTo>
                  <a:pt x="49212" y="0"/>
                </a:moveTo>
                <a:lnTo>
                  <a:pt x="0" y="0"/>
                </a:lnTo>
                <a:lnTo>
                  <a:pt x="0" y="80035"/>
                </a:lnTo>
                <a:lnTo>
                  <a:pt x="50038" y="80035"/>
                </a:lnTo>
                <a:lnTo>
                  <a:pt x="50038" y="63576"/>
                </a:lnTo>
                <a:lnTo>
                  <a:pt x="18719" y="63576"/>
                </a:lnTo>
                <a:lnTo>
                  <a:pt x="18719" y="47129"/>
                </a:lnTo>
                <a:lnTo>
                  <a:pt x="47294" y="47129"/>
                </a:lnTo>
                <a:lnTo>
                  <a:pt x="47294" y="30657"/>
                </a:lnTo>
                <a:lnTo>
                  <a:pt x="18719" y="30657"/>
                </a:lnTo>
                <a:lnTo>
                  <a:pt x="18719" y="16446"/>
                </a:lnTo>
                <a:lnTo>
                  <a:pt x="49212" y="16446"/>
                </a:lnTo>
                <a:lnTo>
                  <a:pt x="492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466771" y="583844"/>
            <a:ext cx="66675" cy="80645"/>
          </a:xfrm>
          <a:custGeom>
            <a:avLst/>
            <a:gdLst/>
            <a:ahLst/>
            <a:cxnLst/>
            <a:rect l="l" t="t" r="r" b="b"/>
            <a:pathLst>
              <a:path w="66675" h="80645">
                <a:moveTo>
                  <a:pt x="42456" y="16611"/>
                </a:moveTo>
                <a:lnTo>
                  <a:pt x="23723" y="16611"/>
                </a:lnTo>
                <a:lnTo>
                  <a:pt x="23723" y="80035"/>
                </a:lnTo>
                <a:lnTo>
                  <a:pt x="42456" y="80035"/>
                </a:lnTo>
                <a:lnTo>
                  <a:pt x="42456" y="16611"/>
                </a:lnTo>
                <a:close/>
              </a:path>
              <a:path w="66675" h="80645">
                <a:moveTo>
                  <a:pt x="66344" y="0"/>
                </a:moveTo>
                <a:lnTo>
                  <a:pt x="0" y="0"/>
                </a:lnTo>
                <a:lnTo>
                  <a:pt x="0" y="16611"/>
                </a:lnTo>
                <a:lnTo>
                  <a:pt x="66344" y="16611"/>
                </a:lnTo>
                <a:lnTo>
                  <a:pt x="66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249017" y="583844"/>
            <a:ext cx="72313" cy="800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03538" y="583844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5">
                <a:moveTo>
                  <a:pt x="0" y="0"/>
                </a:moveTo>
                <a:lnTo>
                  <a:pt x="18745" y="0"/>
                </a:lnTo>
                <a:lnTo>
                  <a:pt x="18745" y="80035"/>
                </a:lnTo>
                <a:lnTo>
                  <a:pt x="0" y="800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88184" y="583844"/>
            <a:ext cx="88620" cy="800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48064" y="583844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5">
                <a:moveTo>
                  <a:pt x="0" y="0"/>
                </a:moveTo>
                <a:lnTo>
                  <a:pt x="18719" y="0"/>
                </a:lnTo>
                <a:lnTo>
                  <a:pt x="18719" y="80035"/>
                </a:lnTo>
                <a:lnTo>
                  <a:pt x="0" y="800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27058" y="583844"/>
            <a:ext cx="59690" cy="80645"/>
          </a:xfrm>
          <a:custGeom>
            <a:avLst/>
            <a:gdLst/>
            <a:ahLst/>
            <a:cxnLst/>
            <a:rect l="l" t="t" r="r" b="b"/>
            <a:pathLst>
              <a:path w="59689" h="80645">
                <a:moveTo>
                  <a:pt x="30480" y="0"/>
                </a:moveTo>
                <a:lnTo>
                  <a:pt x="0" y="0"/>
                </a:lnTo>
                <a:lnTo>
                  <a:pt x="0" y="80035"/>
                </a:lnTo>
                <a:lnTo>
                  <a:pt x="18707" y="80035"/>
                </a:lnTo>
                <a:lnTo>
                  <a:pt x="18707" y="53238"/>
                </a:lnTo>
                <a:lnTo>
                  <a:pt x="30480" y="53238"/>
                </a:lnTo>
                <a:lnTo>
                  <a:pt x="40997" y="51416"/>
                </a:lnTo>
                <a:lnTo>
                  <a:pt x="50266" y="46162"/>
                </a:lnTo>
                <a:lnTo>
                  <a:pt x="56869" y="37791"/>
                </a:lnTo>
                <a:lnTo>
                  <a:pt x="57022" y="37109"/>
                </a:lnTo>
                <a:lnTo>
                  <a:pt x="18707" y="37109"/>
                </a:lnTo>
                <a:lnTo>
                  <a:pt x="18707" y="16129"/>
                </a:lnTo>
                <a:lnTo>
                  <a:pt x="57091" y="16129"/>
                </a:lnTo>
                <a:lnTo>
                  <a:pt x="57002" y="15725"/>
                </a:lnTo>
                <a:lnTo>
                  <a:pt x="50623" y="7323"/>
                </a:lnTo>
                <a:lnTo>
                  <a:pt x="41399" y="1914"/>
                </a:lnTo>
                <a:lnTo>
                  <a:pt x="30480" y="0"/>
                </a:lnTo>
                <a:close/>
              </a:path>
              <a:path w="59689" h="80645">
                <a:moveTo>
                  <a:pt x="57091" y="16129"/>
                </a:moveTo>
                <a:lnTo>
                  <a:pt x="35331" y="16129"/>
                </a:lnTo>
                <a:lnTo>
                  <a:pt x="40500" y="19519"/>
                </a:lnTo>
                <a:lnTo>
                  <a:pt x="40500" y="32766"/>
                </a:lnTo>
                <a:lnTo>
                  <a:pt x="35991" y="37109"/>
                </a:lnTo>
                <a:lnTo>
                  <a:pt x="57022" y="37109"/>
                </a:lnTo>
                <a:lnTo>
                  <a:pt x="59385" y="26619"/>
                </a:lnTo>
                <a:lnTo>
                  <a:pt x="57091" y="161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79979" y="583844"/>
            <a:ext cx="66675" cy="80645"/>
          </a:xfrm>
          <a:custGeom>
            <a:avLst/>
            <a:gdLst/>
            <a:ahLst/>
            <a:cxnLst/>
            <a:rect l="l" t="t" r="r" b="b"/>
            <a:pathLst>
              <a:path w="66675" h="80645">
                <a:moveTo>
                  <a:pt x="42443" y="16611"/>
                </a:moveTo>
                <a:lnTo>
                  <a:pt x="23723" y="16611"/>
                </a:lnTo>
                <a:lnTo>
                  <a:pt x="23723" y="80035"/>
                </a:lnTo>
                <a:lnTo>
                  <a:pt x="42443" y="80035"/>
                </a:lnTo>
                <a:lnTo>
                  <a:pt x="42443" y="16611"/>
                </a:lnTo>
                <a:close/>
              </a:path>
              <a:path w="66675" h="80645">
                <a:moveTo>
                  <a:pt x="66344" y="0"/>
                </a:moveTo>
                <a:lnTo>
                  <a:pt x="0" y="0"/>
                </a:lnTo>
                <a:lnTo>
                  <a:pt x="0" y="16611"/>
                </a:lnTo>
                <a:lnTo>
                  <a:pt x="66344" y="16611"/>
                </a:lnTo>
                <a:lnTo>
                  <a:pt x="66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89480" y="741553"/>
            <a:ext cx="84455" cy="83185"/>
          </a:xfrm>
          <a:custGeom>
            <a:avLst/>
            <a:gdLst/>
            <a:ahLst/>
            <a:cxnLst/>
            <a:rect l="l" t="t" r="r" b="b"/>
            <a:pathLst>
              <a:path w="84455" h="83184">
                <a:moveTo>
                  <a:pt x="41973" y="0"/>
                </a:moveTo>
                <a:lnTo>
                  <a:pt x="25685" y="3187"/>
                </a:lnTo>
                <a:lnTo>
                  <a:pt x="12338" y="11953"/>
                </a:lnTo>
                <a:lnTo>
                  <a:pt x="3315" y="25106"/>
                </a:lnTo>
                <a:lnTo>
                  <a:pt x="0" y="41452"/>
                </a:lnTo>
                <a:lnTo>
                  <a:pt x="3315" y="57813"/>
                </a:lnTo>
                <a:lnTo>
                  <a:pt x="12338" y="70973"/>
                </a:lnTo>
                <a:lnTo>
                  <a:pt x="25685" y="79743"/>
                </a:lnTo>
                <a:lnTo>
                  <a:pt x="41973" y="82931"/>
                </a:lnTo>
                <a:lnTo>
                  <a:pt x="58400" y="79743"/>
                </a:lnTo>
                <a:lnTo>
                  <a:pt x="71732" y="70973"/>
                </a:lnTo>
                <a:lnTo>
                  <a:pt x="75216" y="65849"/>
                </a:lnTo>
                <a:lnTo>
                  <a:pt x="41973" y="65849"/>
                </a:lnTo>
                <a:lnTo>
                  <a:pt x="32717" y="64171"/>
                </a:lnTo>
                <a:lnTo>
                  <a:pt x="25417" y="59342"/>
                </a:lnTo>
                <a:lnTo>
                  <a:pt x="20629" y="51667"/>
                </a:lnTo>
                <a:lnTo>
                  <a:pt x="18910" y="41452"/>
                </a:lnTo>
                <a:lnTo>
                  <a:pt x="20629" y="31322"/>
                </a:lnTo>
                <a:lnTo>
                  <a:pt x="25417" y="23647"/>
                </a:lnTo>
                <a:lnTo>
                  <a:pt x="32717" y="18782"/>
                </a:lnTo>
                <a:lnTo>
                  <a:pt x="41973" y="17081"/>
                </a:lnTo>
                <a:lnTo>
                  <a:pt x="75220" y="17081"/>
                </a:lnTo>
                <a:lnTo>
                  <a:pt x="71732" y="11953"/>
                </a:lnTo>
                <a:lnTo>
                  <a:pt x="58400" y="3187"/>
                </a:lnTo>
                <a:lnTo>
                  <a:pt x="41973" y="0"/>
                </a:lnTo>
                <a:close/>
              </a:path>
              <a:path w="84455" h="83184">
                <a:moveTo>
                  <a:pt x="75220" y="17081"/>
                </a:moveTo>
                <a:lnTo>
                  <a:pt x="41973" y="17081"/>
                </a:lnTo>
                <a:lnTo>
                  <a:pt x="51257" y="18782"/>
                </a:lnTo>
                <a:lnTo>
                  <a:pt x="58618" y="23647"/>
                </a:lnTo>
                <a:lnTo>
                  <a:pt x="63467" y="31322"/>
                </a:lnTo>
                <a:lnTo>
                  <a:pt x="65214" y="41452"/>
                </a:lnTo>
                <a:lnTo>
                  <a:pt x="63467" y="51667"/>
                </a:lnTo>
                <a:lnTo>
                  <a:pt x="58618" y="59342"/>
                </a:lnTo>
                <a:lnTo>
                  <a:pt x="51257" y="64171"/>
                </a:lnTo>
                <a:lnTo>
                  <a:pt x="41973" y="65849"/>
                </a:lnTo>
                <a:lnTo>
                  <a:pt x="75216" y="65849"/>
                </a:lnTo>
                <a:lnTo>
                  <a:pt x="80678" y="57813"/>
                </a:lnTo>
                <a:lnTo>
                  <a:pt x="83947" y="41452"/>
                </a:lnTo>
                <a:lnTo>
                  <a:pt x="80678" y="25106"/>
                </a:lnTo>
                <a:lnTo>
                  <a:pt x="75220" y="170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279700" y="743000"/>
            <a:ext cx="61594" cy="80645"/>
          </a:xfrm>
          <a:custGeom>
            <a:avLst/>
            <a:gdLst/>
            <a:ahLst/>
            <a:cxnLst/>
            <a:rect l="l" t="t" r="r" b="b"/>
            <a:pathLst>
              <a:path w="61594" h="80644">
                <a:moveTo>
                  <a:pt x="28232" y="0"/>
                </a:moveTo>
                <a:lnTo>
                  <a:pt x="0" y="0"/>
                </a:lnTo>
                <a:lnTo>
                  <a:pt x="0" y="80035"/>
                </a:lnTo>
                <a:lnTo>
                  <a:pt x="32600" y="80035"/>
                </a:lnTo>
                <a:lnTo>
                  <a:pt x="44644" y="78238"/>
                </a:lnTo>
                <a:lnTo>
                  <a:pt x="53679" y="73186"/>
                </a:lnTo>
                <a:lnTo>
                  <a:pt x="59357" y="65387"/>
                </a:lnTo>
                <a:lnTo>
                  <a:pt x="59496" y="64681"/>
                </a:lnTo>
                <a:lnTo>
                  <a:pt x="18707" y="64681"/>
                </a:lnTo>
                <a:lnTo>
                  <a:pt x="18707" y="45986"/>
                </a:lnTo>
                <a:lnTo>
                  <a:pt x="60803" y="45986"/>
                </a:lnTo>
                <a:lnTo>
                  <a:pt x="55829" y="39852"/>
                </a:lnTo>
                <a:lnTo>
                  <a:pt x="48082" y="36283"/>
                </a:lnTo>
                <a:lnTo>
                  <a:pt x="52933" y="33235"/>
                </a:lnTo>
                <a:lnTo>
                  <a:pt x="53643" y="32270"/>
                </a:lnTo>
                <a:lnTo>
                  <a:pt x="18707" y="32270"/>
                </a:lnTo>
                <a:lnTo>
                  <a:pt x="18707" y="15328"/>
                </a:lnTo>
                <a:lnTo>
                  <a:pt x="55516" y="15328"/>
                </a:lnTo>
                <a:lnTo>
                  <a:pt x="54853" y="12515"/>
                </a:lnTo>
                <a:lnTo>
                  <a:pt x="48948" y="5762"/>
                </a:lnTo>
                <a:lnTo>
                  <a:pt x="39868" y="1490"/>
                </a:lnTo>
                <a:lnTo>
                  <a:pt x="28232" y="0"/>
                </a:lnTo>
                <a:close/>
              </a:path>
              <a:path w="61594" h="80644">
                <a:moveTo>
                  <a:pt x="60803" y="45986"/>
                </a:moveTo>
                <a:lnTo>
                  <a:pt x="37439" y="45986"/>
                </a:lnTo>
                <a:lnTo>
                  <a:pt x="41783" y="49364"/>
                </a:lnTo>
                <a:lnTo>
                  <a:pt x="41960" y="55346"/>
                </a:lnTo>
                <a:lnTo>
                  <a:pt x="41783" y="61302"/>
                </a:lnTo>
                <a:lnTo>
                  <a:pt x="37261" y="64681"/>
                </a:lnTo>
                <a:lnTo>
                  <a:pt x="59496" y="64681"/>
                </a:lnTo>
                <a:lnTo>
                  <a:pt x="61328" y="55346"/>
                </a:lnTo>
                <a:lnTo>
                  <a:pt x="61328" y="46634"/>
                </a:lnTo>
                <a:lnTo>
                  <a:pt x="60803" y="45986"/>
                </a:lnTo>
                <a:close/>
              </a:path>
              <a:path w="61594" h="80644">
                <a:moveTo>
                  <a:pt x="55516" y="15328"/>
                </a:moveTo>
                <a:lnTo>
                  <a:pt x="26936" y="15328"/>
                </a:lnTo>
                <a:lnTo>
                  <a:pt x="33401" y="15481"/>
                </a:lnTo>
                <a:lnTo>
                  <a:pt x="38074" y="18046"/>
                </a:lnTo>
                <a:lnTo>
                  <a:pt x="38074" y="29197"/>
                </a:lnTo>
                <a:lnTo>
                  <a:pt x="34366" y="32270"/>
                </a:lnTo>
                <a:lnTo>
                  <a:pt x="53643" y="32270"/>
                </a:lnTo>
                <a:lnTo>
                  <a:pt x="56959" y="27762"/>
                </a:lnTo>
                <a:lnTo>
                  <a:pt x="56959" y="21450"/>
                </a:lnTo>
                <a:lnTo>
                  <a:pt x="55516" y="153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79357" y="743000"/>
            <a:ext cx="72390" cy="80645"/>
          </a:xfrm>
          <a:custGeom>
            <a:avLst/>
            <a:gdLst/>
            <a:ahLst/>
            <a:cxnLst/>
            <a:rect l="l" t="t" r="r" b="b"/>
            <a:pathLst>
              <a:path w="72389" h="80644">
                <a:moveTo>
                  <a:pt x="18719" y="0"/>
                </a:moveTo>
                <a:lnTo>
                  <a:pt x="0" y="0"/>
                </a:lnTo>
                <a:lnTo>
                  <a:pt x="0" y="80048"/>
                </a:lnTo>
                <a:lnTo>
                  <a:pt x="18719" y="80048"/>
                </a:lnTo>
                <a:lnTo>
                  <a:pt x="18719" y="46469"/>
                </a:lnTo>
                <a:lnTo>
                  <a:pt x="72288" y="46469"/>
                </a:lnTo>
                <a:lnTo>
                  <a:pt x="72288" y="30010"/>
                </a:lnTo>
                <a:lnTo>
                  <a:pt x="18719" y="30010"/>
                </a:lnTo>
                <a:lnTo>
                  <a:pt x="18719" y="0"/>
                </a:lnTo>
                <a:close/>
              </a:path>
              <a:path w="72389" h="80644">
                <a:moveTo>
                  <a:pt x="72288" y="46469"/>
                </a:moveTo>
                <a:lnTo>
                  <a:pt x="53568" y="46469"/>
                </a:lnTo>
                <a:lnTo>
                  <a:pt x="53568" y="80048"/>
                </a:lnTo>
                <a:lnTo>
                  <a:pt x="72288" y="80048"/>
                </a:lnTo>
                <a:lnTo>
                  <a:pt x="72288" y="46469"/>
                </a:lnTo>
                <a:close/>
              </a:path>
              <a:path w="72389" h="80644">
                <a:moveTo>
                  <a:pt x="72288" y="0"/>
                </a:moveTo>
                <a:lnTo>
                  <a:pt x="53568" y="0"/>
                </a:lnTo>
                <a:lnTo>
                  <a:pt x="53568" y="30010"/>
                </a:lnTo>
                <a:lnTo>
                  <a:pt x="72288" y="30010"/>
                </a:lnTo>
                <a:lnTo>
                  <a:pt x="722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363393" y="743000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4">
                <a:moveTo>
                  <a:pt x="0" y="0"/>
                </a:moveTo>
                <a:lnTo>
                  <a:pt x="18732" y="0"/>
                </a:lnTo>
                <a:lnTo>
                  <a:pt x="18732" y="80048"/>
                </a:lnTo>
                <a:lnTo>
                  <a:pt x="0" y="800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401951" y="743000"/>
            <a:ext cx="66306" cy="800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90813" y="741553"/>
            <a:ext cx="64769" cy="83820"/>
          </a:xfrm>
          <a:custGeom>
            <a:avLst/>
            <a:gdLst/>
            <a:ahLst/>
            <a:cxnLst/>
            <a:rect l="l" t="t" r="r" b="b"/>
            <a:pathLst>
              <a:path w="64769" h="83819">
                <a:moveTo>
                  <a:pt x="49517" y="0"/>
                </a:moveTo>
                <a:lnTo>
                  <a:pt x="42735" y="0"/>
                </a:lnTo>
                <a:lnTo>
                  <a:pt x="26130" y="3168"/>
                </a:lnTo>
                <a:lnTo>
                  <a:pt x="12542" y="11918"/>
                </a:lnTo>
                <a:lnTo>
                  <a:pt x="3368" y="25117"/>
                </a:lnTo>
                <a:lnTo>
                  <a:pt x="0" y="41630"/>
                </a:lnTo>
                <a:lnTo>
                  <a:pt x="3329" y="58550"/>
                </a:lnTo>
                <a:lnTo>
                  <a:pt x="12482" y="71704"/>
                </a:lnTo>
                <a:lnTo>
                  <a:pt x="26205" y="80228"/>
                </a:lnTo>
                <a:lnTo>
                  <a:pt x="43243" y="83261"/>
                </a:lnTo>
                <a:lnTo>
                  <a:pt x="49872" y="83261"/>
                </a:lnTo>
                <a:lnTo>
                  <a:pt x="58242" y="81953"/>
                </a:lnTo>
                <a:lnTo>
                  <a:pt x="64541" y="79387"/>
                </a:lnTo>
                <a:lnTo>
                  <a:pt x="64541" y="66001"/>
                </a:lnTo>
                <a:lnTo>
                  <a:pt x="42925" y="66001"/>
                </a:lnTo>
                <a:lnTo>
                  <a:pt x="33445" y="64345"/>
                </a:lnTo>
                <a:lnTo>
                  <a:pt x="25812" y="59555"/>
                </a:lnTo>
                <a:lnTo>
                  <a:pt x="20723" y="51894"/>
                </a:lnTo>
                <a:lnTo>
                  <a:pt x="18872" y="41630"/>
                </a:lnTo>
                <a:lnTo>
                  <a:pt x="20646" y="31350"/>
                </a:lnTo>
                <a:lnTo>
                  <a:pt x="25566" y="23691"/>
                </a:lnTo>
                <a:lnTo>
                  <a:pt x="33032" y="18909"/>
                </a:lnTo>
                <a:lnTo>
                  <a:pt x="42443" y="17259"/>
                </a:lnTo>
                <a:lnTo>
                  <a:pt x="63741" y="17259"/>
                </a:lnTo>
                <a:lnTo>
                  <a:pt x="63741" y="3860"/>
                </a:lnTo>
                <a:lnTo>
                  <a:pt x="57442" y="1600"/>
                </a:lnTo>
                <a:lnTo>
                  <a:pt x="49517" y="0"/>
                </a:lnTo>
                <a:close/>
              </a:path>
              <a:path w="64769" h="83819">
                <a:moveTo>
                  <a:pt x="64541" y="60655"/>
                </a:moveTo>
                <a:lnTo>
                  <a:pt x="57924" y="64541"/>
                </a:lnTo>
                <a:lnTo>
                  <a:pt x="49034" y="66001"/>
                </a:lnTo>
                <a:lnTo>
                  <a:pt x="64541" y="66001"/>
                </a:lnTo>
                <a:lnTo>
                  <a:pt x="64541" y="60655"/>
                </a:lnTo>
                <a:close/>
              </a:path>
              <a:path w="64769" h="83819">
                <a:moveTo>
                  <a:pt x="63741" y="17259"/>
                </a:moveTo>
                <a:lnTo>
                  <a:pt x="48742" y="17259"/>
                </a:lnTo>
                <a:lnTo>
                  <a:pt x="57442" y="18872"/>
                </a:lnTo>
                <a:lnTo>
                  <a:pt x="63741" y="22733"/>
                </a:lnTo>
                <a:lnTo>
                  <a:pt x="63741" y="172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611386" y="743000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4">
                <a:moveTo>
                  <a:pt x="0" y="0"/>
                </a:moveTo>
                <a:lnTo>
                  <a:pt x="18719" y="0"/>
                </a:lnTo>
                <a:lnTo>
                  <a:pt x="18719" y="80048"/>
                </a:lnTo>
                <a:lnTo>
                  <a:pt x="0" y="800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1395" y="743000"/>
            <a:ext cx="74561" cy="800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388069" y="582396"/>
            <a:ext cx="64769" cy="83820"/>
          </a:xfrm>
          <a:custGeom>
            <a:avLst/>
            <a:gdLst/>
            <a:ahLst/>
            <a:cxnLst/>
            <a:rect l="l" t="t" r="r" b="b"/>
            <a:pathLst>
              <a:path w="64769" h="83820">
                <a:moveTo>
                  <a:pt x="49542" y="0"/>
                </a:moveTo>
                <a:lnTo>
                  <a:pt x="42773" y="0"/>
                </a:lnTo>
                <a:lnTo>
                  <a:pt x="26151" y="3168"/>
                </a:lnTo>
                <a:lnTo>
                  <a:pt x="12552" y="11918"/>
                </a:lnTo>
                <a:lnTo>
                  <a:pt x="3370" y="25117"/>
                </a:lnTo>
                <a:lnTo>
                  <a:pt x="0" y="41630"/>
                </a:lnTo>
                <a:lnTo>
                  <a:pt x="3331" y="58550"/>
                </a:lnTo>
                <a:lnTo>
                  <a:pt x="12488" y="71704"/>
                </a:lnTo>
                <a:lnTo>
                  <a:pt x="26215" y="80228"/>
                </a:lnTo>
                <a:lnTo>
                  <a:pt x="43256" y="83261"/>
                </a:lnTo>
                <a:lnTo>
                  <a:pt x="49860" y="83261"/>
                </a:lnTo>
                <a:lnTo>
                  <a:pt x="58254" y="81965"/>
                </a:lnTo>
                <a:lnTo>
                  <a:pt x="64554" y="79400"/>
                </a:lnTo>
                <a:lnTo>
                  <a:pt x="64554" y="66001"/>
                </a:lnTo>
                <a:lnTo>
                  <a:pt x="42925" y="66001"/>
                </a:lnTo>
                <a:lnTo>
                  <a:pt x="33452" y="64351"/>
                </a:lnTo>
                <a:lnTo>
                  <a:pt x="25823" y="59569"/>
                </a:lnTo>
                <a:lnTo>
                  <a:pt x="20735" y="51910"/>
                </a:lnTo>
                <a:lnTo>
                  <a:pt x="18884" y="41630"/>
                </a:lnTo>
                <a:lnTo>
                  <a:pt x="20658" y="31355"/>
                </a:lnTo>
                <a:lnTo>
                  <a:pt x="25579" y="23696"/>
                </a:lnTo>
                <a:lnTo>
                  <a:pt x="33045" y="18911"/>
                </a:lnTo>
                <a:lnTo>
                  <a:pt x="42456" y="17259"/>
                </a:lnTo>
                <a:lnTo>
                  <a:pt x="63741" y="17259"/>
                </a:lnTo>
                <a:lnTo>
                  <a:pt x="63741" y="3873"/>
                </a:lnTo>
                <a:lnTo>
                  <a:pt x="57454" y="1600"/>
                </a:lnTo>
                <a:lnTo>
                  <a:pt x="49542" y="0"/>
                </a:lnTo>
                <a:close/>
              </a:path>
              <a:path w="64769" h="83820">
                <a:moveTo>
                  <a:pt x="64554" y="60680"/>
                </a:moveTo>
                <a:lnTo>
                  <a:pt x="57937" y="64554"/>
                </a:lnTo>
                <a:lnTo>
                  <a:pt x="49060" y="66001"/>
                </a:lnTo>
                <a:lnTo>
                  <a:pt x="64554" y="66001"/>
                </a:lnTo>
                <a:lnTo>
                  <a:pt x="64554" y="60680"/>
                </a:lnTo>
                <a:close/>
              </a:path>
              <a:path w="64769" h="83820">
                <a:moveTo>
                  <a:pt x="63741" y="17259"/>
                </a:moveTo>
                <a:lnTo>
                  <a:pt x="48729" y="17259"/>
                </a:lnTo>
                <a:lnTo>
                  <a:pt x="57454" y="18872"/>
                </a:lnTo>
                <a:lnTo>
                  <a:pt x="63741" y="22745"/>
                </a:lnTo>
                <a:lnTo>
                  <a:pt x="63741" y="172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01251" y="582396"/>
            <a:ext cx="64769" cy="83820"/>
          </a:xfrm>
          <a:custGeom>
            <a:avLst/>
            <a:gdLst/>
            <a:ahLst/>
            <a:cxnLst/>
            <a:rect l="l" t="t" r="r" b="b"/>
            <a:pathLst>
              <a:path w="64769" h="83820">
                <a:moveTo>
                  <a:pt x="49542" y="0"/>
                </a:moveTo>
                <a:lnTo>
                  <a:pt x="42773" y="0"/>
                </a:lnTo>
                <a:lnTo>
                  <a:pt x="26151" y="3168"/>
                </a:lnTo>
                <a:lnTo>
                  <a:pt x="12552" y="11918"/>
                </a:lnTo>
                <a:lnTo>
                  <a:pt x="3370" y="25117"/>
                </a:lnTo>
                <a:lnTo>
                  <a:pt x="0" y="41630"/>
                </a:lnTo>
                <a:lnTo>
                  <a:pt x="3331" y="58550"/>
                </a:lnTo>
                <a:lnTo>
                  <a:pt x="12487" y="71704"/>
                </a:lnTo>
                <a:lnTo>
                  <a:pt x="26210" y="80228"/>
                </a:lnTo>
                <a:lnTo>
                  <a:pt x="43243" y="83261"/>
                </a:lnTo>
                <a:lnTo>
                  <a:pt x="49872" y="83261"/>
                </a:lnTo>
                <a:lnTo>
                  <a:pt x="58267" y="81965"/>
                </a:lnTo>
                <a:lnTo>
                  <a:pt x="64566" y="79400"/>
                </a:lnTo>
                <a:lnTo>
                  <a:pt x="64566" y="66001"/>
                </a:lnTo>
                <a:lnTo>
                  <a:pt x="42938" y="66001"/>
                </a:lnTo>
                <a:lnTo>
                  <a:pt x="33458" y="64351"/>
                </a:lnTo>
                <a:lnTo>
                  <a:pt x="25825" y="59569"/>
                </a:lnTo>
                <a:lnTo>
                  <a:pt x="20735" y="51910"/>
                </a:lnTo>
                <a:lnTo>
                  <a:pt x="18884" y="41630"/>
                </a:lnTo>
                <a:lnTo>
                  <a:pt x="20660" y="31355"/>
                </a:lnTo>
                <a:lnTo>
                  <a:pt x="25584" y="23696"/>
                </a:lnTo>
                <a:lnTo>
                  <a:pt x="33050" y="18911"/>
                </a:lnTo>
                <a:lnTo>
                  <a:pt x="42456" y="17259"/>
                </a:lnTo>
                <a:lnTo>
                  <a:pt x="63766" y="17259"/>
                </a:lnTo>
                <a:lnTo>
                  <a:pt x="63766" y="3873"/>
                </a:lnTo>
                <a:lnTo>
                  <a:pt x="57467" y="1600"/>
                </a:lnTo>
                <a:lnTo>
                  <a:pt x="49542" y="0"/>
                </a:lnTo>
                <a:close/>
              </a:path>
              <a:path w="64769" h="83820">
                <a:moveTo>
                  <a:pt x="64566" y="60680"/>
                </a:moveTo>
                <a:lnTo>
                  <a:pt x="57950" y="64554"/>
                </a:lnTo>
                <a:lnTo>
                  <a:pt x="49072" y="66001"/>
                </a:lnTo>
                <a:lnTo>
                  <a:pt x="64566" y="66001"/>
                </a:lnTo>
                <a:lnTo>
                  <a:pt x="64566" y="60680"/>
                </a:lnTo>
                <a:close/>
              </a:path>
              <a:path w="64769" h="83820">
                <a:moveTo>
                  <a:pt x="63766" y="17259"/>
                </a:moveTo>
                <a:lnTo>
                  <a:pt x="48755" y="17259"/>
                </a:lnTo>
                <a:lnTo>
                  <a:pt x="57467" y="18872"/>
                </a:lnTo>
                <a:lnTo>
                  <a:pt x="63766" y="22745"/>
                </a:lnTo>
                <a:lnTo>
                  <a:pt x="63766" y="172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094788" y="902309"/>
            <a:ext cx="164820" cy="822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342502" y="902474"/>
            <a:ext cx="84455" cy="80645"/>
          </a:xfrm>
          <a:custGeom>
            <a:avLst/>
            <a:gdLst/>
            <a:ahLst/>
            <a:cxnLst/>
            <a:rect l="l" t="t" r="r" b="b"/>
            <a:pathLst>
              <a:path w="84455" h="80644">
                <a:moveTo>
                  <a:pt x="52108" y="0"/>
                </a:moveTo>
                <a:lnTo>
                  <a:pt x="32270" y="0"/>
                </a:lnTo>
                <a:lnTo>
                  <a:pt x="0" y="80035"/>
                </a:lnTo>
                <a:lnTo>
                  <a:pt x="18529" y="80035"/>
                </a:lnTo>
                <a:lnTo>
                  <a:pt x="25476" y="62776"/>
                </a:lnTo>
                <a:lnTo>
                  <a:pt x="77419" y="62776"/>
                </a:lnTo>
                <a:lnTo>
                  <a:pt x="71561" y="48247"/>
                </a:lnTo>
                <a:lnTo>
                  <a:pt x="31457" y="48247"/>
                </a:lnTo>
                <a:lnTo>
                  <a:pt x="41935" y="22440"/>
                </a:lnTo>
                <a:lnTo>
                  <a:pt x="61156" y="22440"/>
                </a:lnTo>
                <a:lnTo>
                  <a:pt x="52108" y="0"/>
                </a:lnTo>
                <a:close/>
              </a:path>
              <a:path w="84455" h="80644">
                <a:moveTo>
                  <a:pt x="77419" y="62776"/>
                </a:moveTo>
                <a:lnTo>
                  <a:pt x="58229" y="62776"/>
                </a:lnTo>
                <a:lnTo>
                  <a:pt x="65176" y="80035"/>
                </a:lnTo>
                <a:lnTo>
                  <a:pt x="84378" y="80035"/>
                </a:lnTo>
                <a:lnTo>
                  <a:pt x="77419" y="62776"/>
                </a:lnTo>
                <a:close/>
              </a:path>
              <a:path w="84455" h="80644">
                <a:moveTo>
                  <a:pt x="61156" y="22440"/>
                </a:moveTo>
                <a:lnTo>
                  <a:pt x="41935" y="22440"/>
                </a:lnTo>
                <a:lnTo>
                  <a:pt x="52425" y="48247"/>
                </a:lnTo>
                <a:lnTo>
                  <a:pt x="71561" y="48247"/>
                </a:lnTo>
                <a:lnTo>
                  <a:pt x="61156" y="224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487510" y="902474"/>
            <a:ext cx="72390" cy="80645"/>
          </a:xfrm>
          <a:custGeom>
            <a:avLst/>
            <a:gdLst/>
            <a:ahLst/>
            <a:cxnLst/>
            <a:rect l="l" t="t" r="r" b="b"/>
            <a:pathLst>
              <a:path w="72389" h="80644">
                <a:moveTo>
                  <a:pt x="18719" y="0"/>
                </a:moveTo>
                <a:lnTo>
                  <a:pt x="0" y="0"/>
                </a:lnTo>
                <a:lnTo>
                  <a:pt x="0" y="80035"/>
                </a:lnTo>
                <a:lnTo>
                  <a:pt x="18719" y="80035"/>
                </a:lnTo>
                <a:lnTo>
                  <a:pt x="18719" y="46469"/>
                </a:lnTo>
                <a:lnTo>
                  <a:pt x="72301" y="46469"/>
                </a:lnTo>
                <a:lnTo>
                  <a:pt x="72301" y="29997"/>
                </a:lnTo>
                <a:lnTo>
                  <a:pt x="18719" y="29997"/>
                </a:lnTo>
                <a:lnTo>
                  <a:pt x="18719" y="0"/>
                </a:lnTo>
                <a:close/>
              </a:path>
              <a:path w="72389" h="80644">
                <a:moveTo>
                  <a:pt x="72301" y="46469"/>
                </a:moveTo>
                <a:lnTo>
                  <a:pt x="53581" y="46469"/>
                </a:lnTo>
                <a:lnTo>
                  <a:pt x="53581" y="80035"/>
                </a:lnTo>
                <a:lnTo>
                  <a:pt x="72301" y="80035"/>
                </a:lnTo>
                <a:lnTo>
                  <a:pt x="72301" y="46469"/>
                </a:lnTo>
                <a:close/>
              </a:path>
              <a:path w="72389" h="80644">
                <a:moveTo>
                  <a:pt x="72301" y="0"/>
                </a:moveTo>
                <a:lnTo>
                  <a:pt x="53581" y="0"/>
                </a:lnTo>
                <a:lnTo>
                  <a:pt x="53581" y="29997"/>
                </a:lnTo>
                <a:lnTo>
                  <a:pt x="72301" y="29997"/>
                </a:lnTo>
                <a:lnTo>
                  <a:pt x="723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442044" y="902474"/>
            <a:ext cx="19050" cy="80645"/>
          </a:xfrm>
          <a:custGeom>
            <a:avLst/>
            <a:gdLst/>
            <a:ahLst/>
            <a:cxnLst/>
            <a:rect l="l" t="t" r="r" b="b"/>
            <a:pathLst>
              <a:path w="19050" h="80644">
                <a:moveTo>
                  <a:pt x="0" y="0"/>
                </a:moveTo>
                <a:lnTo>
                  <a:pt x="18719" y="0"/>
                </a:lnTo>
                <a:lnTo>
                  <a:pt x="18719" y="80035"/>
                </a:lnTo>
                <a:lnTo>
                  <a:pt x="0" y="800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586558" y="902474"/>
            <a:ext cx="74561" cy="8003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279027" y="902309"/>
            <a:ext cx="59690" cy="80645"/>
          </a:xfrm>
          <a:custGeom>
            <a:avLst/>
            <a:gdLst/>
            <a:ahLst/>
            <a:cxnLst/>
            <a:rect l="l" t="t" r="r" b="b"/>
            <a:pathLst>
              <a:path w="59689" h="80644">
                <a:moveTo>
                  <a:pt x="30505" y="0"/>
                </a:moveTo>
                <a:lnTo>
                  <a:pt x="0" y="0"/>
                </a:lnTo>
                <a:lnTo>
                  <a:pt x="0" y="80060"/>
                </a:lnTo>
                <a:lnTo>
                  <a:pt x="18745" y="80060"/>
                </a:lnTo>
                <a:lnTo>
                  <a:pt x="18745" y="53251"/>
                </a:lnTo>
                <a:lnTo>
                  <a:pt x="30505" y="53251"/>
                </a:lnTo>
                <a:lnTo>
                  <a:pt x="41015" y="51427"/>
                </a:lnTo>
                <a:lnTo>
                  <a:pt x="50280" y="46170"/>
                </a:lnTo>
                <a:lnTo>
                  <a:pt x="56881" y="37799"/>
                </a:lnTo>
                <a:lnTo>
                  <a:pt x="57037" y="37109"/>
                </a:lnTo>
                <a:lnTo>
                  <a:pt x="18745" y="37109"/>
                </a:lnTo>
                <a:lnTo>
                  <a:pt x="18745" y="16141"/>
                </a:lnTo>
                <a:lnTo>
                  <a:pt x="57108" y="16141"/>
                </a:lnTo>
                <a:lnTo>
                  <a:pt x="57017" y="15725"/>
                </a:lnTo>
                <a:lnTo>
                  <a:pt x="50642" y="7319"/>
                </a:lnTo>
                <a:lnTo>
                  <a:pt x="41422" y="1912"/>
                </a:lnTo>
                <a:lnTo>
                  <a:pt x="30505" y="0"/>
                </a:lnTo>
                <a:close/>
              </a:path>
              <a:path w="59689" h="80644">
                <a:moveTo>
                  <a:pt x="57108" y="16141"/>
                </a:moveTo>
                <a:lnTo>
                  <a:pt x="35356" y="16141"/>
                </a:lnTo>
                <a:lnTo>
                  <a:pt x="40512" y="19519"/>
                </a:lnTo>
                <a:lnTo>
                  <a:pt x="40512" y="32753"/>
                </a:lnTo>
                <a:lnTo>
                  <a:pt x="36004" y="37109"/>
                </a:lnTo>
                <a:lnTo>
                  <a:pt x="57037" y="37109"/>
                </a:lnTo>
                <a:lnTo>
                  <a:pt x="59397" y="26631"/>
                </a:lnTo>
                <a:lnTo>
                  <a:pt x="57108" y="161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431859" y="879691"/>
            <a:ext cx="15240" cy="14604"/>
          </a:xfrm>
          <a:custGeom>
            <a:avLst/>
            <a:gdLst/>
            <a:ahLst/>
            <a:cxnLst/>
            <a:rect l="l" t="t" r="r" b="b"/>
            <a:pathLst>
              <a:path w="15239" h="14605">
                <a:moveTo>
                  <a:pt x="0" y="0"/>
                </a:moveTo>
                <a:lnTo>
                  <a:pt x="15011" y="0"/>
                </a:lnTo>
                <a:lnTo>
                  <a:pt x="15011" y="14046"/>
                </a:lnTo>
                <a:lnTo>
                  <a:pt x="0" y="140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455913" y="879691"/>
            <a:ext cx="15240" cy="14604"/>
          </a:xfrm>
          <a:custGeom>
            <a:avLst/>
            <a:gdLst/>
            <a:ahLst/>
            <a:cxnLst/>
            <a:rect l="l" t="t" r="r" b="b"/>
            <a:pathLst>
              <a:path w="15239" h="14605">
                <a:moveTo>
                  <a:pt x="0" y="0"/>
                </a:moveTo>
                <a:lnTo>
                  <a:pt x="15024" y="0"/>
                </a:lnTo>
                <a:lnTo>
                  <a:pt x="15024" y="14046"/>
                </a:lnTo>
                <a:lnTo>
                  <a:pt x="0" y="140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47999" y="566458"/>
            <a:ext cx="264795" cy="440690"/>
          </a:xfrm>
          <a:custGeom>
            <a:avLst/>
            <a:gdLst/>
            <a:ahLst/>
            <a:cxnLst/>
            <a:rect l="l" t="t" r="r" b="b"/>
            <a:pathLst>
              <a:path w="264794" h="440690">
                <a:moveTo>
                  <a:pt x="95961" y="353059"/>
                </a:moveTo>
                <a:lnTo>
                  <a:pt x="72974" y="353059"/>
                </a:lnTo>
                <a:lnTo>
                  <a:pt x="73685" y="354329"/>
                </a:lnTo>
                <a:lnTo>
                  <a:pt x="74447" y="358139"/>
                </a:lnTo>
                <a:lnTo>
                  <a:pt x="88663" y="393699"/>
                </a:lnTo>
                <a:lnTo>
                  <a:pt x="123317" y="430529"/>
                </a:lnTo>
                <a:lnTo>
                  <a:pt x="127876" y="434339"/>
                </a:lnTo>
                <a:lnTo>
                  <a:pt x="131000" y="440689"/>
                </a:lnTo>
                <a:lnTo>
                  <a:pt x="132715" y="440689"/>
                </a:lnTo>
                <a:lnTo>
                  <a:pt x="133184" y="439419"/>
                </a:lnTo>
                <a:lnTo>
                  <a:pt x="133832" y="438149"/>
                </a:lnTo>
                <a:lnTo>
                  <a:pt x="136652" y="435609"/>
                </a:lnTo>
                <a:lnTo>
                  <a:pt x="139141" y="431799"/>
                </a:lnTo>
                <a:lnTo>
                  <a:pt x="142430" y="429259"/>
                </a:lnTo>
                <a:lnTo>
                  <a:pt x="170682" y="400049"/>
                </a:lnTo>
                <a:lnTo>
                  <a:pt x="143103" y="400049"/>
                </a:lnTo>
                <a:lnTo>
                  <a:pt x="143033" y="398779"/>
                </a:lnTo>
                <a:lnTo>
                  <a:pt x="120751" y="398779"/>
                </a:lnTo>
                <a:lnTo>
                  <a:pt x="114120" y="392429"/>
                </a:lnTo>
                <a:lnTo>
                  <a:pt x="106375" y="379729"/>
                </a:lnTo>
                <a:lnTo>
                  <a:pt x="99620" y="365759"/>
                </a:lnTo>
                <a:lnTo>
                  <a:pt x="95961" y="353059"/>
                </a:lnTo>
                <a:close/>
              </a:path>
              <a:path w="264794" h="440690">
                <a:moveTo>
                  <a:pt x="191147" y="353059"/>
                </a:moveTo>
                <a:lnTo>
                  <a:pt x="168160" y="353059"/>
                </a:lnTo>
                <a:lnTo>
                  <a:pt x="164184" y="365759"/>
                </a:lnTo>
                <a:lnTo>
                  <a:pt x="158708" y="378459"/>
                </a:lnTo>
                <a:lnTo>
                  <a:pt x="151694" y="389889"/>
                </a:lnTo>
                <a:lnTo>
                  <a:pt x="143103" y="400049"/>
                </a:lnTo>
                <a:lnTo>
                  <a:pt x="170682" y="400049"/>
                </a:lnTo>
                <a:lnTo>
                  <a:pt x="188205" y="363219"/>
                </a:lnTo>
                <a:lnTo>
                  <a:pt x="189903" y="355599"/>
                </a:lnTo>
                <a:lnTo>
                  <a:pt x="190322" y="354329"/>
                </a:lnTo>
                <a:lnTo>
                  <a:pt x="191147" y="353059"/>
                </a:lnTo>
                <a:close/>
              </a:path>
              <a:path w="264794" h="440690">
                <a:moveTo>
                  <a:pt x="143510" y="353059"/>
                </a:moveTo>
                <a:lnTo>
                  <a:pt x="120942" y="353059"/>
                </a:lnTo>
                <a:lnTo>
                  <a:pt x="120891" y="398779"/>
                </a:lnTo>
                <a:lnTo>
                  <a:pt x="143033" y="398779"/>
                </a:lnTo>
                <a:lnTo>
                  <a:pt x="142887" y="354329"/>
                </a:lnTo>
                <a:lnTo>
                  <a:pt x="143510" y="353059"/>
                </a:lnTo>
                <a:close/>
              </a:path>
              <a:path w="264794" h="440690">
                <a:moveTo>
                  <a:pt x="0" y="34289"/>
                </a:moveTo>
                <a:lnTo>
                  <a:pt x="0" y="353059"/>
                </a:lnTo>
                <a:lnTo>
                  <a:pt x="264325" y="353059"/>
                </a:lnTo>
                <a:lnTo>
                  <a:pt x="264325" y="331469"/>
                </a:lnTo>
                <a:lnTo>
                  <a:pt x="22009" y="331469"/>
                </a:lnTo>
                <a:lnTo>
                  <a:pt x="21539" y="330199"/>
                </a:lnTo>
                <a:lnTo>
                  <a:pt x="21526" y="265429"/>
                </a:lnTo>
                <a:lnTo>
                  <a:pt x="58308" y="265429"/>
                </a:lnTo>
                <a:lnTo>
                  <a:pt x="55076" y="259079"/>
                </a:lnTo>
                <a:lnTo>
                  <a:pt x="55310" y="248919"/>
                </a:lnTo>
                <a:lnTo>
                  <a:pt x="58588" y="242569"/>
                </a:lnTo>
                <a:lnTo>
                  <a:pt x="21526" y="242569"/>
                </a:lnTo>
                <a:lnTo>
                  <a:pt x="21564" y="241299"/>
                </a:lnTo>
                <a:lnTo>
                  <a:pt x="21564" y="81279"/>
                </a:lnTo>
                <a:lnTo>
                  <a:pt x="21831" y="80009"/>
                </a:lnTo>
                <a:lnTo>
                  <a:pt x="49279" y="80009"/>
                </a:lnTo>
                <a:lnTo>
                  <a:pt x="47891" y="77469"/>
                </a:lnTo>
                <a:lnTo>
                  <a:pt x="43044" y="71119"/>
                </a:lnTo>
                <a:lnTo>
                  <a:pt x="37849" y="64769"/>
                </a:lnTo>
                <a:lnTo>
                  <a:pt x="32211" y="58419"/>
                </a:lnTo>
                <a:lnTo>
                  <a:pt x="26035" y="53339"/>
                </a:lnTo>
                <a:lnTo>
                  <a:pt x="20167" y="48259"/>
                </a:lnTo>
                <a:lnTo>
                  <a:pt x="14046" y="43179"/>
                </a:lnTo>
                <a:lnTo>
                  <a:pt x="7937" y="39369"/>
                </a:lnTo>
                <a:lnTo>
                  <a:pt x="5638" y="36829"/>
                </a:lnTo>
                <a:lnTo>
                  <a:pt x="3022" y="35559"/>
                </a:lnTo>
                <a:lnTo>
                  <a:pt x="0" y="34289"/>
                </a:lnTo>
                <a:close/>
              </a:path>
              <a:path w="264794" h="440690">
                <a:moveTo>
                  <a:pt x="58308" y="265429"/>
                </a:moveTo>
                <a:lnTo>
                  <a:pt x="34328" y="265429"/>
                </a:lnTo>
                <a:lnTo>
                  <a:pt x="36995" y="274319"/>
                </a:lnTo>
                <a:lnTo>
                  <a:pt x="74117" y="298449"/>
                </a:lnTo>
                <a:lnTo>
                  <a:pt x="75717" y="298449"/>
                </a:lnTo>
                <a:lnTo>
                  <a:pt x="75361" y="299719"/>
                </a:lnTo>
                <a:lnTo>
                  <a:pt x="73677" y="307339"/>
                </a:lnTo>
                <a:lnTo>
                  <a:pt x="72507" y="314959"/>
                </a:lnTo>
                <a:lnTo>
                  <a:pt x="71732" y="321309"/>
                </a:lnTo>
                <a:lnTo>
                  <a:pt x="71234" y="328929"/>
                </a:lnTo>
                <a:lnTo>
                  <a:pt x="71132" y="330199"/>
                </a:lnTo>
                <a:lnTo>
                  <a:pt x="70434" y="331469"/>
                </a:lnTo>
                <a:lnTo>
                  <a:pt x="93789" y="331469"/>
                </a:lnTo>
                <a:lnTo>
                  <a:pt x="93294" y="330199"/>
                </a:lnTo>
                <a:lnTo>
                  <a:pt x="93408" y="321309"/>
                </a:lnTo>
                <a:lnTo>
                  <a:pt x="94742" y="313689"/>
                </a:lnTo>
                <a:lnTo>
                  <a:pt x="96570" y="306069"/>
                </a:lnTo>
                <a:lnTo>
                  <a:pt x="96964" y="304799"/>
                </a:lnTo>
                <a:lnTo>
                  <a:pt x="97993" y="303529"/>
                </a:lnTo>
                <a:lnTo>
                  <a:pt x="189312" y="303529"/>
                </a:lnTo>
                <a:lnTo>
                  <a:pt x="188671" y="300989"/>
                </a:lnTo>
                <a:lnTo>
                  <a:pt x="188239" y="299719"/>
                </a:lnTo>
                <a:lnTo>
                  <a:pt x="131965" y="299719"/>
                </a:lnTo>
                <a:lnTo>
                  <a:pt x="130327" y="298449"/>
                </a:lnTo>
                <a:lnTo>
                  <a:pt x="126822" y="294639"/>
                </a:lnTo>
                <a:lnTo>
                  <a:pt x="122821" y="290829"/>
                </a:lnTo>
                <a:lnTo>
                  <a:pt x="114884" y="287019"/>
                </a:lnTo>
                <a:lnTo>
                  <a:pt x="111493" y="285749"/>
                </a:lnTo>
                <a:lnTo>
                  <a:pt x="107873" y="283209"/>
                </a:lnTo>
                <a:lnTo>
                  <a:pt x="110713" y="278129"/>
                </a:lnTo>
                <a:lnTo>
                  <a:pt x="84048" y="278129"/>
                </a:lnTo>
                <a:lnTo>
                  <a:pt x="77076" y="276859"/>
                </a:lnTo>
                <a:lnTo>
                  <a:pt x="68084" y="274319"/>
                </a:lnTo>
                <a:lnTo>
                  <a:pt x="63258" y="273049"/>
                </a:lnTo>
                <a:lnTo>
                  <a:pt x="59601" y="267969"/>
                </a:lnTo>
                <a:lnTo>
                  <a:pt x="58308" y="265429"/>
                </a:lnTo>
                <a:close/>
              </a:path>
              <a:path w="264794" h="440690">
                <a:moveTo>
                  <a:pt x="166344" y="303529"/>
                </a:moveTo>
                <a:lnTo>
                  <a:pt x="97993" y="303529"/>
                </a:lnTo>
                <a:lnTo>
                  <a:pt x="107442" y="306069"/>
                </a:lnTo>
                <a:lnTo>
                  <a:pt x="113601" y="311149"/>
                </a:lnTo>
                <a:lnTo>
                  <a:pt x="119075" y="321309"/>
                </a:lnTo>
                <a:lnTo>
                  <a:pt x="119888" y="325119"/>
                </a:lnTo>
                <a:lnTo>
                  <a:pt x="121348" y="331469"/>
                </a:lnTo>
                <a:lnTo>
                  <a:pt x="143332" y="331469"/>
                </a:lnTo>
                <a:lnTo>
                  <a:pt x="142836" y="330199"/>
                </a:lnTo>
                <a:lnTo>
                  <a:pt x="143459" y="323849"/>
                </a:lnTo>
                <a:lnTo>
                  <a:pt x="145415" y="318769"/>
                </a:lnTo>
                <a:lnTo>
                  <a:pt x="153047" y="308609"/>
                </a:lnTo>
                <a:lnTo>
                  <a:pt x="157810" y="306069"/>
                </a:lnTo>
                <a:lnTo>
                  <a:pt x="163423" y="304799"/>
                </a:lnTo>
                <a:lnTo>
                  <a:pt x="166344" y="303529"/>
                </a:lnTo>
                <a:close/>
              </a:path>
              <a:path w="264794" h="440690">
                <a:moveTo>
                  <a:pt x="189312" y="303529"/>
                </a:moveTo>
                <a:lnTo>
                  <a:pt x="166611" y="303529"/>
                </a:lnTo>
                <a:lnTo>
                  <a:pt x="169481" y="313689"/>
                </a:lnTo>
                <a:lnTo>
                  <a:pt x="170408" y="321309"/>
                </a:lnTo>
                <a:lnTo>
                  <a:pt x="170561" y="331469"/>
                </a:lnTo>
                <a:lnTo>
                  <a:pt x="193306" y="331469"/>
                </a:lnTo>
                <a:lnTo>
                  <a:pt x="192697" y="330199"/>
                </a:lnTo>
                <a:lnTo>
                  <a:pt x="192169" y="321309"/>
                </a:lnTo>
                <a:lnTo>
                  <a:pt x="191419" y="314959"/>
                </a:lnTo>
                <a:lnTo>
                  <a:pt x="190275" y="307339"/>
                </a:lnTo>
                <a:lnTo>
                  <a:pt x="189312" y="303529"/>
                </a:lnTo>
                <a:close/>
              </a:path>
              <a:path w="264794" h="440690">
                <a:moveTo>
                  <a:pt x="264323" y="265429"/>
                </a:moveTo>
                <a:lnTo>
                  <a:pt x="242430" y="265429"/>
                </a:lnTo>
                <a:lnTo>
                  <a:pt x="242470" y="313689"/>
                </a:lnTo>
                <a:lnTo>
                  <a:pt x="242354" y="327659"/>
                </a:lnTo>
                <a:lnTo>
                  <a:pt x="242315" y="328929"/>
                </a:lnTo>
                <a:lnTo>
                  <a:pt x="242404" y="330199"/>
                </a:lnTo>
                <a:lnTo>
                  <a:pt x="241617" y="331469"/>
                </a:lnTo>
                <a:lnTo>
                  <a:pt x="264325" y="331469"/>
                </a:lnTo>
                <a:lnTo>
                  <a:pt x="264323" y="265429"/>
                </a:lnTo>
                <a:close/>
              </a:path>
              <a:path w="264794" h="440690">
                <a:moveTo>
                  <a:pt x="156215" y="229869"/>
                </a:moveTo>
                <a:lnTo>
                  <a:pt x="131940" y="229869"/>
                </a:lnTo>
                <a:lnTo>
                  <a:pt x="136893" y="243839"/>
                </a:lnTo>
                <a:lnTo>
                  <a:pt x="142579" y="257809"/>
                </a:lnTo>
                <a:lnTo>
                  <a:pt x="148985" y="270509"/>
                </a:lnTo>
                <a:lnTo>
                  <a:pt x="156095" y="283209"/>
                </a:lnTo>
                <a:lnTo>
                  <a:pt x="153365" y="284479"/>
                </a:lnTo>
                <a:lnTo>
                  <a:pt x="150863" y="285749"/>
                </a:lnTo>
                <a:lnTo>
                  <a:pt x="142773" y="289559"/>
                </a:lnTo>
                <a:lnTo>
                  <a:pt x="137629" y="293369"/>
                </a:lnTo>
                <a:lnTo>
                  <a:pt x="132067" y="299719"/>
                </a:lnTo>
                <a:lnTo>
                  <a:pt x="188239" y="299719"/>
                </a:lnTo>
                <a:lnTo>
                  <a:pt x="188683" y="298449"/>
                </a:lnTo>
                <a:lnTo>
                  <a:pt x="194830" y="297179"/>
                </a:lnTo>
                <a:lnTo>
                  <a:pt x="223765" y="278129"/>
                </a:lnTo>
                <a:lnTo>
                  <a:pt x="177647" y="278129"/>
                </a:lnTo>
                <a:lnTo>
                  <a:pt x="176961" y="276859"/>
                </a:lnTo>
                <a:lnTo>
                  <a:pt x="173393" y="269239"/>
                </a:lnTo>
                <a:lnTo>
                  <a:pt x="169583" y="262889"/>
                </a:lnTo>
                <a:lnTo>
                  <a:pt x="166293" y="255269"/>
                </a:lnTo>
                <a:lnTo>
                  <a:pt x="162077" y="246379"/>
                </a:lnTo>
                <a:lnTo>
                  <a:pt x="158335" y="236219"/>
                </a:lnTo>
                <a:lnTo>
                  <a:pt x="156215" y="229869"/>
                </a:lnTo>
                <a:close/>
              </a:path>
              <a:path w="264794" h="440690">
                <a:moveTo>
                  <a:pt x="132397" y="0"/>
                </a:moveTo>
                <a:lnTo>
                  <a:pt x="115747" y="40639"/>
                </a:lnTo>
                <a:lnTo>
                  <a:pt x="115749" y="53339"/>
                </a:lnTo>
                <a:lnTo>
                  <a:pt x="115943" y="58419"/>
                </a:lnTo>
                <a:lnTo>
                  <a:pt x="116332" y="66039"/>
                </a:lnTo>
                <a:lnTo>
                  <a:pt x="119281" y="114299"/>
                </a:lnTo>
                <a:lnTo>
                  <a:pt x="120018" y="128269"/>
                </a:lnTo>
                <a:lnTo>
                  <a:pt x="120398" y="137159"/>
                </a:lnTo>
                <a:lnTo>
                  <a:pt x="120580" y="143509"/>
                </a:lnTo>
                <a:lnTo>
                  <a:pt x="120700" y="166369"/>
                </a:lnTo>
                <a:lnTo>
                  <a:pt x="119748" y="180339"/>
                </a:lnTo>
                <a:lnTo>
                  <a:pt x="117594" y="194309"/>
                </a:lnTo>
                <a:lnTo>
                  <a:pt x="114466" y="207009"/>
                </a:lnTo>
                <a:lnTo>
                  <a:pt x="110591" y="220979"/>
                </a:lnTo>
                <a:lnTo>
                  <a:pt x="108212" y="227329"/>
                </a:lnTo>
                <a:lnTo>
                  <a:pt x="105724" y="234949"/>
                </a:lnTo>
                <a:lnTo>
                  <a:pt x="103069" y="242569"/>
                </a:lnTo>
                <a:lnTo>
                  <a:pt x="100190" y="248919"/>
                </a:lnTo>
                <a:lnTo>
                  <a:pt x="97020" y="256539"/>
                </a:lnTo>
                <a:lnTo>
                  <a:pt x="93606" y="262889"/>
                </a:lnTo>
                <a:lnTo>
                  <a:pt x="90090" y="270509"/>
                </a:lnTo>
                <a:lnTo>
                  <a:pt x="86042" y="278129"/>
                </a:lnTo>
                <a:lnTo>
                  <a:pt x="110713" y="278129"/>
                </a:lnTo>
                <a:lnTo>
                  <a:pt x="114973" y="270509"/>
                </a:lnTo>
                <a:lnTo>
                  <a:pt x="121335" y="257809"/>
                </a:lnTo>
                <a:lnTo>
                  <a:pt x="126983" y="243839"/>
                </a:lnTo>
                <a:lnTo>
                  <a:pt x="131940" y="229869"/>
                </a:lnTo>
                <a:lnTo>
                  <a:pt x="156215" y="229869"/>
                </a:lnTo>
                <a:lnTo>
                  <a:pt x="144545" y="182879"/>
                </a:lnTo>
                <a:lnTo>
                  <a:pt x="143033" y="166369"/>
                </a:lnTo>
                <a:lnTo>
                  <a:pt x="143065" y="149859"/>
                </a:lnTo>
                <a:lnTo>
                  <a:pt x="144343" y="125729"/>
                </a:lnTo>
                <a:lnTo>
                  <a:pt x="146206" y="92709"/>
                </a:lnTo>
                <a:lnTo>
                  <a:pt x="147272" y="71119"/>
                </a:lnTo>
                <a:lnTo>
                  <a:pt x="147607" y="64769"/>
                </a:lnTo>
                <a:lnTo>
                  <a:pt x="147921" y="55879"/>
                </a:lnTo>
                <a:lnTo>
                  <a:pt x="148021" y="50799"/>
                </a:lnTo>
                <a:lnTo>
                  <a:pt x="147980" y="39369"/>
                </a:lnTo>
                <a:lnTo>
                  <a:pt x="132194" y="1269"/>
                </a:lnTo>
                <a:lnTo>
                  <a:pt x="132397" y="0"/>
                </a:lnTo>
                <a:close/>
              </a:path>
              <a:path w="264794" h="440690">
                <a:moveTo>
                  <a:pt x="264147" y="34289"/>
                </a:moveTo>
                <a:lnTo>
                  <a:pt x="262877" y="34289"/>
                </a:lnTo>
                <a:lnTo>
                  <a:pt x="254920" y="39369"/>
                </a:lnTo>
                <a:lnTo>
                  <a:pt x="247349" y="44449"/>
                </a:lnTo>
                <a:lnTo>
                  <a:pt x="240158" y="50799"/>
                </a:lnTo>
                <a:lnTo>
                  <a:pt x="233337" y="57149"/>
                </a:lnTo>
                <a:lnTo>
                  <a:pt x="229095" y="60959"/>
                </a:lnTo>
                <a:lnTo>
                  <a:pt x="225298" y="66039"/>
                </a:lnTo>
                <a:lnTo>
                  <a:pt x="221602" y="71119"/>
                </a:lnTo>
                <a:lnTo>
                  <a:pt x="213602" y="81279"/>
                </a:lnTo>
                <a:lnTo>
                  <a:pt x="197218" y="119379"/>
                </a:lnTo>
                <a:lnTo>
                  <a:pt x="191363" y="158749"/>
                </a:lnTo>
                <a:lnTo>
                  <a:pt x="189577" y="172719"/>
                </a:lnTo>
                <a:lnTo>
                  <a:pt x="187869" y="186689"/>
                </a:lnTo>
                <a:lnTo>
                  <a:pt x="183870" y="220979"/>
                </a:lnTo>
                <a:lnTo>
                  <a:pt x="182703" y="229869"/>
                </a:lnTo>
                <a:lnTo>
                  <a:pt x="182594" y="231185"/>
                </a:lnTo>
                <a:lnTo>
                  <a:pt x="184150" y="232409"/>
                </a:lnTo>
                <a:lnTo>
                  <a:pt x="193179" y="232409"/>
                </a:lnTo>
                <a:lnTo>
                  <a:pt x="199732" y="236219"/>
                </a:lnTo>
                <a:lnTo>
                  <a:pt x="204960" y="241299"/>
                </a:lnTo>
                <a:lnTo>
                  <a:pt x="208276" y="247649"/>
                </a:lnTo>
                <a:lnTo>
                  <a:pt x="209092" y="255269"/>
                </a:lnTo>
                <a:lnTo>
                  <a:pt x="208407" y="264159"/>
                </a:lnTo>
                <a:lnTo>
                  <a:pt x="203974" y="271779"/>
                </a:lnTo>
                <a:lnTo>
                  <a:pt x="190563" y="275589"/>
                </a:lnTo>
                <a:lnTo>
                  <a:pt x="185280" y="276859"/>
                </a:lnTo>
                <a:lnTo>
                  <a:pt x="180238" y="278129"/>
                </a:lnTo>
                <a:lnTo>
                  <a:pt x="223765" y="278129"/>
                </a:lnTo>
                <a:lnTo>
                  <a:pt x="224674" y="276859"/>
                </a:lnTo>
                <a:lnTo>
                  <a:pt x="228701" y="267969"/>
                </a:lnTo>
                <a:lnTo>
                  <a:pt x="229895" y="265429"/>
                </a:lnTo>
                <a:lnTo>
                  <a:pt x="264323" y="265429"/>
                </a:lnTo>
                <a:lnTo>
                  <a:pt x="264322" y="242569"/>
                </a:lnTo>
                <a:lnTo>
                  <a:pt x="229565" y="242569"/>
                </a:lnTo>
                <a:lnTo>
                  <a:pt x="226974" y="233679"/>
                </a:lnTo>
                <a:lnTo>
                  <a:pt x="222846" y="227329"/>
                </a:lnTo>
                <a:lnTo>
                  <a:pt x="214477" y="219709"/>
                </a:lnTo>
                <a:lnTo>
                  <a:pt x="211607" y="217169"/>
                </a:lnTo>
                <a:lnTo>
                  <a:pt x="207530" y="214629"/>
                </a:lnTo>
                <a:lnTo>
                  <a:pt x="206641" y="214629"/>
                </a:lnTo>
                <a:lnTo>
                  <a:pt x="215773" y="138429"/>
                </a:lnTo>
                <a:lnTo>
                  <a:pt x="227429" y="101599"/>
                </a:lnTo>
                <a:lnTo>
                  <a:pt x="239052" y="83819"/>
                </a:lnTo>
                <a:lnTo>
                  <a:pt x="241465" y="80009"/>
                </a:lnTo>
                <a:lnTo>
                  <a:pt x="264314" y="80009"/>
                </a:lnTo>
                <a:lnTo>
                  <a:pt x="264312" y="35559"/>
                </a:lnTo>
                <a:lnTo>
                  <a:pt x="264185" y="35559"/>
                </a:lnTo>
                <a:lnTo>
                  <a:pt x="264147" y="34289"/>
                </a:lnTo>
                <a:close/>
              </a:path>
              <a:path w="264794" h="440690">
                <a:moveTo>
                  <a:pt x="49279" y="80009"/>
                </a:moveTo>
                <a:lnTo>
                  <a:pt x="22352" y="80009"/>
                </a:lnTo>
                <a:lnTo>
                  <a:pt x="24193" y="82549"/>
                </a:lnTo>
                <a:lnTo>
                  <a:pt x="26098" y="85089"/>
                </a:lnTo>
                <a:lnTo>
                  <a:pt x="27863" y="87629"/>
                </a:lnTo>
                <a:lnTo>
                  <a:pt x="46232" y="128269"/>
                </a:lnTo>
                <a:lnTo>
                  <a:pt x="50565" y="158749"/>
                </a:lnTo>
                <a:lnTo>
                  <a:pt x="52381" y="173989"/>
                </a:lnTo>
                <a:lnTo>
                  <a:pt x="56388" y="207009"/>
                </a:lnTo>
                <a:lnTo>
                  <a:pt x="56654" y="209549"/>
                </a:lnTo>
                <a:lnTo>
                  <a:pt x="57277" y="214629"/>
                </a:lnTo>
                <a:lnTo>
                  <a:pt x="56883" y="214629"/>
                </a:lnTo>
                <a:lnTo>
                  <a:pt x="55638" y="215899"/>
                </a:lnTo>
                <a:lnTo>
                  <a:pt x="48508" y="219709"/>
                </a:lnTo>
                <a:lnTo>
                  <a:pt x="42698" y="226059"/>
                </a:lnTo>
                <a:lnTo>
                  <a:pt x="38149" y="232409"/>
                </a:lnTo>
                <a:lnTo>
                  <a:pt x="34328" y="242569"/>
                </a:lnTo>
                <a:lnTo>
                  <a:pt x="58588" y="242569"/>
                </a:lnTo>
                <a:lnTo>
                  <a:pt x="59899" y="240029"/>
                </a:lnTo>
                <a:lnTo>
                  <a:pt x="68440" y="233679"/>
                </a:lnTo>
                <a:lnTo>
                  <a:pt x="71551" y="232409"/>
                </a:lnTo>
                <a:lnTo>
                  <a:pt x="78447" y="232409"/>
                </a:lnTo>
                <a:lnTo>
                  <a:pt x="81252" y="231185"/>
                </a:lnTo>
                <a:lnTo>
                  <a:pt x="80848" y="227329"/>
                </a:lnTo>
                <a:lnTo>
                  <a:pt x="77271" y="196849"/>
                </a:lnTo>
                <a:lnTo>
                  <a:pt x="75579" y="182879"/>
                </a:lnTo>
                <a:lnTo>
                  <a:pt x="73812" y="168909"/>
                </a:lnTo>
                <a:lnTo>
                  <a:pt x="72421" y="157479"/>
                </a:lnTo>
                <a:lnTo>
                  <a:pt x="63761" y="110489"/>
                </a:lnTo>
                <a:lnTo>
                  <a:pt x="54135" y="88899"/>
                </a:lnTo>
                <a:lnTo>
                  <a:pt x="49279" y="80009"/>
                </a:lnTo>
                <a:close/>
              </a:path>
              <a:path w="264794" h="440690">
                <a:moveTo>
                  <a:pt x="264314" y="80009"/>
                </a:moveTo>
                <a:lnTo>
                  <a:pt x="242189" y="80009"/>
                </a:lnTo>
                <a:lnTo>
                  <a:pt x="242189" y="242569"/>
                </a:lnTo>
                <a:lnTo>
                  <a:pt x="264322" y="242569"/>
                </a:lnTo>
                <a:lnTo>
                  <a:pt x="264314" y="80009"/>
                </a:lnTo>
                <a:close/>
              </a:path>
              <a:path w="264794" h="440690">
                <a:moveTo>
                  <a:pt x="81356" y="231139"/>
                </a:moveTo>
                <a:lnTo>
                  <a:pt x="81381" y="232409"/>
                </a:lnTo>
                <a:lnTo>
                  <a:pt x="81356" y="231139"/>
                </a:lnTo>
                <a:close/>
              </a:path>
            </a:pathLst>
          </a:custGeom>
          <a:solidFill>
            <a:srgbClr val="FAB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83646" y="587197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2958"/>
                </a:lnTo>
              </a:path>
            </a:pathLst>
          </a:custGeom>
          <a:ln w="11264">
            <a:solidFill>
              <a:srgbClr val="FAB8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39348" y="1007999"/>
            <a:ext cx="4444644" cy="2087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96681" y="1425587"/>
            <a:ext cx="175641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60" dirty="0" smtClean="0">
                <a:solidFill>
                  <a:srgbClr val="231F20"/>
                </a:solidFill>
                <a:latin typeface="Arial"/>
                <a:cs typeface="Arial"/>
              </a:rPr>
              <a:t>Ukrainian Institutions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3400" y="1275275"/>
            <a:ext cx="3151531" cy="933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950" spc="-325" dirty="0" smtClean="0">
                <a:solidFill>
                  <a:srgbClr val="1357A8"/>
                </a:solidFill>
              </a:rPr>
              <a:t>1</a:t>
            </a:r>
            <a:r>
              <a:rPr lang="en-US" sz="5950" spc="-325" dirty="0" smtClean="0">
                <a:solidFill>
                  <a:srgbClr val="1357A8"/>
                </a:solidFill>
              </a:rPr>
              <a:t>98</a:t>
            </a:r>
            <a:endParaRPr sz="2400" dirty="0"/>
          </a:p>
        </p:txBody>
      </p:sp>
      <p:sp>
        <p:nvSpPr>
          <p:cNvPr id="6" name="object 6"/>
          <p:cNvSpPr txBox="1"/>
          <p:nvPr/>
        </p:nvSpPr>
        <p:spPr>
          <a:xfrm>
            <a:off x="1996681" y="2446584"/>
            <a:ext cx="24091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25" dirty="0" smtClean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2400" spc="-2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400" spc="-150" dirty="0">
                <a:solidFill>
                  <a:srgbClr val="231F20"/>
                </a:solidFill>
                <a:latin typeface="Arial"/>
                <a:cs typeface="Arial"/>
              </a:rPr>
              <a:t>139</a:t>
            </a:r>
            <a:r>
              <a:rPr sz="2400" spc="-13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2400" spc="5" dirty="0" smtClean="0">
                <a:solidFill>
                  <a:srgbClr val="231F20"/>
                </a:solidFill>
                <a:latin typeface="Arial"/>
                <a:cs typeface="Arial"/>
              </a:rPr>
              <a:t>projects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7200" y="3118801"/>
            <a:ext cx="5257800" cy="1265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lang="en-US" sz="3600" b="1" spc="-100" dirty="0" smtClean="0">
                <a:solidFill>
                  <a:srgbClr val="231F20"/>
                </a:solidFill>
                <a:latin typeface="Arial"/>
                <a:cs typeface="Arial"/>
              </a:rPr>
              <a:t>EURO </a:t>
            </a:r>
            <a:r>
              <a:rPr sz="5650" b="1" spc="-85" dirty="0" smtClean="0">
                <a:solidFill>
                  <a:srgbClr val="1B998B"/>
                </a:solidFill>
                <a:latin typeface="Arial"/>
                <a:cs typeface="Arial"/>
              </a:rPr>
              <a:t>2</a:t>
            </a:r>
            <a:r>
              <a:rPr lang="en-US" sz="5650" b="1" spc="-85" dirty="0" smtClean="0">
                <a:solidFill>
                  <a:srgbClr val="1B998B"/>
                </a:solidFill>
                <a:latin typeface="Arial"/>
                <a:cs typeface="Arial"/>
              </a:rPr>
              <a:t>4 </a:t>
            </a:r>
            <a:r>
              <a:rPr lang="en-US" sz="2800" b="1" spc="-100" dirty="0" smtClean="0">
                <a:solidFill>
                  <a:srgbClr val="231F20"/>
                </a:solidFill>
                <a:latin typeface="Arial"/>
                <a:cs typeface="Arial"/>
              </a:rPr>
              <a:t>million</a:t>
            </a:r>
            <a:endParaRPr lang="en-US"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3400" y="3963753"/>
            <a:ext cx="8534400" cy="384721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ts val="2370"/>
              </a:lnSpc>
              <a:spcBef>
                <a:spcPts val="600"/>
              </a:spcBef>
            </a:pPr>
            <a:r>
              <a:rPr lang="en-US" sz="2400" spc="-40" dirty="0" smtClean="0">
                <a:solidFill>
                  <a:srgbClr val="231F20"/>
                </a:solidFill>
                <a:latin typeface="Arial"/>
                <a:cs typeface="Arial"/>
              </a:rPr>
              <a:t>for Ukrainian organizations within the framework of the </a:t>
            </a:r>
            <a:r>
              <a:rPr lang="en-US" sz="2400" spc="-40" dirty="0" smtClean="0">
                <a:solidFill>
                  <a:srgbClr val="231F20"/>
                </a:solidFill>
                <a:latin typeface="Arial"/>
                <a:cs typeface="Arial"/>
              </a:rPr>
              <a:t>projects</a:t>
            </a:r>
            <a:endParaRPr lang="en-US" sz="2400" spc="-40" dirty="0" smtClean="0">
              <a:solidFill>
                <a:srgbClr val="231F2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кутник 22"/>
          <p:cNvSpPr/>
          <p:nvPr/>
        </p:nvSpPr>
        <p:spPr>
          <a:xfrm>
            <a:off x="457200" y="1889125"/>
            <a:ext cx="81563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Strategic Configuration HORIZON 2020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European Research Council, Marie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Skłodowska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-Curie Actions, Future and Emerging Technologies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 Infrastructures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Information and Communication Technologies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Nanotechnologies, Advanced Materials, Biotechnology, Advanced Manufacturing and Processing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Space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Innovation in Small &amp; Medium Enterprises and Access to Risk Finance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Health, Demographic Change and Well-being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 Security, Sustainable Agriculture and Forestry, Marine, Maritime and Inland Water Research, and the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Bioeconomy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Secure, Clean and Efficient Energy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Smart, Green and Integrated Transport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Climate Action, Environment, Resource Efficiency and Raw Materials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 in a Changing World - Inclusive, Innovative and Reflective Societies</a:t>
            </a:r>
          </a:p>
          <a:p>
            <a:pPr marL="257175" marR="0" lvl="0" indent="-257175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Secure Societies – Protecting Freedom and Security of Europe and its Citizens</a:t>
            </a:r>
            <a:endParaRPr kumimoji="0" lang="uk-U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22325"/>
            <a:ext cx="2754306" cy="81954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200400" y="822325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85800"/>
            <a:r>
              <a:rPr lang="en-US" sz="2000" b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Representatives and Experts of Program Committees of HORIZON 2020</a:t>
            </a:r>
            <a:endParaRPr kumimoji="0" lang="uk-UA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4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50925"/>
            <a:ext cx="6553200" cy="38862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2193925"/>
            <a:ext cx="2127688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822325"/>
            <a:ext cx="6019800" cy="71814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ts val="2470"/>
              </a:lnSpc>
              <a:spcBef>
                <a:spcPts val="600"/>
              </a:spcBef>
            </a:pPr>
            <a:r>
              <a:rPr lang="en-US" spc="-75" dirty="0" smtClean="0"/>
              <a:t>ROAD MAP OF UKRAINE INTEGRATION TO THE EUROPEAN RESEARCH AREA</a:t>
            </a:r>
            <a:endParaRPr lang="en-US" spc="-95" dirty="0"/>
          </a:p>
        </p:txBody>
      </p:sp>
      <p:sp>
        <p:nvSpPr>
          <p:cNvPr id="3" name="Прямокутник 2"/>
          <p:cNvSpPr/>
          <p:nvPr/>
        </p:nvSpPr>
        <p:spPr>
          <a:xfrm>
            <a:off x="266700" y="1748393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E-infrastructure policy paper (EOSC)</a:t>
            </a: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304800" y="2390319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JPI (Oceans)</a:t>
            </a:r>
            <a:endParaRPr lang="en-US" dirty="0"/>
          </a:p>
        </p:txBody>
      </p:sp>
      <p:sp>
        <p:nvSpPr>
          <p:cNvPr id="5" name="Прямокутник 4"/>
          <p:cNvSpPr/>
          <p:nvPr/>
        </p:nvSpPr>
        <p:spPr>
          <a:xfrm>
            <a:off x="304800" y="3051325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ERIC (DANUBIUS – RI)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838715"/>
            <a:ext cx="2548349" cy="17070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117725"/>
            <a:ext cx="1524187" cy="1524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356" y="3095917"/>
            <a:ext cx="2299635" cy="1725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3717925"/>
            <a:ext cx="4123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Government </a:t>
            </a:r>
            <a:r>
              <a:rPr lang="en-US" dirty="0" smtClean="0"/>
              <a:t>Representatives and Experts </a:t>
            </a:r>
            <a:endParaRPr lang="en-US" dirty="0" smtClean="0"/>
          </a:p>
          <a:p>
            <a:r>
              <a:rPr lang="en-US" dirty="0" smtClean="0"/>
              <a:t>Joint H2020 Program Committees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73024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300" y="929297"/>
            <a:ext cx="8339500" cy="4025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en-US" spc="-40" dirty="0" smtClean="0"/>
              <a:t>CHALLENGES:</a:t>
            </a:r>
            <a:endParaRPr spc="30" dirty="0"/>
          </a:p>
        </p:txBody>
      </p:sp>
      <p:sp>
        <p:nvSpPr>
          <p:cNvPr id="3" name="object 3"/>
          <p:cNvSpPr/>
          <p:nvPr/>
        </p:nvSpPr>
        <p:spPr>
          <a:xfrm>
            <a:off x="744012" y="1640954"/>
            <a:ext cx="426720" cy="426720"/>
          </a:xfrm>
          <a:custGeom>
            <a:avLst/>
            <a:gdLst/>
            <a:ahLst/>
            <a:cxnLst/>
            <a:rect l="l" t="t" r="r" b="b"/>
            <a:pathLst>
              <a:path w="426719" h="426719">
                <a:moveTo>
                  <a:pt x="213207" y="426415"/>
                </a:moveTo>
                <a:lnTo>
                  <a:pt x="262095" y="420784"/>
                </a:lnTo>
                <a:lnTo>
                  <a:pt x="306972" y="404745"/>
                </a:lnTo>
                <a:lnTo>
                  <a:pt x="346559" y="379576"/>
                </a:lnTo>
                <a:lnTo>
                  <a:pt x="379576" y="346559"/>
                </a:lnTo>
                <a:lnTo>
                  <a:pt x="404745" y="306972"/>
                </a:lnTo>
                <a:lnTo>
                  <a:pt x="420784" y="262095"/>
                </a:lnTo>
                <a:lnTo>
                  <a:pt x="426415" y="213207"/>
                </a:lnTo>
                <a:lnTo>
                  <a:pt x="420784" y="164320"/>
                </a:lnTo>
                <a:lnTo>
                  <a:pt x="404745" y="119442"/>
                </a:lnTo>
                <a:lnTo>
                  <a:pt x="379576" y="79855"/>
                </a:lnTo>
                <a:lnTo>
                  <a:pt x="346559" y="46838"/>
                </a:lnTo>
                <a:lnTo>
                  <a:pt x="306972" y="21670"/>
                </a:lnTo>
                <a:lnTo>
                  <a:pt x="262095" y="5630"/>
                </a:lnTo>
                <a:lnTo>
                  <a:pt x="213207" y="0"/>
                </a:lnTo>
                <a:lnTo>
                  <a:pt x="164320" y="5630"/>
                </a:lnTo>
                <a:lnTo>
                  <a:pt x="119442" y="21670"/>
                </a:lnTo>
                <a:lnTo>
                  <a:pt x="79855" y="46838"/>
                </a:lnTo>
                <a:lnTo>
                  <a:pt x="46838" y="79855"/>
                </a:lnTo>
                <a:lnTo>
                  <a:pt x="21670" y="119442"/>
                </a:lnTo>
                <a:lnTo>
                  <a:pt x="5630" y="164320"/>
                </a:lnTo>
                <a:lnTo>
                  <a:pt x="0" y="213207"/>
                </a:lnTo>
                <a:lnTo>
                  <a:pt x="5630" y="262095"/>
                </a:lnTo>
                <a:lnTo>
                  <a:pt x="21670" y="306972"/>
                </a:lnTo>
                <a:lnTo>
                  <a:pt x="46838" y="346559"/>
                </a:lnTo>
                <a:lnTo>
                  <a:pt x="79855" y="379576"/>
                </a:lnTo>
                <a:lnTo>
                  <a:pt x="119442" y="404745"/>
                </a:lnTo>
                <a:lnTo>
                  <a:pt x="164320" y="420784"/>
                </a:lnTo>
                <a:lnTo>
                  <a:pt x="213207" y="426415"/>
                </a:lnTo>
                <a:close/>
              </a:path>
            </a:pathLst>
          </a:custGeom>
          <a:ln w="42672">
            <a:solidFill>
              <a:srgbClr val="1B99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6822" y="1609093"/>
            <a:ext cx="460375" cy="374650"/>
          </a:xfrm>
          <a:custGeom>
            <a:avLst/>
            <a:gdLst/>
            <a:ahLst/>
            <a:cxnLst/>
            <a:rect l="l" t="t" r="r" b="b"/>
            <a:pathLst>
              <a:path w="460375" h="374650">
                <a:moveTo>
                  <a:pt x="54892" y="179374"/>
                </a:moveTo>
                <a:lnTo>
                  <a:pt x="5534" y="220875"/>
                </a:lnTo>
                <a:lnTo>
                  <a:pt x="0" y="234286"/>
                </a:lnTo>
                <a:lnTo>
                  <a:pt x="1383" y="241434"/>
                </a:lnTo>
                <a:lnTo>
                  <a:pt x="5534" y="247697"/>
                </a:lnTo>
                <a:lnTo>
                  <a:pt x="126920" y="369058"/>
                </a:lnTo>
                <a:lnTo>
                  <a:pt x="133183" y="373209"/>
                </a:lnTo>
                <a:lnTo>
                  <a:pt x="140331" y="374592"/>
                </a:lnTo>
                <a:lnTo>
                  <a:pt x="147480" y="373209"/>
                </a:lnTo>
                <a:lnTo>
                  <a:pt x="153743" y="369058"/>
                </a:lnTo>
                <a:lnTo>
                  <a:pt x="273756" y="249040"/>
                </a:lnTo>
                <a:lnTo>
                  <a:pt x="140331" y="249040"/>
                </a:lnTo>
                <a:lnTo>
                  <a:pt x="133183" y="247657"/>
                </a:lnTo>
                <a:lnTo>
                  <a:pt x="126920" y="243506"/>
                </a:lnTo>
                <a:lnTo>
                  <a:pt x="68310" y="184908"/>
                </a:lnTo>
                <a:lnTo>
                  <a:pt x="62041" y="180758"/>
                </a:lnTo>
                <a:lnTo>
                  <a:pt x="54892" y="179374"/>
                </a:lnTo>
                <a:close/>
              </a:path>
              <a:path w="460375" h="374650">
                <a:moveTo>
                  <a:pt x="405125" y="0"/>
                </a:moveTo>
                <a:lnTo>
                  <a:pt x="397972" y="1383"/>
                </a:lnTo>
                <a:lnTo>
                  <a:pt x="391702" y="5534"/>
                </a:lnTo>
                <a:lnTo>
                  <a:pt x="153743" y="243506"/>
                </a:lnTo>
                <a:lnTo>
                  <a:pt x="147480" y="247657"/>
                </a:lnTo>
                <a:lnTo>
                  <a:pt x="140331" y="249040"/>
                </a:lnTo>
                <a:lnTo>
                  <a:pt x="273756" y="249040"/>
                </a:lnTo>
                <a:lnTo>
                  <a:pt x="454479" y="68310"/>
                </a:lnTo>
                <a:lnTo>
                  <a:pt x="458629" y="62041"/>
                </a:lnTo>
                <a:lnTo>
                  <a:pt x="460013" y="54892"/>
                </a:lnTo>
                <a:lnTo>
                  <a:pt x="458629" y="47743"/>
                </a:lnTo>
                <a:lnTo>
                  <a:pt x="454479" y="41475"/>
                </a:lnTo>
                <a:lnTo>
                  <a:pt x="418538" y="5534"/>
                </a:lnTo>
                <a:lnTo>
                  <a:pt x="412275" y="1383"/>
                </a:lnTo>
                <a:lnTo>
                  <a:pt x="405125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4012" y="2855112"/>
            <a:ext cx="426720" cy="426720"/>
          </a:xfrm>
          <a:custGeom>
            <a:avLst/>
            <a:gdLst/>
            <a:ahLst/>
            <a:cxnLst/>
            <a:rect l="l" t="t" r="r" b="b"/>
            <a:pathLst>
              <a:path w="426719" h="426720">
                <a:moveTo>
                  <a:pt x="213207" y="426415"/>
                </a:moveTo>
                <a:lnTo>
                  <a:pt x="262095" y="420784"/>
                </a:lnTo>
                <a:lnTo>
                  <a:pt x="306972" y="404745"/>
                </a:lnTo>
                <a:lnTo>
                  <a:pt x="346559" y="379576"/>
                </a:lnTo>
                <a:lnTo>
                  <a:pt x="379576" y="346559"/>
                </a:lnTo>
                <a:lnTo>
                  <a:pt x="404745" y="306972"/>
                </a:lnTo>
                <a:lnTo>
                  <a:pt x="420784" y="262095"/>
                </a:lnTo>
                <a:lnTo>
                  <a:pt x="426415" y="213207"/>
                </a:lnTo>
                <a:lnTo>
                  <a:pt x="420784" y="164320"/>
                </a:lnTo>
                <a:lnTo>
                  <a:pt x="404745" y="119442"/>
                </a:lnTo>
                <a:lnTo>
                  <a:pt x="379576" y="79855"/>
                </a:lnTo>
                <a:lnTo>
                  <a:pt x="346559" y="46838"/>
                </a:lnTo>
                <a:lnTo>
                  <a:pt x="306972" y="21670"/>
                </a:lnTo>
                <a:lnTo>
                  <a:pt x="262095" y="5630"/>
                </a:lnTo>
                <a:lnTo>
                  <a:pt x="213207" y="0"/>
                </a:lnTo>
                <a:lnTo>
                  <a:pt x="164320" y="5630"/>
                </a:lnTo>
                <a:lnTo>
                  <a:pt x="119442" y="21670"/>
                </a:lnTo>
                <a:lnTo>
                  <a:pt x="79855" y="46838"/>
                </a:lnTo>
                <a:lnTo>
                  <a:pt x="46838" y="79855"/>
                </a:lnTo>
                <a:lnTo>
                  <a:pt x="21670" y="119442"/>
                </a:lnTo>
                <a:lnTo>
                  <a:pt x="5630" y="164320"/>
                </a:lnTo>
                <a:lnTo>
                  <a:pt x="0" y="213207"/>
                </a:lnTo>
                <a:lnTo>
                  <a:pt x="5630" y="262095"/>
                </a:lnTo>
                <a:lnTo>
                  <a:pt x="21670" y="306972"/>
                </a:lnTo>
                <a:lnTo>
                  <a:pt x="46838" y="346559"/>
                </a:lnTo>
                <a:lnTo>
                  <a:pt x="79855" y="379576"/>
                </a:lnTo>
                <a:lnTo>
                  <a:pt x="119442" y="404745"/>
                </a:lnTo>
                <a:lnTo>
                  <a:pt x="164320" y="420784"/>
                </a:lnTo>
                <a:lnTo>
                  <a:pt x="213207" y="426415"/>
                </a:lnTo>
                <a:close/>
              </a:path>
            </a:pathLst>
          </a:custGeom>
          <a:ln w="42672">
            <a:solidFill>
              <a:srgbClr val="1B99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6822" y="2823238"/>
            <a:ext cx="460375" cy="374650"/>
          </a:xfrm>
          <a:custGeom>
            <a:avLst/>
            <a:gdLst/>
            <a:ahLst/>
            <a:cxnLst/>
            <a:rect l="l" t="t" r="r" b="b"/>
            <a:pathLst>
              <a:path w="460375" h="374650">
                <a:moveTo>
                  <a:pt x="54892" y="179374"/>
                </a:moveTo>
                <a:lnTo>
                  <a:pt x="5534" y="220875"/>
                </a:lnTo>
                <a:lnTo>
                  <a:pt x="0" y="234286"/>
                </a:lnTo>
                <a:lnTo>
                  <a:pt x="1383" y="241434"/>
                </a:lnTo>
                <a:lnTo>
                  <a:pt x="5534" y="247697"/>
                </a:lnTo>
                <a:lnTo>
                  <a:pt x="126920" y="369058"/>
                </a:lnTo>
                <a:lnTo>
                  <a:pt x="133183" y="373209"/>
                </a:lnTo>
                <a:lnTo>
                  <a:pt x="140331" y="374592"/>
                </a:lnTo>
                <a:lnTo>
                  <a:pt x="147480" y="373209"/>
                </a:lnTo>
                <a:lnTo>
                  <a:pt x="153743" y="369058"/>
                </a:lnTo>
                <a:lnTo>
                  <a:pt x="273756" y="249040"/>
                </a:lnTo>
                <a:lnTo>
                  <a:pt x="140331" y="249040"/>
                </a:lnTo>
                <a:lnTo>
                  <a:pt x="133183" y="247657"/>
                </a:lnTo>
                <a:lnTo>
                  <a:pt x="126920" y="243506"/>
                </a:lnTo>
                <a:lnTo>
                  <a:pt x="68310" y="184908"/>
                </a:lnTo>
                <a:lnTo>
                  <a:pt x="62041" y="180758"/>
                </a:lnTo>
                <a:lnTo>
                  <a:pt x="54892" y="179374"/>
                </a:lnTo>
                <a:close/>
              </a:path>
              <a:path w="460375" h="374650">
                <a:moveTo>
                  <a:pt x="405125" y="0"/>
                </a:moveTo>
                <a:lnTo>
                  <a:pt x="397972" y="1383"/>
                </a:lnTo>
                <a:lnTo>
                  <a:pt x="391702" y="5534"/>
                </a:lnTo>
                <a:lnTo>
                  <a:pt x="153743" y="243506"/>
                </a:lnTo>
                <a:lnTo>
                  <a:pt x="147480" y="247657"/>
                </a:lnTo>
                <a:lnTo>
                  <a:pt x="140331" y="249040"/>
                </a:lnTo>
                <a:lnTo>
                  <a:pt x="273756" y="249040"/>
                </a:lnTo>
                <a:lnTo>
                  <a:pt x="454479" y="68310"/>
                </a:lnTo>
                <a:lnTo>
                  <a:pt x="458629" y="62041"/>
                </a:lnTo>
                <a:lnTo>
                  <a:pt x="460013" y="54892"/>
                </a:lnTo>
                <a:lnTo>
                  <a:pt x="458629" y="47743"/>
                </a:lnTo>
                <a:lnTo>
                  <a:pt x="454479" y="41475"/>
                </a:lnTo>
                <a:lnTo>
                  <a:pt x="418538" y="5534"/>
                </a:lnTo>
                <a:lnTo>
                  <a:pt x="412275" y="1383"/>
                </a:lnTo>
                <a:lnTo>
                  <a:pt x="405125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4012" y="2248039"/>
            <a:ext cx="426720" cy="426720"/>
          </a:xfrm>
          <a:custGeom>
            <a:avLst/>
            <a:gdLst/>
            <a:ahLst/>
            <a:cxnLst/>
            <a:rect l="l" t="t" r="r" b="b"/>
            <a:pathLst>
              <a:path w="426719" h="426719">
                <a:moveTo>
                  <a:pt x="213207" y="426415"/>
                </a:moveTo>
                <a:lnTo>
                  <a:pt x="262095" y="420784"/>
                </a:lnTo>
                <a:lnTo>
                  <a:pt x="306972" y="404745"/>
                </a:lnTo>
                <a:lnTo>
                  <a:pt x="346559" y="379576"/>
                </a:lnTo>
                <a:lnTo>
                  <a:pt x="379576" y="346559"/>
                </a:lnTo>
                <a:lnTo>
                  <a:pt x="404745" y="306972"/>
                </a:lnTo>
                <a:lnTo>
                  <a:pt x="420784" y="262095"/>
                </a:lnTo>
                <a:lnTo>
                  <a:pt x="426415" y="213207"/>
                </a:lnTo>
                <a:lnTo>
                  <a:pt x="420784" y="164320"/>
                </a:lnTo>
                <a:lnTo>
                  <a:pt x="404745" y="119442"/>
                </a:lnTo>
                <a:lnTo>
                  <a:pt x="379576" y="79855"/>
                </a:lnTo>
                <a:lnTo>
                  <a:pt x="346559" y="46838"/>
                </a:lnTo>
                <a:lnTo>
                  <a:pt x="306972" y="21670"/>
                </a:lnTo>
                <a:lnTo>
                  <a:pt x="262095" y="5630"/>
                </a:lnTo>
                <a:lnTo>
                  <a:pt x="213207" y="0"/>
                </a:lnTo>
                <a:lnTo>
                  <a:pt x="164320" y="5630"/>
                </a:lnTo>
                <a:lnTo>
                  <a:pt x="119442" y="21670"/>
                </a:lnTo>
                <a:lnTo>
                  <a:pt x="79855" y="46838"/>
                </a:lnTo>
                <a:lnTo>
                  <a:pt x="46838" y="79855"/>
                </a:lnTo>
                <a:lnTo>
                  <a:pt x="21670" y="119442"/>
                </a:lnTo>
                <a:lnTo>
                  <a:pt x="5630" y="164320"/>
                </a:lnTo>
                <a:lnTo>
                  <a:pt x="0" y="213207"/>
                </a:lnTo>
                <a:lnTo>
                  <a:pt x="5630" y="262095"/>
                </a:lnTo>
                <a:lnTo>
                  <a:pt x="21670" y="306972"/>
                </a:lnTo>
                <a:lnTo>
                  <a:pt x="46838" y="346559"/>
                </a:lnTo>
                <a:lnTo>
                  <a:pt x="79855" y="379576"/>
                </a:lnTo>
                <a:lnTo>
                  <a:pt x="119442" y="404745"/>
                </a:lnTo>
                <a:lnTo>
                  <a:pt x="164320" y="420784"/>
                </a:lnTo>
                <a:lnTo>
                  <a:pt x="213207" y="426415"/>
                </a:lnTo>
                <a:close/>
              </a:path>
            </a:pathLst>
          </a:custGeom>
          <a:ln w="42672">
            <a:solidFill>
              <a:srgbClr val="1B99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6822" y="2216166"/>
            <a:ext cx="460375" cy="374650"/>
          </a:xfrm>
          <a:custGeom>
            <a:avLst/>
            <a:gdLst/>
            <a:ahLst/>
            <a:cxnLst/>
            <a:rect l="l" t="t" r="r" b="b"/>
            <a:pathLst>
              <a:path w="460375" h="374650">
                <a:moveTo>
                  <a:pt x="54892" y="179374"/>
                </a:moveTo>
                <a:lnTo>
                  <a:pt x="5534" y="220875"/>
                </a:lnTo>
                <a:lnTo>
                  <a:pt x="0" y="234286"/>
                </a:lnTo>
                <a:lnTo>
                  <a:pt x="1383" y="241434"/>
                </a:lnTo>
                <a:lnTo>
                  <a:pt x="5534" y="247697"/>
                </a:lnTo>
                <a:lnTo>
                  <a:pt x="126920" y="369058"/>
                </a:lnTo>
                <a:lnTo>
                  <a:pt x="133183" y="373209"/>
                </a:lnTo>
                <a:lnTo>
                  <a:pt x="140331" y="374592"/>
                </a:lnTo>
                <a:lnTo>
                  <a:pt x="147480" y="373209"/>
                </a:lnTo>
                <a:lnTo>
                  <a:pt x="153743" y="369058"/>
                </a:lnTo>
                <a:lnTo>
                  <a:pt x="273756" y="249040"/>
                </a:lnTo>
                <a:lnTo>
                  <a:pt x="140331" y="249040"/>
                </a:lnTo>
                <a:lnTo>
                  <a:pt x="133183" y="247657"/>
                </a:lnTo>
                <a:lnTo>
                  <a:pt x="126920" y="243506"/>
                </a:lnTo>
                <a:lnTo>
                  <a:pt x="68310" y="184908"/>
                </a:lnTo>
                <a:lnTo>
                  <a:pt x="62041" y="180758"/>
                </a:lnTo>
                <a:lnTo>
                  <a:pt x="54892" y="179374"/>
                </a:lnTo>
                <a:close/>
              </a:path>
              <a:path w="460375" h="374650">
                <a:moveTo>
                  <a:pt x="405125" y="0"/>
                </a:moveTo>
                <a:lnTo>
                  <a:pt x="397972" y="1383"/>
                </a:lnTo>
                <a:lnTo>
                  <a:pt x="391702" y="5534"/>
                </a:lnTo>
                <a:lnTo>
                  <a:pt x="153743" y="243506"/>
                </a:lnTo>
                <a:lnTo>
                  <a:pt x="147480" y="247657"/>
                </a:lnTo>
                <a:lnTo>
                  <a:pt x="140331" y="249040"/>
                </a:lnTo>
                <a:lnTo>
                  <a:pt x="273756" y="249040"/>
                </a:lnTo>
                <a:lnTo>
                  <a:pt x="454479" y="68310"/>
                </a:lnTo>
                <a:lnTo>
                  <a:pt x="458629" y="62041"/>
                </a:lnTo>
                <a:lnTo>
                  <a:pt x="460013" y="54892"/>
                </a:lnTo>
                <a:lnTo>
                  <a:pt x="458629" y="47743"/>
                </a:lnTo>
                <a:lnTo>
                  <a:pt x="454479" y="41475"/>
                </a:lnTo>
                <a:lnTo>
                  <a:pt x="418538" y="5534"/>
                </a:lnTo>
                <a:lnTo>
                  <a:pt x="412275" y="1383"/>
                </a:lnTo>
                <a:lnTo>
                  <a:pt x="405125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4012" y="3462190"/>
            <a:ext cx="426720" cy="426720"/>
          </a:xfrm>
          <a:custGeom>
            <a:avLst/>
            <a:gdLst/>
            <a:ahLst/>
            <a:cxnLst/>
            <a:rect l="l" t="t" r="r" b="b"/>
            <a:pathLst>
              <a:path w="426719" h="426720">
                <a:moveTo>
                  <a:pt x="213207" y="426415"/>
                </a:moveTo>
                <a:lnTo>
                  <a:pt x="262095" y="420784"/>
                </a:lnTo>
                <a:lnTo>
                  <a:pt x="306972" y="404745"/>
                </a:lnTo>
                <a:lnTo>
                  <a:pt x="346559" y="379576"/>
                </a:lnTo>
                <a:lnTo>
                  <a:pt x="379576" y="346559"/>
                </a:lnTo>
                <a:lnTo>
                  <a:pt x="404745" y="306972"/>
                </a:lnTo>
                <a:lnTo>
                  <a:pt x="420784" y="262095"/>
                </a:lnTo>
                <a:lnTo>
                  <a:pt x="426415" y="213207"/>
                </a:lnTo>
                <a:lnTo>
                  <a:pt x="420784" y="164320"/>
                </a:lnTo>
                <a:lnTo>
                  <a:pt x="404745" y="119442"/>
                </a:lnTo>
                <a:lnTo>
                  <a:pt x="379576" y="79855"/>
                </a:lnTo>
                <a:lnTo>
                  <a:pt x="346559" y="46838"/>
                </a:lnTo>
                <a:lnTo>
                  <a:pt x="306972" y="21670"/>
                </a:lnTo>
                <a:lnTo>
                  <a:pt x="262095" y="5630"/>
                </a:lnTo>
                <a:lnTo>
                  <a:pt x="213207" y="0"/>
                </a:lnTo>
                <a:lnTo>
                  <a:pt x="164320" y="5630"/>
                </a:lnTo>
                <a:lnTo>
                  <a:pt x="119442" y="21670"/>
                </a:lnTo>
                <a:lnTo>
                  <a:pt x="79855" y="46838"/>
                </a:lnTo>
                <a:lnTo>
                  <a:pt x="46838" y="79855"/>
                </a:lnTo>
                <a:lnTo>
                  <a:pt x="21670" y="119442"/>
                </a:lnTo>
                <a:lnTo>
                  <a:pt x="5630" y="164320"/>
                </a:lnTo>
                <a:lnTo>
                  <a:pt x="0" y="213207"/>
                </a:lnTo>
                <a:lnTo>
                  <a:pt x="5630" y="262095"/>
                </a:lnTo>
                <a:lnTo>
                  <a:pt x="21670" y="306972"/>
                </a:lnTo>
                <a:lnTo>
                  <a:pt x="46838" y="346559"/>
                </a:lnTo>
                <a:lnTo>
                  <a:pt x="79855" y="379576"/>
                </a:lnTo>
                <a:lnTo>
                  <a:pt x="119442" y="404745"/>
                </a:lnTo>
                <a:lnTo>
                  <a:pt x="164320" y="420784"/>
                </a:lnTo>
                <a:lnTo>
                  <a:pt x="213207" y="426415"/>
                </a:lnTo>
                <a:close/>
              </a:path>
            </a:pathLst>
          </a:custGeom>
          <a:ln w="42672">
            <a:solidFill>
              <a:srgbClr val="1B99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6822" y="3430324"/>
            <a:ext cx="460375" cy="374650"/>
          </a:xfrm>
          <a:custGeom>
            <a:avLst/>
            <a:gdLst/>
            <a:ahLst/>
            <a:cxnLst/>
            <a:rect l="l" t="t" r="r" b="b"/>
            <a:pathLst>
              <a:path w="460375" h="374650">
                <a:moveTo>
                  <a:pt x="54892" y="179374"/>
                </a:moveTo>
                <a:lnTo>
                  <a:pt x="5534" y="220875"/>
                </a:lnTo>
                <a:lnTo>
                  <a:pt x="0" y="234286"/>
                </a:lnTo>
                <a:lnTo>
                  <a:pt x="1383" y="241434"/>
                </a:lnTo>
                <a:lnTo>
                  <a:pt x="5534" y="247697"/>
                </a:lnTo>
                <a:lnTo>
                  <a:pt x="126920" y="369058"/>
                </a:lnTo>
                <a:lnTo>
                  <a:pt x="133183" y="373209"/>
                </a:lnTo>
                <a:lnTo>
                  <a:pt x="140331" y="374592"/>
                </a:lnTo>
                <a:lnTo>
                  <a:pt x="147480" y="373209"/>
                </a:lnTo>
                <a:lnTo>
                  <a:pt x="153743" y="369058"/>
                </a:lnTo>
                <a:lnTo>
                  <a:pt x="273756" y="249040"/>
                </a:lnTo>
                <a:lnTo>
                  <a:pt x="140331" y="249040"/>
                </a:lnTo>
                <a:lnTo>
                  <a:pt x="133183" y="247657"/>
                </a:lnTo>
                <a:lnTo>
                  <a:pt x="126920" y="243506"/>
                </a:lnTo>
                <a:lnTo>
                  <a:pt x="68310" y="184908"/>
                </a:lnTo>
                <a:lnTo>
                  <a:pt x="62041" y="180758"/>
                </a:lnTo>
                <a:lnTo>
                  <a:pt x="54892" y="179374"/>
                </a:lnTo>
                <a:close/>
              </a:path>
              <a:path w="460375" h="374650">
                <a:moveTo>
                  <a:pt x="405125" y="0"/>
                </a:moveTo>
                <a:lnTo>
                  <a:pt x="397972" y="1383"/>
                </a:lnTo>
                <a:lnTo>
                  <a:pt x="391702" y="5534"/>
                </a:lnTo>
                <a:lnTo>
                  <a:pt x="153743" y="243506"/>
                </a:lnTo>
                <a:lnTo>
                  <a:pt x="147480" y="247657"/>
                </a:lnTo>
                <a:lnTo>
                  <a:pt x="140331" y="249040"/>
                </a:lnTo>
                <a:lnTo>
                  <a:pt x="273756" y="249040"/>
                </a:lnTo>
                <a:lnTo>
                  <a:pt x="454479" y="68310"/>
                </a:lnTo>
                <a:lnTo>
                  <a:pt x="458629" y="62041"/>
                </a:lnTo>
                <a:lnTo>
                  <a:pt x="460013" y="54892"/>
                </a:lnTo>
                <a:lnTo>
                  <a:pt x="458629" y="47743"/>
                </a:lnTo>
                <a:lnTo>
                  <a:pt x="454479" y="41475"/>
                </a:lnTo>
                <a:lnTo>
                  <a:pt x="418538" y="5534"/>
                </a:lnTo>
                <a:lnTo>
                  <a:pt x="412275" y="1383"/>
                </a:lnTo>
                <a:lnTo>
                  <a:pt x="405125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4012" y="4069266"/>
            <a:ext cx="426720" cy="426720"/>
          </a:xfrm>
          <a:custGeom>
            <a:avLst/>
            <a:gdLst/>
            <a:ahLst/>
            <a:cxnLst/>
            <a:rect l="l" t="t" r="r" b="b"/>
            <a:pathLst>
              <a:path w="426719" h="426720">
                <a:moveTo>
                  <a:pt x="213207" y="426415"/>
                </a:moveTo>
                <a:lnTo>
                  <a:pt x="262095" y="420784"/>
                </a:lnTo>
                <a:lnTo>
                  <a:pt x="306972" y="404745"/>
                </a:lnTo>
                <a:lnTo>
                  <a:pt x="346559" y="379576"/>
                </a:lnTo>
                <a:lnTo>
                  <a:pt x="379576" y="346559"/>
                </a:lnTo>
                <a:lnTo>
                  <a:pt x="404745" y="306972"/>
                </a:lnTo>
                <a:lnTo>
                  <a:pt x="420784" y="262095"/>
                </a:lnTo>
                <a:lnTo>
                  <a:pt x="426415" y="213207"/>
                </a:lnTo>
                <a:lnTo>
                  <a:pt x="420784" y="164320"/>
                </a:lnTo>
                <a:lnTo>
                  <a:pt x="404745" y="119442"/>
                </a:lnTo>
                <a:lnTo>
                  <a:pt x="379576" y="79855"/>
                </a:lnTo>
                <a:lnTo>
                  <a:pt x="346559" y="46838"/>
                </a:lnTo>
                <a:lnTo>
                  <a:pt x="306972" y="21670"/>
                </a:lnTo>
                <a:lnTo>
                  <a:pt x="262095" y="5630"/>
                </a:lnTo>
                <a:lnTo>
                  <a:pt x="213207" y="0"/>
                </a:lnTo>
                <a:lnTo>
                  <a:pt x="164320" y="5630"/>
                </a:lnTo>
                <a:lnTo>
                  <a:pt x="119442" y="21670"/>
                </a:lnTo>
                <a:lnTo>
                  <a:pt x="79855" y="46838"/>
                </a:lnTo>
                <a:lnTo>
                  <a:pt x="46838" y="79855"/>
                </a:lnTo>
                <a:lnTo>
                  <a:pt x="21670" y="119442"/>
                </a:lnTo>
                <a:lnTo>
                  <a:pt x="5630" y="164320"/>
                </a:lnTo>
                <a:lnTo>
                  <a:pt x="0" y="213207"/>
                </a:lnTo>
                <a:lnTo>
                  <a:pt x="5630" y="262095"/>
                </a:lnTo>
                <a:lnTo>
                  <a:pt x="21670" y="306972"/>
                </a:lnTo>
                <a:lnTo>
                  <a:pt x="46838" y="346559"/>
                </a:lnTo>
                <a:lnTo>
                  <a:pt x="79855" y="379576"/>
                </a:lnTo>
                <a:lnTo>
                  <a:pt x="119442" y="404745"/>
                </a:lnTo>
                <a:lnTo>
                  <a:pt x="164320" y="420784"/>
                </a:lnTo>
                <a:lnTo>
                  <a:pt x="213207" y="426415"/>
                </a:lnTo>
                <a:close/>
              </a:path>
            </a:pathLst>
          </a:custGeom>
          <a:ln w="42672">
            <a:solidFill>
              <a:srgbClr val="1B99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96822" y="4037398"/>
            <a:ext cx="460375" cy="374650"/>
          </a:xfrm>
          <a:custGeom>
            <a:avLst/>
            <a:gdLst/>
            <a:ahLst/>
            <a:cxnLst/>
            <a:rect l="l" t="t" r="r" b="b"/>
            <a:pathLst>
              <a:path w="460375" h="374650">
                <a:moveTo>
                  <a:pt x="54892" y="179374"/>
                </a:moveTo>
                <a:lnTo>
                  <a:pt x="5534" y="220875"/>
                </a:lnTo>
                <a:lnTo>
                  <a:pt x="0" y="234286"/>
                </a:lnTo>
                <a:lnTo>
                  <a:pt x="1383" y="241434"/>
                </a:lnTo>
                <a:lnTo>
                  <a:pt x="5534" y="247697"/>
                </a:lnTo>
                <a:lnTo>
                  <a:pt x="126920" y="369058"/>
                </a:lnTo>
                <a:lnTo>
                  <a:pt x="133183" y="373209"/>
                </a:lnTo>
                <a:lnTo>
                  <a:pt x="140331" y="374592"/>
                </a:lnTo>
                <a:lnTo>
                  <a:pt x="147480" y="373209"/>
                </a:lnTo>
                <a:lnTo>
                  <a:pt x="153743" y="369058"/>
                </a:lnTo>
                <a:lnTo>
                  <a:pt x="273756" y="249040"/>
                </a:lnTo>
                <a:lnTo>
                  <a:pt x="140331" y="249040"/>
                </a:lnTo>
                <a:lnTo>
                  <a:pt x="133183" y="247657"/>
                </a:lnTo>
                <a:lnTo>
                  <a:pt x="126920" y="243506"/>
                </a:lnTo>
                <a:lnTo>
                  <a:pt x="68310" y="184908"/>
                </a:lnTo>
                <a:lnTo>
                  <a:pt x="62041" y="180758"/>
                </a:lnTo>
                <a:lnTo>
                  <a:pt x="54892" y="179374"/>
                </a:lnTo>
                <a:close/>
              </a:path>
              <a:path w="460375" h="374650">
                <a:moveTo>
                  <a:pt x="405125" y="0"/>
                </a:moveTo>
                <a:lnTo>
                  <a:pt x="397972" y="1383"/>
                </a:lnTo>
                <a:lnTo>
                  <a:pt x="391702" y="5534"/>
                </a:lnTo>
                <a:lnTo>
                  <a:pt x="153743" y="243506"/>
                </a:lnTo>
                <a:lnTo>
                  <a:pt x="147480" y="247657"/>
                </a:lnTo>
                <a:lnTo>
                  <a:pt x="140331" y="249040"/>
                </a:lnTo>
                <a:lnTo>
                  <a:pt x="273756" y="249040"/>
                </a:lnTo>
                <a:lnTo>
                  <a:pt x="454479" y="68310"/>
                </a:lnTo>
                <a:lnTo>
                  <a:pt x="458629" y="62041"/>
                </a:lnTo>
                <a:lnTo>
                  <a:pt x="460013" y="54892"/>
                </a:lnTo>
                <a:lnTo>
                  <a:pt x="458629" y="47743"/>
                </a:lnTo>
                <a:lnTo>
                  <a:pt x="454479" y="41475"/>
                </a:lnTo>
                <a:lnTo>
                  <a:pt x="418538" y="5534"/>
                </a:lnTo>
                <a:lnTo>
                  <a:pt x="412275" y="1383"/>
                </a:lnTo>
                <a:lnTo>
                  <a:pt x="405125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xfrm>
            <a:off x="1447800" y="1617372"/>
            <a:ext cx="7451230" cy="359714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26034" marR="2057400">
              <a:lnSpc>
                <a:spcPts val="2370"/>
              </a:lnSpc>
              <a:spcBef>
                <a:spcPts val="405"/>
              </a:spcBef>
            </a:pPr>
            <a:r>
              <a:rPr lang="en-US" spc="-50" dirty="0"/>
              <a:t>t</a:t>
            </a:r>
            <a:r>
              <a:rPr lang="en-US" spc="-50" dirty="0" smtClean="0"/>
              <a:t>o launch National </a:t>
            </a:r>
            <a:r>
              <a:rPr lang="en-US" spc="-50" dirty="0" smtClean="0"/>
              <a:t>Research </a:t>
            </a:r>
            <a:r>
              <a:rPr lang="en-US" spc="-50" dirty="0" smtClean="0"/>
              <a:t>Fund</a:t>
            </a:r>
            <a:endParaRPr lang="en-US" spc="-50" dirty="0" smtClean="0"/>
          </a:p>
        </p:txBody>
      </p:sp>
      <p:sp>
        <p:nvSpPr>
          <p:cNvPr id="14" name="Прямокутник 13"/>
          <p:cNvSpPr/>
          <p:nvPr/>
        </p:nvSpPr>
        <p:spPr>
          <a:xfrm>
            <a:off x="1374424" y="2252976"/>
            <a:ext cx="71302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provide of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institutional funding of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endParaRPr lang="en-U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кутник 14"/>
          <p:cNvSpPr/>
          <p:nvPr/>
        </p:nvSpPr>
        <p:spPr>
          <a:xfrm>
            <a:off x="1406383" y="2862585"/>
            <a:ext cx="69178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increase a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 of salary of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researchers</a:t>
            </a:r>
            <a:endParaRPr lang="en-U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кутник 15"/>
          <p:cNvSpPr/>
          <p:nvPr/>
        </p:nvSpPr>
        <p:spPr>
          <a:xfrm>
            <a:off x="1412524" y="3390002"/>
            <a:ext cx="67746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enlarge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 in research infrastructure</a:t>
            </a:r>
          </a:p>
        </p:txBody>
      </p:sp>
      <p:sp>
        <p:nvSpPr>
          <p:cNvPr id="17" name="Прямокутник 16"/>
          <p:cNvSpPr/>
          <p:nvPr/>
        </p:nvSpPr>
        <p:spPr>
          <a:xfrm>
            <a:off x="1374424" y="3889729"/>
            <a:ext cx="6994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proceed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into the European Research Area (ERIC, EOSC, JPI, HORIZON EUROPE)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422525"/>
            <a:ext cx="7620000" cy="320921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en-US" sz="4000" spc="-20" dirty="0" smtClean="0">
                <a:solidFill>
                  <a:srgbClr val="FFFFFF"/>
                </a:solidFill>
              </a:rPr>
              <a:t>Thank you for </a:t>
            </a:r>
            <a:r>
              <a:rPr lang="en-US" sz="4000" spc="-20" dirty="0" smtClean="0">
                <a:solidFill>
                  <a:srgbClr val="FFFFFF"/>
                </a:solidFill>
              </a:rPr>
              <a:t>your attention</a:t>
            </a:r>
            <a:r>
              <a:rPr lang="en-US" sz="5050" spc="-20" dirty="0" smtClean="0">
                <a:solidFill>
                  <a:srgbClr val="FFFFFF"/>
                </a:solidFill>
              </a:rPr>
              <a:t/>
            </a:r>
            <a:br>
              <a:rPr lang="en-US" sz="5050" spc="-20" dirty="0" smtClean="0">
                <a:solidFill>
                  <a:srgbClr val="FFFFFF"/>
                </a:solidFill>
              </a:rPr>
            </a:br>
            <a:r>
              <a:rPr lang="en-US" sz="5050" spc="-20" dirty="0">
                <a:solidFill>
                  <a:srgbClr val="FFFFFF"/>
                </a:solidFill>
              </a:rPr>
              <a:t/>
            </a:r>
            <a:br>
              <a:rPr lang="en-US" sz="5050" spc="-20" dirty="0">
                <a:solidFill>
                  <a:srgbClr val="FFFFFF"/>
                </a:solidFill>
              </a:rPr>
            </a:br>
            <a:r>
              <a:rPr lang="en-US" sz="5050" spc="-20" dirty="0" smtClean="0">
                <a:solidFill>
                  <a:srgbClr val="FFFFFF"/>
                </a:solidFill>
              </a:rPr>
              <a:t/>
            </a:r>
            <a:br>
              <a:rPr lang="en-US" sz="5050" spc="-20" dirty="0" smtClean="0">
                <a:solidFill>
                  <a:srgbClr val="FFFFFF"/>
                </a:solidFill>
              </a:rPr>
            </a:br>
            <a:r>
              <a:rPr lang="en-US" sz="1400" spc="-20" dirty="0" smtClean="0">
                <a:solidFill>
                  <a:srgbClr val="FFFFFF"/>
                </a:solidFill>
              </a:rPr>
              <a:t>e-mail: </a:t>
            </a:r>
            <a:r>
              <a:rPr lang="en-US" sz="1600" spc="-20" dirty="0" smtClean="0">
                <a:solidFill>
                  <a:srgbClr val="FFFFFF"/>
                </a:solidFill>
              </a:rPr>
              <a:t>cherniuk@mon.gov.ua</a:t>
            </a:r>
            <a:r>
              <a:rPr lang="en-US" sz="5050" spc="-20" dirty="0" smtClean="0">
                <a:solidFill>
                  <a:srgbClr val="FFFFFF"/>
                </a:solidFill>
              </a:rPr>
              <a:t/>
            </a:r>
            <a:br>
              <a:rPr lang="en-US" sz="5050" spc="-20" dirty="0" smtClean="0">
                <a:solidFill>
                  <a:srgbClr val="FFFFFF"/>
                </a:solidFill>
              </a:rPr>
            </a:br>
            <a:endParaRPr sz="5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85800" y="974725"/>
            <a:ext cx="5410200" cy="4225516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RAISE QUALITY AND RELEVANCE OF THE SCIENCE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UP THE RESEARCH AND INNOVATION SYSTEM TO THE WORLD AND TO ENHANCE INTERNATIONAL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A CONDUCIVE FRAMEWORK FOR AN INNOVATION-DRIVEN ECONOMY IN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UKRAINE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content.fiev1-1.fna.fbcdn.net/v/t1.15752-9/62065439_858216414537209_3268679938588278784_n.jpg?_nc_cat=111&amp;_nc_ht=scontent.fiev1-1.fna&amp;oh=40dfc0fc0b98296dc14ee69c291e4c0d&amp;oe=5D53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2" y="898524"/>
            <a:ext cx="2391370" cy="425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33600" y="929297"/>
            <a:ext cx="6705600" cy="4565352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 algn="l">
              <a:lnSpc>
                <a:spcPts val="2470"/>
              </a:lnSpc>
              <a:spcBef>
                <a:spcPts val="600"/>
              </a:spcBef>
            </a:pPr>
            <a:r>
              <a:rPr lang="en-US" spc="-65" dirty="0" smtClean="0"/>
              <a:t/>
            </a:r>
            <a:br>
              <a:rPr lang="en-US" spc="-65" dirty="0" smtClean="0"/>
            </a:br>
            <a:r>
              <a:rPr lang="en-US" sz="2400" spc="-65" dirty="0" smtClean="0"/>
              <a:t>1. NATIONAL </a:t>
            </a:r>
            <a:r>
              <a:rPr lang="en-US" sz="2400" spc="-65" dirty="0"/>
              <a:t>RESEARCH </a:t>
            </a:r>
            <a:r>
              <a:rPr lang="en-US" sz="2400" spc="-65" dirty="0" smtClean="0"/>
              <a:t>FUND </a:t>
            </a:r>
            <a:br>
              <a:rPr lang="en-US" sz="2400" spc="-65" dirty="0" smtClean="0"/>
            </a:br>
            <a:r>
              <a:rPr lang="en-US" sz="2400" spc="-65" dirty="0"/>
              <a:t> </a:t>
            </a:r>
            <a:r>
              <a:rPr lang="en-US" sz="2400" spc="-65" dirty="0" smtClean="0"/>
              <a:t>                            </a:t>
            </a:r>
            <a:br>
              <a:rPr lang="en-US" sz="2400" spc="-65" dirty="0" smtClean="0"/>
            </a:br>
            <a:r>
              <a:rPr lang="en-US" sz="2400" spc="-65" dirty="0"/>
              <a:t> </a:t>
            </a:r>
            <a:r>
              <a:rPr lang="en-US" sz="2400" spc="-65" dirty="0" smtClean="0"/>
              <a:t>                            </a:t>
            </a:r>
            <a:r>
              <a:rPr lang="en-US" sz="2400" spc="-65" dirty="0" smtClean="0">
                <a:solidFill>
                  <a:srgbClr val="FF0000"/>
                </a:solidFill>
              </a:rPr>
              <a:t>(</a:t>
            </a:r>
            <a:r>
              <a:rPr lang="en-US" sz="2400" spc="-10" dirty="0" smtClean="0">
                <a:solidFill>
                  <a:srgbClr val="FF0000"/>
                </a:solidFill>
              </a:rPr>
              <a:t>UAH </a:t>
            </a:r>
            <a:r>
              <a:rPr lang="en-US" sz="2400" spc="-60" dirty="0">
                <a:solidFill>
                  <a:srgbClr val="E12B35"/>
                </a:solidFill>
              </a:rPr>
              <a:t>262,4 </a:t>
            </a:r>
            <a:r>
              <a:rPr lang="en-US" sz="2400" spc="-60" dirty="0" smtClean="0">
                <a:solidFill>
                  <a:srgbClr val="E12B35"/>
                </a:solidFill>
              </a:rPr>
              <a:t>million)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2. </a:t>
            </a:r>
            <a:r>
              <a:rPr lang="en-US" sz="2400" dirty="0"/>
              <a:t>INVENTIONS SUPPORT FUND </a:t>
            </a:r>
            <a:br>
              <a:rPr lang="en-US" sz="2400" dirty="0"/>
            </a:br>
            <a:r>
              <a:rPr lang="en-US" sz="2400" dirty="0"/>
              <a:t>                           </a:t>
            </a:r>
            <a:br>
              <a:rPr lang="en-US" sz="2400" dirty="0"/>
            </a:br>
            <a:r>
              <a:rPr lang="en-US" sz="2400" dirty="0"/>
              <a:t>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spc="-10" dirty="0">
                <a:solidFill>
                  <a:srgbClr val="FF0000"/>
                </a:solidFill>
              </a:rPr>
              <a:t>UAH </a:t>
            </a:r>
            <a:r>
              <a:rPr lang="en-US" sz="2400" dirty="0">
                <a:solidFill>
                  <a:srgbClr val="FF0000"/>
                </a:solidFill>
              </a:rPr>
              <a:t>100 million)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3. INNOVATIONS </a:t>
            </a:r>
            <a:r>
              <a:rPr lang="en-US" sz="2400" dirty="0"/>
              <a:t>DEVELOPMENT FUND</a:t>
            </a:r>
            <a:br>
              <a:rPr lang="en-US" sz="2400" dirty="0"/>
            </a:br>
            <a:r>
              <a:rPr lang="en-US" sz="2400" dirty="0"/>
              <a:t>                           </a:t>
            </a:r>
            <a:br>
              <a:rPr lang="en-US" sz="2400" dirty="0"/>
            </a:br>
            <a:r>
              <a:rPr lang="en-US" sz="2400" dirty="0"/>
              <a:t>                         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spc="-10" dirty="0">
                <a:solidFill>
                  <a:srgbClr val="FF0000"/>
                </a:solidFill>
              </a:rPr>
              <a:t>UAH </a:t>
            </a:r>
            <a:r>
              <a:rPr lang="en-US" sz="2400" dirty="0">
                <a:solidFill>
                  <a:srgbClr val="FF0000"/>
                </a:solidFill>
              </a:rPr>
              <a:t>400 million)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endParaRPr sz="2400" spc="-20" dirty="0">
              <a:solidFill>
                <a:srgbClr val="FF0000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2007" y="1956612"/>
            <a:ext cx="1283335" cy="1283335"/>
          </a:xfrm>
          <a:custGeom>
            <a:avLst/>
            <a:gdLst/>
            <a:ahLst/>
            <a:cxnLst/>
            <a:rect l="l" t="t" r="r" b="b"/>
            <a:pathLst>
              <a:path w="1283335" h="1283335">
                <a:moveTo>
                  <a:pt x="641489" y="0"/>
                </a:moveTo>
                <a:lnTo>
                  <a:pt x="593613" y="1759"/>
                </a:lnTo>
                <a:lnTo>
                  <a:pt x="546693" y="6955"/>
                </a:lnTo>
                <a:lnTo>
                  <a:pt x="500853" y="15463"/>
                </a:lnTo>
                <a:lnTo>
                  <a:pt x="456216" y="27159"/>
                </a:lnTo>
                <a:lnTo>
                  <a:pt x="412907" y="41919"/>
                </a:lnTo>
                <a:lnTo>
                  <a:pt x="371050" y="59620"/>
                </a:lnTo>
                <a:lnTo>
                  <a:pt x="330769" y="80137"/>
                </a:lnTo>
                <a:lnTo>
                  <a:pt x="292188" y="103346"/>
                </a:lnTo>
                <a:lnTo>
                  <a:pt x="255431" y="129123"/>
                </a:lnTo>
                <a:lnTo>
                  <a:pt x="220622" y="157344"/>
                </a:lnTo>
                <a:lnTo>
                  <a:pt x="187885" y="187885"/>
                </a:lnTo>
                <a:lnTo>
                  <a:pt x="157344" y="220622"/>
                </a:lnTo>
                <a:lnTo>
                  <a:pt x="129123" y="255431"/>
                </a:lnTo>
                <a:lnTo>
                  <a:pt x="103346" y="292188"/>
                </a:lnTo>
                <a:lnTo>
                  <a:pt x="80137" y="330769"/>
                </a:lnTo>
                <a:lnTo>
                  <a:pt x="59620" y="371050"/>
                </a:lnTo>
                <a:lnTo>
                  <a:pt x="41919" y="412907"/>
                </a:lnTo>
                <a:lnTo>
                  <a:pt x="27159" y="456216"/>
                </a:lnTo>
                <a:lnTo>
                  <a:pt x="15463" y="500853"/>
                </a:lnTo>
                <a:lnTo>
                  <a:pt x="6955" y="546693"/>
                </a:lnTo>
                <a:lnTo>
                  <a:pt x="1759" y="593613"/>
                </a:lnTo>
                <a:lnTo>
                  <a:pt x="0" y="641489"/>
                </a:lnTo>
                <a:lnTo>
                  <a:pt x="1759" y="689364"/>
                </a:lnTo>
                <a:lnTo>
                  <a:pt x="6955" y="736283"/>
                </a:lnTo>
                <a:lnTo>
                  <a:pt x="15463" y="782122"/>
                </a:lnTo>
                <a:lnTo>
                  <a:pt x="27159" y="826758"/>
                </a:lnTo>
                <a:lnTo>
                  <a:pt x="41919" y="870066"/>
                </a:lnTo>
                <a:lnTo>
                  <a:pt x="59620" y="911923"/>
                </a:lnTo>
                <a:lnTo>
                  <a:pt x="80137" y="952203"/>
                </a:lnTo>
                <a:lnTo>
                  <a:pt x="103346" y="990785"/>
                </a:lnTo>
                <a:lnTo>
                  <a:pt x="129123" y="1027542"/>
                </a:lnTo>
                <a:lnTo>
                  <a:pt x="157344" y="1062351"/>
                </a:lnTo>
                <a:lnTo>
                  <a:pt x="187885" y="1095089"/>
                </a:lnTo>
                <a:lnTo>
                  <a:pt x="220622" y="1125630"/>
                </a:lnTo>
                <a:lnTo>
                  <a:pt x="255431" y="1153852"/>
                </a:lnTo>
                <a:lnTo>
                  <a:pt x="292188" y="1179629"/>
                </a:lnTo>
                <a:lnTo>
                  <a:pt x="330769" y="1202839"/>
                </a:lnTo>
                <a:lnTo>
                  <a:pt x="371050" y="1223356"/>
                </a:lnTo>
                <a:lnTo>
                  <a:pt x="412907" y="1241057"/>
                </a:lnTo>
                <a:lnTo>
                  <a:pt x="456216" y="1255818"/>
                </a:lnTo>
                <a:lnTo>
                  <a:pt x="500853" y="1267515"/>
                </a:lnTo>
                <a:lnTo>
                  <a:pt x="546693" y="1276023"/>
                </a:lnTo>
                <a:lnTo>
                  <a:pt x="593613" y="1281219"/>
                </a:lnTo>
                <a:lnTo>
                  <a:pt x="641489" y="1282979"/>
                </a:lnTo>
                <a:lnTo>
                  <a:pt x="689365" y="1281219"/>
                </a:lnTo>
                <a:lnTo>
                  <a:pt x="736285" y="1276023"/>
                </a:lnTo>
                <a:lnTo>
                  <a:pt x="782126" y="1267515"/>
                </a:lnTo>
                <a:lnTo>
                  <a:pt x="826762" y="1255818"/>
                </a:lnTo>
                <a:lnTo>
                  <a:pt x="870071" y="1241057"/>
                </a:lnTo>
                <a:lnTo>
                  <a:pt x="911928" y="1223356"/>
                </a:lnTo>
                <a:lnTo>
                  <a:pt x="952209" y="1202839"/>
                </a:lnTo>
                <a:lnTo>
                  <a:pt x="990790" y="1179629"/>
                </a:lnTo>
                <a:lnTo>
                  <a:pt x="1027547" y="1153852"/>
                </a:lnTo>
                <a:lnTo>
                  <a:pt x="1062356" y="1125630"/>
                </a:lnTo>
                <a:lnTo>
                  <a:pt x="1095094" y="1095089"/>
                </a:lnTo>
                <a:lnTo>
                  <a:pt x="1125635" y="1062351"/>
                </a:lnTo>
                <a:lnTo>
                  <a:pt x="1153856" y="1027542"/>
                </a:lnTo>
                <a:lnTo>
                  <a:pt x="1179633" y="990785"/>
                </a:lnTo>
                <a:lnTo>
                  <a:pt x="1202842" y="952203"/>
                </a:lnTo>
                <a:lnTo>
                  <a:pt x="1223358" y="911923"/>
                </a:lnTo>
                <a:lnTo>
                  <a:pt x="1241059" y="870066"/>
                </a:lnTo>
                <a:lnTo>
                  <a:pt x="1255819" y="826758"/>
                </a:lnTo>
                <a:lnTo>
                  <a:pt x="1267516" y="782122"/>
                </a:lnTo>
                <a:lnTo>
                  <a:pt x="1276024" y="736283"/>
                </a:lnTo>
                <a:lnTo>
                  <a:pt x="1281219" y="689364"/>
                </a:lnTo>
                <a:lnTo>
                  <a:pt x="1282979" y="641489"/>
                </a:lnTo>
                <a:lnTo>
                  <a:pt x="1281219" y="593613"/>
                </a:lnTo>
                <a:lnTo>
                  <a:pt x="1276024" y="546693"/>
                </a:lnTo>
                <a:lnTo>
                  <a:pt x="1267516" y="500853"/>
                </a:lnTo>
                <a:lnTo>
                  <a:pt x="1255819" y="456216"/>
                </a:lnTo>
                <a:lnTo>
                  <a:pt x="1241059" y="412907"/>
                </a:lnTo>
                <a:lnTo>
                  <a:pt x="1223358" y="371050"/>
                </a:lnTo>
                <a:lnTo>
                  <a:pt x="1202842" y="330769"/>
                </a:lnTo>
                <a:lnTo>
                  <a:pt x="1179633" y="292188"/>
                </a:lnTo>
                <a:lnTo>
                  <a:pt x="1153856" y="255431"/>
                </a:lnTo>
                <a:lnTo>
                  <a:pt x="1125635" y="220622"/>
                </a:lnTo>
                <a:lnTo>
                  <a:pt x="1095094" y="187885"/>
                </a:lnTo>
                <a:lnTo>
                  <a:pt x="1062356" y="157344"/>
                </a:lnTo>
                <a:lnTo>
                  <a:pt x="1027547" y="129123"/>
                </a:lnTo>
                <a:lnTo>
                  <a:pt x="990790" y="103346"/>
                </a:lnTo>
                <a:lnTo>
                  <a:pt x="952209" y="80137"/>
                </a:lnTo>
                <a:lnTo>
                  <a:pt x="911928" y="59620"/>
                </a:lnTo>
                <a:lnTo>
                  <a:pt x="870071" y="41919"/>
                </a:lnTo>
                <a:lnTo>
                  <a:pt x="826762" y="27159"/>
                </a:lnTo>
                <a:lnTo>
                  <a:pt x="782126" y="15463"/>
                </a:lnTo>
                <a:lnTo>
                  <a:pt x="736285" y="6955"/>
                </a:lnTo>
                <a:lnTo>
                  <a:pt x="689365" y="1759"/>
                </a:lnTo>
                <a:lnTo>
                  <a:pt x="641489" y="0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98054" y="2210498"/>
            <a:ext cx="631190" cy="347980"/>
          </a:xfrm>
          <a:custGeom>
            <a:avLst/>
            <a:gdLst/>
            <a:ahLst/>
            <a:cxnLst/>
            <a:rect l="l" t="t" r="r" b="b"/>
            <a:pathLst>
              <a:path w="631189" h="347980">
                <a:moveTo>
                  <a:pt x="627735" y="261023"/>
                </a:moveTo>
                <a:lnTo>
                  <a:pt x="3162" y="261023"/>
                </a:lnTo>
                <a:lnTo>
                  <a:pt x="0" y="264172"/>
                </a:lnTo>
                <a:lnTo>
                  <a:pt x="0" y="343827"/>
                </a:lnTo>
                <a:lnTo>
                  <a:pt x="3162" y="347764"/>
                </a:lnTo>
                <a:lnTo>
                  <a:pt x="627735" y="347764"/>
                </a:lnTo>
                <a:lnTo>
                  <a:pt x="630885" y="343827"/>
                </a:lnTo>
                <a:lnTo>
                  <a:pt x="630885" y="264172"/>
                </a:lnTo>
                <a:lnTo>
                  <a:pt x="627735" y="261023"/>
                </a:lnTo>
                <a:close/>
              </a:path>
              <a:path w="631189" h="347980">
                <a:moveTo>
                  <a:pt x="544129" y="80429"/>
                </a:moveTo>
                <a:lnTo>
                  <a:pt x="331216" y="80429"/>
                </a:lnTo>
                <a:lnTo>
                  <a:pt x="388624" y="86435"/>
                </a:lnTo>
                <a:lnTo>
                  <a:pt x="436572" y="103496"/>
                </a:lnTo>
                <a:lnTo>
                  <a:pt x="473164" y="130171"/>
                </a:lnTo>
                <a:lnTo>
                  <a:pt x="496508" y="165020"/>
                </a:lnTo>
                <a:lnTo>
                  <a:pt x="504710" y="206603"/>
                </a:lnTo>
                <a:lnTo>
                  <a:pt x="503404" y="221873"/>
                </a:lnTo>
                <a:lnTo>
                  <a:pt x="499583" y="235885"/>
                </a:lnTo>
                <a:lnTo>
                  <a:pt x="493360" y="248910"/>
                </a:lnTo>
                <a:lnTo>
                  <a:pt x="484987" y="261023"/>
                </a:lnTo>
                <a:lnTo>
                  <a:pt x="589876" y="261023"/>
                </a:lnTo>
                <a:lnTo>
                  <a:pt x="592531" y="248860"/>
                </a:lnTo>
                <a:lnTo>
                  <a:pt x="594509" y="236280"/>
                </a:lnTo>
                <a:lnTo>
                  <a:pt x="595756" y="223207"/>
                </a:lnTo>
                <a:lnTo>
                  <a:pt x="596188" y="209765"/>
                </a:lnTo>
                <a:lnTo>
                  <a:pt x="591173" y="165430"/>
                </a:lnTo>
                <a:lnTo>
                  <a:pt x="576621" y="125088"/>
                </a:lnTo>
                <a:lnTo>
                  <a:pt x="553272" y="89330"/>
                </a:lnTo>
                <a:lnTo>
                  <a:pt x="544129" y="80429"/>
                </a:lnTo>
                <a:close/>
              </a:path>
              <a:path w="631189" h="347980">
                <a:moveTo>
                  <a:pt x="330428" y="0"/>
                </a:moveTo>
                <a:lnTo>
                  <a:pt x="277176" y="3073"/>
                </a:lnTo>
                <a:lnTo>
                  <a:pt x="227210" y="12236"/>
                </a:lnTo>
                <a:lnTo>
                  <a:pt x="180792" y="27401"/>
                </a:lnTo>
                <a:lnTo>
                  <a:pt x="138185" y="48482"/>
                </a:lnTo>
                <a:lnTo>
                  <a:pt x="99652" y="75390"/>
                </a:lnTo>
                <a:lnTo>
                  <a:pt x="65455" y="108038"/>
                </a:lnTo>
                <a:lnTo>
                  <a:pt x="63093" y="111188"/>
                </a:lnTo>
                <a:lnTo>
                  <a:pt x="63093" y="115125"/>
                </a:lnTo>
                <a:lnTo>
                  <a:pt x="65455" y="118287"/>
                </a:lnTo>
                <a:lnTo>
                  <a:pt x="108826" y="173481"/>
                </a:lnTo>
                <a:lnTo>
                  <a:pt x="110401" y="175069"/>
                </a:lnTo>
                <a:lnTo>
                  <a:pt x="112776" y="176644"/>
                </a:lnTo>
                <a:lnTo>
                  <a:pt x="117500" y="176644"/>
                </a:lnTo>
                <a:lnTo>
                  <a:pt x="119875" y="175069"/>
                </a:lnTo>
                <a:lnTo>
                  <a:pt x="121450" y="173481"/>
                </a:lnTo>
                <a:lnTo>
                  <a:pt x="151138" y="141395"/>
                </a:lnTo>
                <a:lnTo>
                  <a:pt x="188244" y="115517"/>
                </a:lnTo>
                <a:lnTo>
                  <a:pt x="231484" y="96377"/>
                </a:lnTo>
                <a:lnTo>
                  <a:pt x="279570" y="84504"/>
                </a:lnTo>
                <a:lnTo>
                  <a:pt x="331216" y="80429"/>
                </a:lnTo>
                <a:lnTo>
                  <a:pt x="544129" y="80429"/>
                </a:lnTo>
                <a:lnTo>
                  <a:pt x="521863" y="58748"/>
                </a:lnTo>
                <a:lnTo>
                  <a:pt x="483135" y="33933"/>
                </a:lnTo>
                <a:lnTo>
                  <a:pt x="437827" y="15475"/>
                </a:lnTo>
                <a:lnTo>
                  <a:pt x="386679" y="3967"/>
                </a:lnTo>
                <a:lnTo>
                  <a:pt x="3304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98054" y="2621356"/>
            <a:ext cx="631190" cy="364490"/>
          </a:xfrm>
          <a:custGeom>
            <a:avLst/>
            <a:gdLst/>
            <a:ahLst/>
            <a:cxnLst/>
            <a:rect l="l" t="t" r="r" b="b"/>
            <a:pathLst>
              <a:path w="631189" h="364489">
                <a:moveTo>
                  <a:pt x="159296" y="86741"/>
                </a:moveTo>
                <a:lnTo>
                  <a:pt x="55206" y="86741"/>
                </a:lnTo>
                <a:lnTo>
                  <a:pt x="51976" y="99051"/>
                </a:lnTo>
                <a:lnTo>
                  <a:pt x="49487" y="112469"/>
                </a:lnTo>
                <a:lnTo>
                  <a:pt x="47886" y="127219"/>
                </a:lnTo>
                <a:lnTo>
                  <a:pt x="47320" y="143522"/>
                </a:lnTo>
                <a:lnTo>
                  <a:pt x="51311" y="186403"/>
                </a:lnTo>
                <a:lnTo>
                  <a:pt x="63014" y="225455"/>
                </a:lnTo>
                <a:lnTo>
                  <a:pt x="82018" y="260353"/>
                </a:lnTo>
                <a:lnTo>
                  <a:pt x="107914" y="290773"/>
                </a:lnTo>
                <a:lnTo>
                  <a:pt x="140295" y="316391"/>
                </a:lnTo>
                <a:lnTo>
                  <a:pt x="178751" y="336880"/>
                </a:lnTo>
                <a:lnTo>
                  <a:pt x="222872" y="351918"/>
                </a:lnTo>
                <a:lnTo>
                  <a:pt x="272251" y="361178"/>
                </a:lnTo>
                <a:lnTo>
                  <a:pt x="326478" y="364337"/>
                </a:lnTo>
                <a:lnTo>
                  <a:pt x="385027" y="361222"/>
                </a:lnTo>
                <a:lnTo>
                  <a:pt x="438668" y="351776"/>
                </a:lnTo>
                <a:lnTo>
                  <a:pt x="487753" y="335846"/>
                </a:lnTo>
                <a:lnTo>
                  <a:pt x="532631" y="313279"/>
                </a:lnTo>
                <a:lnTo>
                  <a:pt x="573655" y="283923"/>
                </a:lnTo>
                <a:lnTo>
                  <a:pt x="575311" y="282321"/>
                </a:lnTo>
                <a:lnTo>
                  <a:pt x="324904" y="282321"/>
                </a:lnTo>
                <a:lnTo>
                  <a:pt x="272569" y="277844"/>
                </a:lnTo>
                <a:lnTo>
                  <a:pt x="227441" y="264912"/>
                </a:lnTo>
                <a:lnTo>
                  <a:pt x="190549" y="244268"/>
                </a:lnTo>
                <a:lnTo>
                  <a:pt x="162922" y="216659"/>
                </a:lnTo>
                <a:lnTo>
                  <a:pt x="139585" y="143522"/>
                </a:lnTo>
                <a:lnTo>
                  <a:pt x="140781" y="128328"/>
                </a:lnTo>
                <a:lnTo>
                  <a:pt x="144416" y="115427"/>
                </a:lnTo>
                <a:lnTo>
                  <a:pt x="150563" y="102378"/>
                </a:lnTo>
                <a:lnTo>
                  <a:pt x="159296" y="86741"/>
                </a:lnTo>
                <a:close/>
              </a:path>
              <a:path w="631189" h="364489">
                <a:moveTo>
                  <a:pt x="560705" y="175856"/>
                </a:moveTo>
                <a:lnTo>
                  <a:pt x="555967" y="175856"/>
                </a:lnTo>
                <a:lnTo>
                  <a:pt x="553605" y="176644"/>
                </a:lnTo>
                <a:lnTo>
                  <a:pt x="552018" y="179006"/>
                </a:lnTo>
                <a:lnTo>
                  <a:pt x="523556" y="208829"/>
                </a:lnTo>
                <a:lnTo>
                  <a:pt x="485932" y="236836"/>
                </a:lnTo>
                <a:lnTo>
                  <a:pt x="439827" y="260262"/>
                </a:lnTo>
                <a:lnTo>
                  <a:pt x="385924" y="276345"/>
                </a:lnTo>
                <a:lnTo>
                  <a:pt x="324904" y="282321"/>
                </a:lnTo>
                <a:lnTo>
                  <a:pt x="575311" y="282321"/>
                </a:lnTo>
                <a:lnTo>
                  <a:pt x="611174" y="247624"/>
                </a:lnTo>
                <a:lnTo>
                  <a:pt x="613537" y="244462"/>
                </a:lnTo>
                <a:lnTo>
                  <a:pt x="613537" y="240525"/>
                </a:lnTo>
                <a:lnTo>
                  <a:pt x="611174" y="237363"/>
                </a:lnTo>
                <a:lnTo>
                  <a:pt x="564642" y="179006"/>
                </a:lnTo>
                <a:lnTo>
                  <a:pt x="563067" y="177431"/>
                </a:lnTo>
                <a:lnTo>
                  <a:pt x="560705" y="175856"/>
                </a:lnTo>
                <a:close/>
              </a:path>
              <a:path w="631189" h="364489">
                <a:moveTo>
                  <a:pt x="627735" y="0"/>
                </a:moveTo>
                <a:lnTo>
                  <a:pt x="3162" y="0"/>
                </a:lnTo>
                <a:lnTo>
                  <a:pt x="0" y="3149"/>
                </a:lnTo>
                <a:lnTo>
                  <a:pt x="0" y="82804"/>
                </a:lnTo>
                <a:lnTo>
                  <a:pt x="3162" y="86741"/>
                </a:lnTo>
                <a:lnTo>
                  <a:pt x="627735" y="86741"/>
                </a:lnTo>
                <a:lnTo>
                  <a:pt x="630885" y="82804"/>
                </a:lnTo>
                <a:lnTo>
                  <a:pt x="630885" y="3149"/>
                </a:lnTo>
                <a:lnTo>
                  <a:pt x="6277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300" y="929297"/>
            <a:ext cx="8034700" cy="39305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en-US" spc="-45" dirty="0"/>
              <a:t>STATE </a:t>
            </a:r>
            <a:r>
              <a:rPr lang="en-US" spc="-45" dirty="0" smtClean="0"/>
              <a:t>EVALUATION </a:t>
            </a:r>
            <a:r>
              <a:rPr lang="en-US" spc="-45" dirty="0"/>
              <a:t>OF R&amp;D INSTITUTIONS</a:t>
            </a:r>
            <a:endParaRPr spc="-65" dirty="0"/>
          </a:p>
        </p:txBody>
      </p:sp>
      <p:sp>
        <p:nvSpPr>
          <p:cNvPr id="3" name="object 3"/>
          <p:cNvSpPr txBox="1"/>
          <p:nvPr/>
        </p:nvSpPr>
        <p:spPr>
          <a:xfrm>
            <a:off x="2559405" y="1448256"/>
            <a:ext cx="974725" cy="887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650" b="1" spc="-700" dirty="0">
                <a:solidFill>
                  <a:srgbClr val="E12B35"/>
                </a:solidFill>
                <a:latin typeface="Arial"/>
                <a:cs typeface="Arial"/>
              </a:rPr>
              <a:t>141</a:t>
            </a:r>
            <a:endParaRPr sz="5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78415" y="1585887"/>
            <a:ext cx="15862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45" dirty="0">
                <a:solidFill>
                  <a:srgbClr val="231F20"/>
                </a:solidFill>
                <a:latin typeface="Arial"/>
                <a:cs typeface="Arial"/>
              </a:rPr>
              <a:t>R&amp;D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34130" y="1902739"/>
            <a:ext cx="206038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2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2400" b="1" spc="-120" dirty="0" smtClean="0">
                <a:solidFill>
                  <a:srgbClr val="231F20"/>
                </a:solidFill>
                <a:latin typeface="Arial"/>
                <a:cs typeface="Arial"/>
              </a:rPr>
              <a:t>institutions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72852" y="3109442"/>
            <a:ext cx="5580548" cy="1007968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>
              <a:lnSpc>
                <a:spcPts val="2370"/>
              </a:lnSpc>
              <a:spcBef>
                <a:spcPts val="660"/>
              </a:spcBef>
            </a:pPr>
            <a:r>
              <a:rPr lang="en-US" sz="2450" spc="-60" dirty="0" smtClean="0">
                <a:solidFill>
                  <a:srgbClr val="231F20"/>
                </a:solidFill>
                <a:latin typeface="Arial"/>
                <a:cs typeface="Arial"/>
              </a:rPr>
              <a:t>The final result will be approved by the high level Ministry expert commission till the end of June 2019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32002" y="1602613"/>
            <a:ext cx="1283335" cy="1283335"/>
          </a:xfrm>
          <a:custGeom>
            <a:avLst/>
            <a:gdLst/>
            <a:ahLst/>
            <a:cxnLst/>
            <a:rect l="l" t="t" r="r" b="b"/>
            <a:pathLst>
              <a:path w="1283335" h="1283335">
                <a:moveTo>
                  <a:pt x="641489" y="0"/>
                </a:moveTo>
                <a:lnTo>
                  <a:pt x="593613" y="1759"/>
                </a:lnTo>
                <a:lnTo>
                  <a:pt x="546693" y="6955"/>
                </a:lnTo>
                <a:lnTo>
                  <a:pt x="500853" y="15463"/>
                </a:lnTo>
                <a:lnTo>
                  <a:pt x="456216" y="27159"/>
                </a:lnTo>
                <a:lnTo>
                  <a:pt x="412907" y="41919"/>
                </a:lnTo>
                <a:lnTo>
                  <a:pt x="371050" y="59620"/>
                </a:lnTo>
                <a:lnTo>
                  <a:pt x="330769" y="80137"/>
                </a:lnTo>
                <a:lnTo>
                  <a:pt x="292188" y="103346"/>
                </a:lnTo>
                <a:lnTo>
                  <a:pt x="255431" y="129123"/>
                </a:lnTo>
                <a:lnTo>
                  <a:pt x="220622" y="157344"/>
                </a:lnTo>
                <a:lnTo>
                  <a:pt x="187885" y="187885"/>
                </a:lnTo>
                <a:lnTo>
                  <a:pt x="157344" y="220622"/>
                </a:lnTo>
                <a:lnTo>
                  <a:pt x="129123" y="255431"/>
                </a:lnTo>
                <a:lnTo>
                  <a:pt x="103346" y="292188"/>
                </a:lnTo>
                <a:lnTo>
                  <a:pt x="80137" y="330769"/>
                </a:lnTo>
                <a:lnTo>
                  <a:pt x="59620" y="371050"/>
                </a:lnTo>
                <a:lnTo>
                  <a:pt x="41919" y="412907"/>
                </a:lnTo>
                <a:lnTo>
                  <a:pt x="27159" y="456216"/>
                </a:lnTo>
                <a:lnTo>
                  <a:pt x="15463" y="500853"/>
                </a:lnTo>
                <a:lnTo>
                  <a:pt x="6955" y="546693"/>
                </a:lnTo>
                <a:lnTo>
                  <a:pt x="1759" y="593613"/>
                </a:lnTo>
                <a:lnTo>
                  <a:pt x="0" y="641489"/>
                </a:lnTo>
                <a:lnTo>
                  <a:pt x="1759" y="689364"/>
                </a:lnTo>
                <a:lnTo>
                  <a:pt x="6955" y="736283"/>
                </a:lnTo>
                <a:lnTo>
                  <a:pt x="15463" y="782122"/>
                </a:lnTo>
                <a:lnTo>
                  <a:pt x="27159" y="826758"/>
                </a:lnTo>
                <a:lnTo>
                  <a:pt x="41919" y="870066"/>
                </a:lnTo>
                <a:lnTo>
                  <a:pt x="59620" y="911923"/>
                </a:lnTo>
                <a:lnTo>
                  <a:pt x="80137" y="952203"/>
                </a:lnTo>
                <a:lnTo>
                  <a:pt x="103346" y="990785"/>
                </a:lnTo>
                <a:lnTo>
                  <a:pt x="129123" y="1027542"/>
                </a:lnTo>
                <a:lnTo>
                  <a:pt x="157344" y="1062351"/>
                </a:lnTo>
                <a:lnTo>
                  <a:pt x="187885" y="1095089"/>
                </a:lnTo>
                <a:lnTo>
                  <a:pt x="220622" y="1125630"/>
                </a:lnTo>
                <a:lnTo>
                  <a:pt x="255431" y="1153852"/>
                </a:lnTo>
                <a:lnTo>
                  <a:pt x="292188" y="1179629"/>
                </a:lnTo>
                <a:lnTo>
                  <a:pt x="330769" y="1202839"/>
                </a:lnTo>
                <a:lnTo>
                  <a:pt x="371050" y="1223356"/>
                </a:lnTo>
                <a:lnTo>
                  <a:pt x="412907" y="1241057"/>
                </a:lnTo>
                <a:lnTo>
                  <a:pt x="456216" y="1255818"/>
                </a:lnTo>
                <a:lnTo>
                  <a:pt x="500853" y="1267515"/>
                </a:lnTo>
                <a:lnTo>
                  <a:pt x="546693" y="1276023"/>
                </a:lnTo>
                <a:lnTo>
                  <a:pt x="593613" y="1281219"/>
                </a:lnTo>
                <a:lnTo>
                  <a:pt x="641489" y="1282979"/>
                </a:lnTo>
                <a:lnTo>
                  <a:pt x="689365" y="1281219"/>
                </a:lnTo>
                <a:lnTo>
                  <a:pt x="736285" y="1276023"/>
                </a:lnTo>
                <a:lnTo>
                  <a:pt x="782126" y="1267515"/>
                </a:lnTo>
                <a:lnTo>
                  <a:pt x="826762" y="1255818"/>
                </a:lnTo>
                <a:lnTo>
                  <a:pt x="870071" y="1241057"/>
                </a:lnTo>
                <a:lnTo>
                  <a:pt x="911928" y="1223356"/>
                </a:lnTo>
                <a:lnTo>
                  <a:pt x="952209" y="1202839"/>
                </a:lnTo>
                <a:lnTo>
                  <a:pt x="990790" y="1179629"/>
                </a:lnTo>
                <a:lnTo>
                  <a:pt x="1027547" y="1153852"/>
                </a:lnTo>
                <a:lnTo>
                  <a:pt x="1062356" y="1125630"/>
                </a:lnTo>
                <a:lnTo>
                  <a:pt x="1095094" y="1095089"/>
                </a:lnTo>
                <a:lnTo>
                  <a:pt x="1125635" y="1062351"/>
                </a:lnTo>
                <a:lnTo>
                  <a:pt x="1153856" y="1027542"/>
                </a:lnTo>
                <a:lnTo>
                  <a:pt x="1179633" y="990785"/>
                </a:lnTo>
                <a:lnTo>
                  <a:pt x="1202842" y="952203"/>
                </a:lnTo>
                <a:lnTo>
                  <a:pt x="1223358" y="911923"/>
                </a:lnTo>
                <a:lnTo>
                  <a:pt x="1241059" y="870066"/>
                </a:lnTo>
                <a:lnTo>
                  <a:pt x="1255819" y="826758"/>
                </a:lnTo>
                <a:lnTo>
                  <a:pt x="1267516" y="782122"/>
                </a:lnTo>
                <a:lnTo>
                  <a:pt x="1276024" y="736283"/>
                </a:lnTo>
                <a:lnTo>
                  <a:pt x="1281219" y="689364"/>
                </a:lnTo>
                <a:lnTo>
                  <a:pt x="1282979" y="641489"/>
                </a:lnTo>
                <a:lnTo>
                  <a:pt x="1281219" y="593613"/>
                </a:lnTo>
                <a:lnTo>
                  <a:pt x="1276024" y="546693"/>
                </a:lnTo>
                <a:lnTo>
                  <a:pt x="1267516" y="500853"/>
                </a:lnTo>
                <a:lnTo>
                  <a:pt x="1255819" y="456216"/>
                </a:lnTo>
                <a:lnTo>
                  <a:pt x="1241059" y="412907"/>
                </a:lnTo>
                <a:lnTo>
                  <a:pt x="1223358" y="371050"/>
                </a:lnTo>
                <a:lnTo>
                  <a:pt x="1202842" y="330769"/>
                </a:lnTo>
                <a:lnTo>
                  <a:pt x="1179633" y="292188"/>
                </a:lnTo>
                <a:lnTo>
                  <a:pt x="1153856" y="255431"/>
                </a:lnTo>
                <a:lnTo>
                  <a:pt x="1125635" y="220622"/>
                </a:lnTo>
                <a:lnTo>
                  <a:pt x="1095094" y="187885"/>
                </a:lnTo>
                <a:lnTo>
                  <a:pt x="1062356" y="157344"/>
                </a:lnTo>
                <a:lnTo>
                  <a:pt x="1027547" y="129123"/>
                </a:lnTo>
                <a:lnTo>
                  <a:pt x="990790" y="103346"/>
                </a:lnTo>
                <a:lnTo>
                  <a:pt x="952209" y="80137"/>
                </a:lnTo>
                <a:lnTo>
                  <a:pt x="911928" y="59620"/>
                </a:lnTo>
                <a:lnTo>
                  <a:pt x="870071" y="41919"/>
                </a:lnTo>
                <a:lnTo>
                  <a:pt x="826762" y="27159"/>
                </a:lnTo>
                <a:lnTo>
                  <a:pt x="782126" y="15463"/>
                </a:lnTo>
                <a:lnTo>
                  <a:pt x="736285" y="6955"/>
                </a:lnTo>
                <a:lnTo>
                  <a:pt x="689365" y="1759"/>
                </a:lnTo>
                <a:lnTo>
                  <a:pt x="641489" y="0"/>
                </a:lnTo>
                <a:close/>
              </a:path>
            </a:pathLst>
          </a:custGeom>
          <a:solidFill>
            <a:srgbClr val="1B99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32002" y="3073209"/>
            <a:ext cx="1283335" cy="1283335"/>
          </a:xfrm>
          <a:custGeom>
            <a:avLst/>
            <a:gdLst/>
            <a:ahLst/>
            <a:cxnLst/>
            <a:rect l="l" t="t" r="r" b="b"/>
            <a:pathLst>
              <a:path w="1283335" h="1283335">
                <a:moveTo>
                  <a:pt x="641489" y="0"/>
                </a:moveTo>
                <a:lnTo>
                  <a:pt x="593613" y="1759"/>
                </a:lnTo>
                <a:lnTo>
                  <a:pt x="546693" y="6955"/>
                </a:lnTo>
                <a:lnTo>
                  <a:pt x="500853" y="15463"/>
                </a:lnTo>
                <a:lnTo>
                  <a:pt x="456216" y="27159"/>
                </a:lnTo>
                <a:lnTo>
                  <a:pt x="412907" y="41919"/>
                </a:lnTo>
                <a:lnTo>
                  <a:pt x="371050" y="59620"/>
                </a:lnTo>
                <a:lnTo>
                  <a:pt x="330769" y="80137"/>
                </a:lnTo>
                <a:lnTo>
                  <a:pt x="292188" y="103346"/>
                </a:lnTo>
                <a:lnTo>
                  <a:pt x="255431" y="129123"/>
                </a:lnTo>
                <a:lnTo>
                  <a:pt x="220622" y="157344"/>
                </a:lnTo>
                <a:lnTo>
                  <a:pt x="187885" y="187885"/>
                </a:lnTo>
                <a:lnTo>
                  <a:pt x="157344" y="220622"/>
                </a:lnTo>
                <a:lnTo>
                  <a:pt x="129123" y="255431"/>
                </a:lnTo>
                <a:lnTo>
                  <a:pt x="103346" y="292188"/>
                </a:lnTo>
                <a:lnTo>
                  <a:pt x="80137" y="330769"/>
                </a:lnTo>
                <a:lnTo>
                  <a:pt x="59620" y="371050"/>
                </a:lnTo>
                <a:lnTo>
                  <a:pt x="41919" y="412907"/>
                </a:lnTo>
                <a:lnTo>
                  <a:pt x="27159" y="456216"/>
                </a:lnTo>
                <a:lnTo>
                  <a:pt x="15463" y="500853"/>
                </a:lnTo>
                <a:lnTo>
                  <a:pt x="6955" y="546693"/>
                </a:lnTo>
                <a:lnTo>
                  <a:pt x="1759" y="593613"/>
                </a:lnTo>
                <a:lnTo>
                  <a:pt x="0" y="641489"/>
                </a:lnTo>
                <a:lnTo>
                  <a:pt x="1759" y="689364"/>
                </a:lnTo>
                <a:lnTo>
                  <a:pt x="6955" y="736283"/>
                </a:lnTo>
                <a:lnTo>
                  <a:pt x="15463" y="782122"/>
                </a:lnTo>
                <a:lnTo>
                  <a:pt x="27159" y="826758"/>
                </a:lnTo>
                <a:lnTo>
                  <a:pt x="41919" y="870066"/>
                </a:lnTo>
                <a:lnTo>
                  <a:pt x="59620" y="911923"/>
                </a:lnTo>
                <a:lnTo>
                  <a:pt x="80137" y="952203"/>
                </a:lnTo>
                <a:lnTo>
                  <a:pt x="103346" y="990785"/>
                </a:lnTo>
                <a:lnTo>
                  <a:pt x="129123" y="1027542"/>
                </a:lnTo>
                <a:lnTo>
                  <a:pt x="157344" y="1062351"/>
                </a:lnTo>
                <a:lnTo>
                  <a:pt x="187885" y="1095089"/>
                </a:lnTo>
                <a:lnTo>
                  <a:pt x="220622" y="1125630"/>
                </a:lnTo>
                <a:lnTo>
                  <a:pt x="255431" y="1153852"/>
                </a:lnTo>
                <a:lnTo>
                  <a:pt x="292188" y="1179629"/>
                </a:lnTo>
                <a:lnTo>
                  <a:pt x="330769" y="1202839"/>
                </a:lnTo>
                <a:lnTo>
                  <a:pt x="371050" y="1223356"/>
                </a:lnTo>
                <a:lnTo>
                  <a:pt x="412907" y="1241057"/>
                </a:lnTo>
                <a:lnTo>
                  <a:pt x="456216" y="1255818"/>
                </a:lnTo>
                <a:lnTo>
                  <a:pt x="500853" y="1267515"/>
                </a:lnTo>
                <a:lnTo>
                  <a:pt x="546693" y="1276023"/>
                </a:lnTo>
                <a:lnTo>
                  <a:pt x="593613" y="1281219"/>
                </a:lnTo>
                <a:lnTo>
                  <a:pt x="641489" y="1282979"/>
                </a:lnTo>
                <a:lnTo>
                  <a:pt x="689365" y="1281219"/>
                </a:lnTo>
                <a:lnTo>
                  <a:pt x="736285" y="1276023"/>
                </a:lnTo>
                <a:lnTo>
                  <a:pt x="782126" y="1267515"/>
                </a:lnTo>
                <a:lnTo>
                  <a:pt x="826762" y="1255818"/>
                </a:lnTo>
                <a:lnTo>
                  <a:pt x="870071" y="1241057"/>
                </a:lnTo>
                <a:lnTo>
                  <a:pt x="911928" y="1223356"/>
                </a:lnTo>
                <a:lnTo>
                  <a:pt x="952209" y="1202839"/>
                </a:lnTo>
                <a:lnTo>
                  <a:pt x="990790" y="1179629"/>
                </a:lnTo>
                <a:lnTo>
                  <a:pt x="1027547" y="1153852"/>
                </a:lnTo>
                <a:lnTo>
                  <a:pt x="1062356" y="1125630"/>
                </a:lnTo>
                <a:lnTo>
                  <a:pt x="1095094" y="1095089"/>
                </a:lnTo>
                <a:lnTo>
                  <a:pt x="1125635" y="1062351"/>
                </a:lnTo>
                <a:lnTo>
                  <a:pt x="1153856" y="1027542"/>
                </a:lnTo>
                <a:lnTo>
                  <a:pt x="1179633" y="990785"/>
                </a:lnTo>
                <a:lnTo>
                  <a:pt x="1202842" y="952203"/>
                </a:lnTo>
                <a:lnTo>
                  <a:pt x="1223358" y="911923"/>
                </a:lnTo>
                <a:lnTo>
                  <a:pt x="1241059" y="870066"/>
                </a:lnTo>
                <a:lnTo>
                  <a:pt x="1255819" y="826758"/>
                </a:lnTo>
                <a:lnTo>
                  <a:pt x="1267516" y="782122"/>
                </a:lnTo>
                <a:lnTo>
                  <a:pt x="1276024" y="736283"/>
                </a:lnTo>
                <a:lnTo>
                  <a:pt x="1281219" y="689364"/>
                </a:lnTo>
                <a:lnTo>
                  <a:pt x="1282979" y="641489"/>
                </a:lnTo>
                <a:lnTo>
                  <a:pt x="1281219" y="593613"/>
                </a:lnTo>
                <a:lnTo>
                  <a:pt x="1276024" y="546693"/>
                </a:lnTo>
                <a:lnTo>
                  <a:pt x="1267516" y="500853"/>
                </a:lnTo>
                <a:lnTo>
                  <a:pt x="1255819" y="456216"/>
                </a:lnTo>
                <a:lnTo>
                  <a:pt x="1241059" y="412907"/>
                </a:lnTo>
                <a:lnTo>
                  <a:pt x="1223358" y="371050"/>
                </a:lnTo>
                <a:lnTo>
                  <a:pt x="1202842" y="330769"/>
                </a:lnTo>
                <a:lnTo>
                  <a:pt x="1179633" y="292188"/>
                </a:lnTo>
                <a:lnTo>
                  <a:pt x="1153856" y="255431"/>
                </a:lnTo>
                <a:lnTo>
                  <a:pt x="1125635" y="220622"/>
                </a:lnTo>
                <a:lnTo>
                  <a:pt x="1095094" y="187885"/>
                </a:lnTo>
                <a:lnTo>
                  <a:pt x="1062356" y="157344"/>
                </a:lnTo>
                <a:lnTo>
                  <a:pt x="1027547" y="129123"/>
                </a:lnTo>
                <a:lnTo>
                  <a:pt x="990790" y="103346"/>
                </a:lnTo>
                <a:lnTo>
                  <a:pt x="952209" y="80137"/>
                </a:lnTo>
                <a:lnTo>
                  <a:pt x="911928" y="59620"/>
                </a:lnTo>
                <a:lnTo>
                  <a:pt x="870071" y="41919"/>
                </a:lnTo>
                <a:lnTo>
                  <a:pt x="826762" y="27159"/>
                </a:lnTo>
                <a:lnTo>
                  <a:pt x="782126" y="15463"/>
                </a:lnTo>
                <a:lnTo>
                  <a:pt x="736285" y="6955"/>
                </a:lnTo>
                <a:lnTo>
                  <a:pt x="689365" y="1759"/>
                </a:lnTo>
                <a:lnTo>
                  <a:pt x="641489" y="0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76426" y="2284895"/>
            <a:ext cx="154940" cy="324485"/>
          </a:xfrm>
          <a:custGeom>
            <a:avLst/>
            <a:gdLst/>
            <a:ahLst/>
            <a:cxnLst/>
            <a:rect l="l" t="t" r="r" b="b"/>
            <a:pathLst>
              <a:path w="154940" h="324485">
                <a:moveTo>
                  <a:pt x="120516" y="64681"/>
                </a:moveTo>
                <a:lnTo>
                  <a:pt x="63804" y="64681"/>
                </a:lnTo>
                <a:lnTo>
                  <a:pt x="63804" y="324231"/>
                </a:lnTo>
                <a:lnTo>
                  <a:pt x="90017" y="324231"/>
                </a:lnTo>
                <a:lnTo>
                  <a:pt x="90017" y="66421"/>
                </a:lnTo>
                <a:lnTo>
                  <a:pt x="121689" y="66421"/>
                </a:lnTo>
                <a:lnTo>
                  <a:pt x="120516" y="64681"/>
                </a:lnTo>
                <a:close/>
              </a:path>
              <a:path w="154940" h="324485">
                <a:moveTo>
                  <a:pt x="121689" y="66421"/>
                </a:moveTo>
                <a:lnTo>
                  <a:pt x="90017" y="66421"/>
                </a:lnTo>
                <a:lnTo>
                  <a:pt x="132841" y="130213"/>
                </a:lnTo>
                <a:lnTo>
                  <a:pt x="154685" y="115366"/>
                </a:lnTo>
                <a:lnTo>
                  <a:pt x="121689" y="66421"/>
                </a:lnTo>
                <a:close/>
              </a:path>
              <a:path w="154940" h="324485">
                <a:moveTo>
                  <a:pt x="76911" y="0"/>
                </a:moveTo>
                <a:lnTo>
                  <a:pt x="0" y="110998"/>
                </a:lnTo>
                <a:lnTo>
                  <a:pt x="21856" y="125844"/>
                </a:lnTo>
                <a:lnTo>
                  <a:pt x="63804" y="64681"/>
                </a:lnTo>
                <a:lnTo>
                  <a:pt x="120516" y="64681"/>
                </a:lnTo>
                <a:lnTo>
                  <a:pt x="769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85290" y="2124100"/>
            <a:ext cx="154940" cy="485140"/>
          </a:xfrm>
          <a:custGeom>
            <a:avLst/>
            <a:gdLst/>
            <a:ahLst/>
            <a:cxnLst/>
            <a:rect l="l" t="t" r="r" b="b"/>
            <a:pathLst>
              <a:path w="154939" h="485139">
                <a:moveTo>
                  <a:pt x="90017" y="67284"/>
                </a:moveTo>
                <a:lnTo>
                  <a:pt x="63804" y="67284"/>
                </a:lnTo>
                <a:lnTo>
                  <a:pt x="63804" y="485025"/>
                </a:lnTo>
                <a:lnTo>
                  <a:pt x="90017" y="485025"/>
                </a:lnTo>
                <a:lnTo>
                  <a:pt x="90017" y="67284"/>
                </a:lnTo>
                <a:close/>
              </a:path>
              <a:path w="154939" h="485139">
                <a:moveTo>
                  <a:pt x="76911" y="0"/>
                </a:moveTo>
                <a:lnTo>
                  <a:pt x="0" y="117106"/>
                </a:lnTo>
                <a:lnTo>
                  <a:pt x="21856" y="131089"/>
                </a:lnTo>
                <a:lnTo>
                  <a:pt x="63804" y="67284"/>
                </a:lnTo>
                <a:lnTo>
                  <a:pt x="121597" y="67284"/>
                </a:lnTo>
                <a:lnTo>
                  <a:pt x="76911" y="0"/>
                </a:lnTo>
                <a:close/>
              </a:path>
              <a:path w="154939" h="485139">
                <a:moveTo>
                  <a:pt x="121597" y="67284"/>
                </a:moveTo>
                <a:lnTo>
                  <a:pt x="90017" y="67284"/>
                </a:lnTo>
                <a:lnTo>
                  <a:pt x="132841" y="131089"/>
                </a:lnTo>
                <a:lnTo>
                  <a:pt x="154685" y="117106"/>
                </a:lnTo>
                <a:lnTo>
                  <a:pt x="121597" y="672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90395" y="1756206"/>
            <a:ext cx="169544" cy="1695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833117" y="1958924"/>
            <a:ext cx="68160" cy="219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06397" y="1991258"/>
            <a:ext cx="321945" cy="619125"/>
          </a:xfrm>
          <a:custGeom>
            <a:avLst/>
            <a:gdLst/>
            <a:ahLst/>
            <a:cxnLst/>
            <a:rect l="l" t="t" r="r" b="b"/>
            <a:pathLst>
              <a:path w="321944" h="619125">
                <a:moveTo>
                  <a:pt x="83896" y="0"/>
                </a:moveTo>
                <a:lnTo>
                  <a:pt x="41292" y="3863"/>
                </a:lnTo>
                <a:lnTo>
                  <a:pt x="5790" y="30598"/>
                </a:lnTo>
                <a:lnTo>
                  <a:pt x="0" y="50685"/>
                </a:lnTo>
                <a:lnTo>
                  <a:pt x="0" y="268287"/>
                </a:lnTo>
                <a:lnTo>
                  <a:pt x="3058" y="284947"/>
                </a:lnTo>
                <a:lnTo>
                  <a:pt x="11360" y="298657"/>
                </a:lnTo>
                <a:lnTo>
                  <a:pt x="23595" y="308108"/>
                </a:lnTo>
                <a:lnTo>
                  <a:pt x="38455" y="311988"/>
                </a:lnTo>
                <a:lnTo>
                  <a:pt x="90893" y="618744"/>
                </a:lnTo>
                <a:lnTo>
                  <a:pt x="230720" y="618744"/>
                </a:lnTo>
                <a:lnTo>
                  <a:pt x="283146" y="311988"/>
                </a:lnTo>
                <a:lnTo>
                  <a:pt x="298006" y="308108"/>
                </a:lnTo>
                <a:lnTo>
                  <a:pt x="310241" y="298657"/>
                </a:lnTo>
                <a:lnTo>
                  <a:pt x="318543" y="284947"/>
                </a:lnTo>
                <a:lnTo>
                  <a:pt x="321602" y="268287"/>
                </a:lnTo>
                <a:lnTo>
                  <a:pt x="321602" y="199250"/>
                </a:lnTo>
                <a:lnTo>
                  <a:pt x="123228" y="199250"/>
                </a:lnTo>
                <a:lnTo>
                  <a:pt x="83896" y="0"/>
                </a:lnTo>
                <a:close/>
              </a:path>
              <a:path w="321944" h="619125">
                <a:moveTo>
                  <a:pt x="257810" y="0"/>
                </a:moveTo>
                <a:lnTo>
                  <a:pt x="237705" y="0"/>
                </a:lnTo>
                <a:lnTo>
                  <a:pt x="198386" y="199250"/>
                </a:lnTo>
                <a:lnTo>
                  <a:pt x="321602" y="199250"/>
                </a:lnTo>
                <a:lnTo>
                  <a:pt x="321602" y="50685"/>
                </a:lnTo>
                <a:lnTo>
                  <a:pt x="315935" y="30598"/>
                </a:lnTo>
                <a:lnTo>
                  <a:pt x="301174" y="14527"/>
                </a:lnTo>
                <a:lnTo>
                  <a:pt x="280679" y="3863"/>
                </a:lnTo>
                <a:lnTo>
                  <a:pt x="2578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52321" y="3469208"/>
            <a:ext cx="75692" cy="756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85621" y="3548888"/>
            <a:ext cx="209550" cy="396240"/>
          </a:xfrm>
          <a:custGeom>
            <a:avLst/>
            <a:gdLst/>
            <a:ahLst/>
            <a:cxnLst/>
            <a:rect l="l" t="t" r="r" b="b"/>
            <a:pathLst>
              <a:path w="209550" h="396239">
                <a:moveTo>
                  <a:pt x="154635" y="135267"/>
                </a:moveTo>
                <a:lnTo>
                  <a:pt x="54419" y="135267"/>
                </a:lnTo>
                <a:lnTo>
                  <a:pt x="54960" y="136512"/>
                </a:lnTo>
                <a:lnTo>
                  <a:pt x="55943" y="138455"/>
                </a:lnTo>
                <a:lnTo>
                  <a:pt x="56222" y="152006"/>
                </a:lnTo>
                <a:lnTo>
                  <a:pt x="55854" y="157797"/>
                </a:lnTo>
                <a:lnTo>
                  <a:pt x="53398" y="181720"/>
                </a:lnTo>
                <a:lnTo>
                  <a:pt x="52476" y="215696"/>
                </a:lnTo>
                <a:lnTo>
                  <a:pt x="53700" y="284479"/>
                </a:lnTo>
                <a:lnTo>
                  <a:pt x="58788" y="372160"/>
                </a:lnTo>
                <a:lnTo>
                  <a:pt x="61328" y="373494"/>
                </a:lnTo>
                <a:lnTo>
                  <a:pt x="61328" y="388226"/>
                </a:lnTo>
                <a:lnTo>
                  <a:pt x="68046" y="396138"/>
                </a:lnTo>
                <a:lnTo>
                  <a:pt x="84670" y="396138"/>
                </a:lnTo>
                <a:lnTo>
                  <a:pt x="91376" y="388226"/>
                </a:lnTo>
                <a:lnTo>
                  <a:pt x="91376" y="373646"/>
                </a:lnTo>
                <a:lnTo>
                  <a:pt x="93195" y="372643"/>
                </a:lnTo>
                <a:lnTo>
                  <a:pt x="93916" y="372160"/>
                </a:lnTo>
                <a:lnTo>
                  <a:pt x="94771" y="334477"/>
                </a:lnTo>
                <a:lnTo>
                  <a:pt x="95043" y="283825"/>
                </a:lnTo>
                <a:lnTo>
                  <a:pt x="95189" y="260648"/>
                </a:lnTo>
                <a:lnTo>
                  <a:pt x="96151" y="228053"/>
                </a:lnTo>
                <a:lnTo>
                  <a:pt x="96367" y="225856"/>
                </a:lnTo>
                <a:lnTo>
                  <a:pt x="96786" y="220992"/>
                </a:lnTo>
                <a:lnTo>
                  <a:pt x="97142" y="215696"/>
                </a:lnTo>
                <a:lnTo>
                  <a:pt x="97472" y="209842"/>
                </a:lnTo>
                <a:lnTo>
                  <a:pt x="98568" y="200526"/>
                </a:lnTo>
                <a:lnTo>
                  <a:pt x="99956" y="192163"/>
                </a:lnTo>
                <a:lnTo>
                  <a:pt x="101671" y="184838"/>
                </a:lnTo>
                <a:lnTo>
                  <a:pt x="103746" y="178638"/>
                </a:lnTo>
                <a:lnTo>
                  <a:pt x="153810" y="178638"/>
                </a:lnTo>
                <a:lnTo>
                  <a:pt x="151609" y="157797"/>
                </a:lnTo>
                <a:lnTo>
                  <a:pt x="151599" y="157213"/>
                </a:lnTo>
                <a:lnTo>
                  <a:pt x="151307" y="152438"/>
                </a:lnTo>
                <a:lnTo>
                  <a:pt x="151447" y="141452"/>
                </a:lnTo>
                <a:lnTo>
                  <a:pt x="152628" y="139471"/>
                </a:lnTo>
                <a:lnTo>
                  <a:pt x="153720" y="137413"/>
                </a:lnTo>
                <a:lnTo>
                  <a:pt x="154635" y="135267"/>
                </a:lnTo>
                <a:close/>
              </a:path>
              <a:path w="209550" h="396239">
                <a:moveTo>
                  <a:pt x="153810" y="178638"/>
                </a:moveTo>
                <a:lnTo>
                  <a:pt x="103746" y="178638"/>
                </a:lnTo>
                <a:lnTo>
                  <a:pt x="110165" y="211356"/>
                </a:lnTo>
                <a:lnTo>
                  <a:pt x="112282" y="258725"/>
                </a:lnTo>
                <a:lnTo>
                  <a:pt x="112592" y="314431"/>
                </a:lnTo>
                <a:lnTo>
                  <a:pt x="113588" y="372160"/>
                </a:lnTo>
                <a:lnTo>
                  <a:pt x="116509" y="373849"/>
                </a:lnTo>
                <a:lnTo>
                  <a:pt x="116509" y="387857"/>
                </a:lnTo>
                <a:lnTo>
                  <a:pt x="123215" y="395770"/>
                </a:lnTo>
                <a:lnTo>
                  <a:pt x="139839" y="395770"/>
                </a:lnTo>
                <a:lnTo>
                  <a:pt x="146545" y="387857"/>
                </a:lnTo>
                <a:lnTo>
                  <a:pt x="146545" y="373303"/>
                </a:lnTo>
                <a:lnTo>
                  <a:pt x="147904" y="372643"/>
                </a:lnTo>
                <a:lnTo>
                  <a:pt x="148704" y="372160"/>
                </a:lnTo>
                <a:lnTo>
                  <a:pt x="153826" y="283825"/>
                </a:lnTo>
                <a:lnTo>
                  <a:pt x="155188" y="222473"/>
                </a:lnTo>
                <a:lnTo>
                  <a:pt x="155191" y="220992"/>
                </a:lnTo>
                <a:lnTo>
                  <a:pt x="154049" y="180902"/>
                </a:lnTo>
                <a:lnTo>
                  <a:pt x="153810" y="178638"/>
                </a:lnTo>
                <a:close/>
              </a:path>
              <a:path w="209550" h="396239">
                <a:moveTo>
                  <a:pt x="86639" y="0"/>
                </a:moveTo>
                <a:lnTo>
                  <a:pt x="82562" y="8508"/>
                </a:lnTo>
                <a:lnTo>
                  <a:pt x="70382" y="10847"/>
                </a:lnTo>
                <a:lnTo>
                  <a:pt x="45820" y="20472"/>
                </a:lnTo>
                <a:lnTo>
                  <a:pt x="19388" y="37298"/>
                </a:lnTo>
                <a:lnTo>
                  <a:pt x="1595" y="61252"/>
                </a:lnTo>
                <a:lnTo>
                  <a:pt x="1003" y="62877"/>
                </a:lnTo>
                <a:lnTo>
                  <a:pt x="916" y="64173"/>
                </a:lnTo>
                <a:lnTo>
                  <a:pt x="1113" y="65239"/>
                </a:lnTo>
                <a:lnTo>
                  <a:pt x="0" y="68706"/>
                </a:lnTo>
                <a:lnTo>
                  <a:pt x="25156" y="115344"/>
                </a:lnTo>
                <a:lnTo>
                  <a:pt x="45686" y="140501"/>
                </a:lnTo>
                <a:lnTo>
                  <a:pt x="52705" y="137947"/>
                </a:lnTo>
                <a:lnTo>
                  <a:pt x="53594" y="137439"/>
                </a:lnTo>
                <a:lnTo>
                  <a:pt x="54127" y="136512"/>
                </a:lnTo>
                <a:lnTo>
                  <a:pt x="54419" y="135267"/>
                </a:lnTo>
                <a:lnTo>
                  <a:pt x="161135" y="135267"/>
                </a:lnTo>
                <a:lnTo>
                  <a:pt x="168912" y="130912"/>
                </a:lnTo>
                <a:lnTo>
                  <a:pt x="181984" y="114172"/>
                </a:lnTo>
                <a:lnTo>
                  <a:pt x="50050" y="114172"/>
                </a:lnTo>
                <a:lnTo>
                  <a:pt x="44032" y="99613"/>
                </a:lnTo>
                <a:lnTo>
                  <a:pt x="37255" y="85193"/>
                </a:lnTo>
                <a:lnTo>
                  <a:pt x="31059" y="72937"/>
                </a:lnTo>
                <a:lnTo>
                  <a:pt x="26784" y="64871"/>
                </a:lnTo>
                <a:lnTo>
                  <a:pt x="31203" y="63334"/>
                </a:lnTo>
                <a:lnTo>
                  <a:pt x="64096" y="46507"/>
                </a:lnTo>
                <a:lnTo>
                  <a:pt x="98331" y="46507"/>
                </a:lnTo>
                <a:lnTo>
                  <a:pt x="98907" y="14350"/>
                </a:lnTo>
                <a:lnTo>
                  <a:pt x="98450" y="13474"/>
                </a:lnTo>
                <a:lnTo>
                  <a:pt x="98132" y="12509"/>
                </a:lnTo>
                <a:lnTo>
                  <a:pt x="98132" y="7912"/>
                </a:lnTo>
                <a:lnTo>
                  <a:pt x="101003" y="5029"/>
                </a:lnTo>
                <a:lnTo>
                  <a:pt x="124706" y="5029"/>
                </a:lnTo>
                <a:lnTo>
                  <a:pt x="123044" y="1562"/>
                </a:lnTo>
                <a:lnTo>
                  <a:pt x="103009" y="1562"/>
                </a:lnTo>
                <a:lnTo>
                  <a:pt x="86639" y="0"/>
                </a:lnTo>
                <a:close/>
              </a:path>
              <a:path w="209550" h="396239">
                <a:moveTo>
                  <a:pt x="161135" y="135267"/>
                </a:moveTo>
                <a:lnTo>
                  <a:pt x="154635" y="135267"/>
                </a:lnTo>
                <a:lnTo>
                  <a:pt x="154940" y="136512"/>
                </a:lnTo>
                <a:lnTo>
                  <a:pt x="155473" y="137439"/>
                </a:lnTo>
                <a:lnTo>
                  <a:pt x="156349" y="137947"/>
                </a:lnTo>
                <a:lnTo>
                  <a:pt x="161135" y="135267"/>
                </a:lnTo>
                <a:close/>
              </a:path>
              <a:path w="209550" h="396239">
                <a:moveTo>
                  <a:pt x="98331" y="46507"/>
                </a:moveTo>
                <a:lnTo>
                  <a:pt x="64094" y="46520"/>
                </a:lnTo>
                <a:lnTo>
                  <a:pt x="52158" y="98882"/>
                </a:lnTo>
                <a:lnTo>
                  <a:pt x="51638" y="100672"/>
                </a:lnTo>
                <a:lnTo>
                  <a:pt x="51244" y="102514"/>
                </a:lnTo>
                <a:lnTo>
                  <a:pt x="50901" y="104381"/>
                </a:lnTo>
                <a:lnTo>
                  <a:pt x="50698" y="105257"/>
                </a:lnTo>
                <a:lnTo>
                  <a:pt x="50691" y="105714"/>
                </a:lnTo>
                <a:lnTo>
                  <a:pt x="50330" y="108051"/>
                </a:lnTo>
                <a:lnTo>
                  <a:pt x="50025" y="110909"/>
                </a:lnTo>
                <a:lnTo>
                  <a:pt x="50050" y="114172"/>
                </a:lnTo>
                <a:lnTo>
                  <a:pt x="159042" y="114172"/>
                </a:lnTo>
                <a:lnTo>
                  <a:pt x="159052" y="110909"/>
                </a:lnTo>
                <a:lnTo>
                  <a:pt x="158800" y="108369"/>
                </a:lnTo>
                <a:lnTo>
                  <a:pt x="158394" y="105714"/>
                </a:lnTo>
                <a:lnTo>
                  <a:pt x="158267" y="104838"/>
                </a:lnTo>
                <a:lnTo>
                  <a:pt x="158043" y="103479"/>
                </a:lnTo>
                <a:lnTo>
                  <a:pt x="104546" y="103479"/>
                </a:lnTo>
                <a:lnTo>
                  <a:pt x="97447" y="95872"/>
                </a:lnTo>
                <a:lnTo>
                  <a:pt x="98331" y="46507"/>
                </a:lnTo>
                <a:close/>
              </a:path>
              <a:path w="209550" h="396239">
                <a:moveTo>
                  <a:pt x="196524" y="46520"/>
                </a:moveTo>
                <a:lnTo>
                  <a:pt x="144995" y="46520"/>
                </a:lnTo>
                <a:lnTo>
                  <a:pt x="151690" y="50198"/>
                </a:lnTo>
                <a:lnTo>
                  <a:pt x="158815" y="54019"/>
                </a:lnTo>
                <a:lnTo>
                  <a:pt x="182308" y="64884"/>
                </a:lnTo>
                <a:lnTo>
                  <a:pt x="178039" y="72942"/>
                </a:lnTo>
                <a:lnTo>
                  <a:pt x="171842" y="85194"/>
                </a:lnTo>
                <a:lnTo>
                  <a:pt x="165061" y="99613"/>
                </a:lnTo>
                <a:lnTo>
                  <a:pt x="159042" y="114172"/>
                </a:lnTo>
                <a:lnTo>
                  <a:pt x="181984" y="114172"/>
                </a:lnTo>
                <a:lnTo>
                  <a:pt x="206883" y="76022"/>
                </a:lnTo>
                <a:lnTo>
                  <a:pt x="209092" y="68706"/>
                </a:lnTo>
                <a:lnTo>
                  <a:pt x="207962" y="65239"/>
                </a:lnTo>
                <a:lnTo>
                  <a:pt x="208165" y="64173"/>
                </a:lnTo>
                <a:lnTo>
                  <a:pt x="208059" y="62877"/>
                </a:lnTo>
                <a:lnTo>
                  <a:pt x="207470" y="61239"/>
                </a:lnTo>
                <a:lnTo>
                  <a:pt x="196524" y="46520"/>
                </a:lnTo>
                <a:close/>
              </a:path>
              <a:path w="209550" h="396239">
                <a:moveTo>
                  <a:pt x="124706" y="5029"/>
                </a:moveTo>
                <a:lnTo>
                  <a:pt x="108089" y="5029"/>
                </a:lnTo>
                <a:lnTo>
                  <a:pt x="110959" y="7912"/>
                </a:lnTo>
                <a:lnTo>
                  <a:pt x="110959" y="12509"/>
                </a:lnTo>
                <a:lnTo>
                  <a:pt x="110642" y="13474"/>
                </a:lnTo>
                <a:lnTo>
                  <a:pt x="110185" y="14350"/>
                </a:lnTo>
                <a:lnTo>
                  <a:pt x="111645" y="95872"/>
                </a:lnTo>
                <a:lnTo>
                  <a:pt x="104546" y="103479"/>
                </a:lnTo>
                <a:lnTo>
                  <a:pt x="158043" y="103479"/>
                </a:lnTo>
                <a:lnTo>
                  <a:pt x="157873" y="102450"/>
                </a:lnTo>
                <a:lnTo>
                  <a:pt x="157365" y="100114"/>
                </a:lnTo>
                <a:lnTo>
                  <a:pt x="156679" y="97853"/>
                </a:lnTo>
                <a:lnTo>
                  <a:pt x="144995" y="46520"/>
                </a:lnTo>
                <a:lnTo>
                  <a:pt x="196524" y="46520"/>
                </a:lnTo>
                <a:lnTo>
                  <a:pt x="189644" y="37268"/>
                </a:lnTo>
                <a:lnTo>
                  <a:pt x="163153" y="20429"/>
                </a:lnTo>
                <a:lnTo>
                  <a:pt x="138582" y="10822"/>
                </a:lnTo>
                <a:lnTo>
                  <a:pt x="126504" y="8534"/>
                </a:lnTo>
                <a:lnTo>
                  <a:pt x="126326" y="8407"/>
                </a:lnTo>
                <a:lnTo>
                  <a:pt x="124706" y="5029"/>
                </a:lnTo>
                <a:close/>
              </a:path>
              <a:path w="209550" h="396239">
                <a:moveTo>
                  <a:pt x="105016" y="1473"/>
                </a:moveTo>
                <a:lnTo>
                  <a:pt x="104025" y="1473"/>
                </a:lnTo>
                <a:lnTo>
                  <a:pt x="103530" y="1536"/>
                </a:lnTo>
                <a:lnTo>
                  <a:pt x="103009" y="1562"/>
                </a:lnTo>
                <a:lnTo>
                  <a:pt x="123044" y="1562"/>
                </a:lnTo>
                <a:lnTo>
                  <a:pt x="105943" y="1549"/>
                </a:lnTo>
                <a:lnTo>
                  <a:pt x="105473" y="1523"/>
                </a:lnTo>
                <a:lnTo>
                  <a:pt x="105016" y="1473"/>
                </a:lnTo>
                <a:close/>
              </a:path>
              <a:path w="209550" h="396239">
                <a:moveTo>
                  <a:pt x="122300" y="12"/>
                </a:moveTo>
                <a:lnTo>
                  <a:pt x="105943" y="1473"/>
                </a:lnTo>
                <a:lnTo>
                  <a:pt x="123037" y="1549"/>
                </a:lnTo>
                <a:lnTo>
                  <a:pt x="122300" y="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59864" y="3767531"/>
            <a:ext cx="0" cy="177800"/>
          </a:xfrm>
          <a:custGeom>
            <a:avLst/>
            <a:gdLst/>
            <a:ahLst/>
            <a:cxnLst/>
            <a:rect l="l" t="t" r="r" b="b"/>
            <a:pathLst>
              <a:path h="177800">
                <a:moveTo>
                  <a:pt x="0" y="0"/>
                </a:moveTo>
                <a:lnTo>
                  <a:pt x="0" y="177799"/>
                </a:lnTo>
              </a:path>
            </a:pathLst>
          </a:custGeom>
          <a:ln w="4856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35582" y="3740861"/>
            <a:ext cx="745490" cy="0"/>
          </a:xfrm>
          <a:custGeom>
            <a:avLst/>
            <a:gdLst/>
            <a:ahLst/>
            <a:cxnLst/>
            <a:rect l="l" t="t" r="r" b="b"/>
            <a:pathLst>
              <a:path w="745489">
                <a:moveTo>
                  <a:pt x="0" y="0"/>
                </a:moveTo>
                <a:lnTo>
                  <a:pt x="745210" y="0"/>
                </a:lnTo>
              </a:path>
            </a:pathLst>
          </a:custGeom>
          <a:ln w="533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56504" y="3767315"/>
            <a:ext cx="0" cy="177800"/>
          </a:xfrm>
          <a:custGeom>
            <a:avLst/>
            <a:gdLst/>
            <a:ahLst/>
            <a:cxnLst/>
            <a:rect l="l" t="t" r="r" b="b"/>
            <a:pathLst>
              <a:path h="177800">
                <a:moveTo>
                  <a:pt x="0" y="0"/>
                </a:moveTo>
                <a:lnTo>
                  <a:pt x="0" y="177698"/>
                </a:lnTo>
              </a:path>
            </a:pathLst>
          </a:custGeom>
          <a:ln w="485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07756" y="3523157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40424" y="0"/>
                </a:moveTo>
                <a:lnTo>
                  <a:pt x="24688" y="3176"/>
                </a:lnTo>
                <a:lnTo>
                  <a:pt x="11839" y="11839"/>
                </a:lnTo>
                <a:lnTo>
                  <a:pt x="3176" y="24688"/>
                </a:lnTo>
                <a:lnTo>
                  <a:pt x="0" y="40424"/>
                </a:lnTo>
                <a:lnTo>
                  <a:pt x="3176" y="56161"/>
                </a:lnTo>
                <a:lnTo>
                  <a:pt x="11839" y="69014"/>
                </a:lnTo>
                <a:lnTo>
                  <a:pt x="24688" y="77682"/>
                </a:lnTo>
                <a:lnTo>
                  <a:pt x="40424" y="80860"/>
                </a:lnTo>
                <a:lnTo>
                  <a:pt x="56159" y="77682"/>
                </a:lnTo>
                <a:lnTo>
                  <a:pt x="69008" y="69014"/>
                </a:lnTo>
                <a:lnTo>
                  <a:pt x="77671" y="56161"/>
                </a:lnTo>
                <a:lnTo>
                  <a:pt x="80848" y="40424"/>
                </a:lnTo>
                <a:lnTo>
                  <a:pt x="77671" y="24688"/>
                </a:lnTo>
                <a:lnTo>
                  <a:pt x="69008" y="11839"/>
                </a:lnTo>
                <a:lnTo>
                  <a:pt x="56159" y="3176"/>
                </a:lnTo>
                <a:lnTo>
                  <a:pt x="40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69110" y="3601516"/>
            <a:ext cx="158750" cy="97155"/>
          </a:xfrm>
          <a:custGeom>
            <a:avLst/>
            <a:gdLst/>
            <a:ahLst/>
            <a:cxnLst/>
            <a:rect l="l" t="t" r="r" b="b"/>
            <a:pathLst>
              <a:path w="158750" h="97154">
                <a:moveTo>
                  <a:pt x="45478" y="0"/>
                </a:moveTo>
                <a:lnTo>
                  <a:pt x="30393" y="16712"/>
                </a:lnTo>
                <a:lnTo>
                  <a:pt x="17510" y="38944"/>
                </a:lnTo>
                <a:lnTo>
                  <a:pt x="7241" y="65872"/>
                </a:lnTo>
                <a:lnTo>
                  <a:pt x="0" y="96672"/>
                </a:lnTo>
                <a:lnTo>
                  <a:pt x="158127" y="96672"/>
                </a:lnTo>
                <a:lnTo>
                  <a:pt x="140617" y="38944"/>
                </a:lnTo>
                <a:lnTo>
                  <a:pt x="79070" y="12915"/>
                </a:lnTo>
                <a:lnTo>
                  <a:pt x="69638" y="12014"/>
                </a:lnTo>
                <a:lnTo>
                  <a:pt x="60807" y="9434"/>
                </a:lnTo>
                <a:lnTo>
                  <a:pt x="52709" y="5366"/>
                </a:lnTo>
                <a:lnTo>
                  <a:pt x="45478" y="0"/>
                </a:lnTo>
                <a:close/>
              </a:path>
              <a:path w="158750" h="97154">
                <a:moveTo>
                  <a:pt x="112648" y="0"/>
                </a:moveTo>
                <a:lnTo>
                  <a:pt x="105419" y="5366"/>
                </a:lnTo>
                <a:lnTo>
                  <a:pt x="97326" y="9434"/>
                </a:lnTo>
                <a:lnTo>
                  <a:pt x="88499" y="12014"/>
                </a:lnTo>
                <a:lnTo>
                  <a:pt x="79070" y="12915"/>
                </a:lnTo>
                <a:lnTo>
                  <a:pt x="124307" y="12915"/>
                </a:lnTo>
                <a:lnTo>
                  <a:pt x="112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79613" y="3523157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40424" y="0"/>
                </a:moveTo>
                <a:lnTo>
                  <a:pt x="24688" y="3176"/>
                </a:lnTo>
                <a:lnTo>
                  <a:pt x="11839" y="11839"/>
                </a:lnTo>
                <a:lnTo>
                  <a:pt x="3176" y="24688"/>
                </a:lnTo>
                <a:lnTo>
                  <a:pt x="0" y="40424"/>
                </a:lnTo>
                <a:lnTo>
                  <a:pt x="3176" y="56161"/>
                </a:lnTo>
                <a:lnTo>
                  <a:pt x="11839" y="69014"/>
                </a:lnTo>
                <a:lnTo>
                  <a:pt x="24688" y="77682"/>
                </a:lnTo>
                <a:lnTo>
                  <a:pt x="40424" y="80860"/>
                </a:lnTo>
                <a:lnTo>
                  <a:pt x="56159" y="77682"/>
                </a:lnTo>
                <a:lnTo>
                  <a:pt x="69008" y="69014"/>
                </a:lnTo>
                <a:lnTo>
                  <a:pt x="77671" y="56161"/>
                </a:lnTo>
                <a:lnTo>
                  <a:pt x="80848" y="40424"/>
                </a:lnTo>
                <a:lnTo>
                  <a:pt x="77671" y="24688"/>
                </a:lnTo>
                <a:lnTo>
                  <a:pt x="69008" y="11839"/>
                </a:lnTo>
                <a:lnTo>
                  <a:pt x="56159" y="3176"/>
                </a:lnTo>
                <a:lnTo>
                  <a:pt x="40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0979" y="3601516"/>
            <a:ext cx="158750" cy="97155"/>
          </a:xfrm>
          <a:custGeom>
            <a:avLst/>
            <a:gdLst/>
            <a:ahLst/>
            <a:cxnLst/>
            <a:rect l="l" t="t" r="r" b="b"/>
            <a:pathLst>
              <a:path w="158750" h="97154">
                <a:moveTo>
                  <a:pt x="45478" y="0"/>
                </a:moveTo>
                <a:lnTo>
                  <a:pt x="30393" y="16712"/>
                </a:lnTo>
                <a:lnTo>
                  <a:pt x="17510" y="38944"/>
                </a:lnTo>
                <a:lnTo>
                  <a:pt x="7241" y="65872"/>
                </a:lnTo>
                <a:lnTo>
                  <a:pt x="0" y="96672"/>
                </a:lnTo>
                <a:lnTo>
                  <a:pt x="158127" y="96672"/>
                </a:lnTo>
                <a:lnTo>
                  <a:pt x="140617" y="38944"/>
                </a:lnTo>
                <a:lnTo>
                  <a:pt x="79070" y="12915"/>
                </a:lnTo>
                <a:lnTo>
                  <a:pt x="69638" y="12014"/>
                </a:lnTo>
                <a:lnTo>
                  <a:pt x="60807" y="9434"/>
                </a:lnTo>
                <a:lnTo>
                  <a:pt x="52709" y="5366"/>
                </a:lnTo>
                <a:lnTo>
                  <a:pt x="45478" y="0"/>
                </a:lnTo>
                <a:close/>
              </a:path>
              <a:path w="158750" h="97154">
                <a:moveTo>
                  <a:pt x="112648" y="0"/>
                </a:moveTo>
                <a:lnTo>
                  <a:pt x="105419" y="5366"/>
                </a:lnTo>
                <a:lnTo>
                  <a:pt x="97326" y="9434"/>
                </a:lnTo>
                <a:lnTo>
                  <a:pt x="88499" y="12014"/>
                </a:lnTo>
                <a:lnTo>
                  <a:pt x="79070" y="12915"/>
                </a:lnTo>
                <a:lnTo>
                  <a:pt x="124307" y="12915"/>
                </a:lnTo>
                <a:lnTo>
                  <a:pt x="112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851482" y="3523157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40424" y="0"/>
                </a:moveTo>
                <a:lnTo>
                  <a:pt x="24688" y="3176"/>
                </a:lnTo>
                <a:lnTo>
                  <a:pt x="11839" y="11839"/>
                </a:lnTo>
                <a:lnTo>
                  <a:pt x="3176" y="24688"/>
                </a:lnTo>
                <a:lnTo>
                  <a:pt x="0" y="40424"/>
                </a:lnTo>
                <a:lnTo>
                  <a:pt x="3176" y="56161"/>
                </a:lnTo>
                <a:lnTo>
                  <a:pt x="11839" y="69014"/>
                </a:lnTo>
                <a:lnTo>
                  <a:pt x="24688" y="77682"/>
                </a:lnTo>
                <a:lnTo>
                  <a:pt x="40424" y="80860"/>
                </a:lnTo>
                <a:lnTo>
                  <a:pt x="56159" y="77682"/>
                </a:lnTo>
                <a:lnTo>
                  <a:pt x="69008" y="69014"/>
                </a:lnTo>
                <a:lnTo>
                  <a:pt x="77671" y="56161"/>
                </a:lnTo>
                <a:lnTo>
                  <a:pt x="80848" y="40424"/>
                </a:lnTo>
                <a:lnTo>
                  <a:pt x="77671" y="24688"/>
                </a:lnTo>
                <a:lnTo>
                  <a:pt x="69008" y="11839"/>
                </a:lnTo>
                <a:lnTo>
                  <a:pt x="56159" y="3176"/>
                </a:lnTo>
                <a:lnTo>
                  <a:pt x="40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12836" y="3601516"/>
            <a:ext cx="158750" cy="97155"/>
          </a:xfrm>
          <a:custGeom>
            <a:avLst/>
            <a:gdLst/>
            <a:ahLst/>
            <a:cxnLst/>
            <a:rect l="l" t="t" r="r" b="b"/>
            <a:pathLst>
              <a:path w="158750" h="97154">
                <a:moveTo>
                  <a:pt x="45478" y="0"/>
                </a:moveTo>
                <a:lnTo>
                  <a:pt x="30393" y="16712"/>
                </a:lnTo>
                <a:lnTo>
                  <a:pt x="17510" y="38944"/>
                </a:lnTo>
                <a:lnTo>
                  <a:pt x="7241" y="65872"/>
                </a:lnTo>
                <a:lnTo>
                  <a:pt x="0" y="96672"/>
                </a:lnTo>
                <a:lnTo>
                  <a:pt x="158127" y="96672"/>
                </a:lnTo>
                <a:lnTo>
                  <a:pt x="140617" y="38944"/>
                </a:lnTo>
                <a:lnTo>
                  <a:pt x="79070" y="12915"/>
                </a:lnTo>
                <a:lnTo>
                  <a:pt x="69638" y="12014"/>
                </a:lnTo>
                <a:lnTo>
                  <a:pt x="60807" y="9434"/>
                </a:lnTo>
                <a:lnTo>
                  <a:pt x="52709" y="5366"/>
                </a:lnTo>
                <a:lnTo>
                  <a:pt x="45478" y="0"/>
                </a:lnTo>
                <a:close/>
              </a:path>
              <a:path w="158750" h="97154">
                <a:moveTo>
                  <a:pt x="112648" y="0"/>
                </a:moveTo>
                <a:lnTo>
                  <a:pt x="105419" y="5366"/>
                </a:lnTo>
                <a:lnTo>
                  <a:pt x="97326" y="9434"/>
                </a:lnTo>
                <a:lnTo>
                  <a:pt x="88499" y="12014"/>
                </a:lnTo>
                <a:lnTo>
                  <a:pt x="79070" y="12915"/>
                </a:lnTo>
                <a:lnTo>
                  <a:pt x="124307" y="12915"/>
                </a:lnTo>
                <a:lnTo>
                  <a:pt x="112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023351" y="3523157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40424" y="0"/>
                </a:moveTo>
                <a:lnTo>
                  <a:pt x="24688" y="3176"/>
                </a:lnTo>
                <a:lnTo>
                  <a:pt x="11839" y="11839"/>
                </a:lnTo>
                <a:lnTo>
                  <a:pt x="3176" y="24688"/>
                </a:lnTo>
                <a:lnTo>
                  <a:pt x="0" y="40424"/>
                </a:lnTo>
                <a:lnTo>
                  <a:pt x="3176" y="56161"/>
                </a:lnTo>
                <a:lnTo>
                  <a:pt x="11839" y="69014"/>
                </a:lnTo>
                <a:lnTo>
                  <a:pt x="24688" y="77682"/>
                </a:lnTo>
                <a:lnTo>
                  <a:pt x="40424" y="80860"/>
                </a:lnTo>
                <a:lnTo>
                  <a:pt x="56159" y="77682"/>
                </a:lnTo>
                <a:lnTo>
                  <a:pt x="69008" y="69014"/>
                </a:lnTo>
                <a:lnTo>
                  <a:pt x="77671" y="56161"/>
                </a:lnTo>
                <a:lnTo>
                  <a:pt x="80848" y="40424"/>
                </a:lnTo>
                <a:lnTo>
                  <a:pt x="77671" y="24688"/>
                </a:lnTo>
                <a:lnTo>
                  <a:pt x="69008" y="11839"/>
                </a:lnTo>
                <a:lnTo>
                  <a:pt x="56159" y="3176"/>
                </a:lnTo>
                <a:lnTo>
                  <a:pt x="40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984705" y="3601516"/>
            <a:ext cx="158750" cy="97155"/>
          </a:xfrm>
          <a:custGeom>
            <a:avLst/>
            <a:gdLst/>
            <a:ahLst/>
            <a:cxnLst/>
            <a:rect l="l" t="t" r="r" b="b"/>
            <a:pathLst>
              <a:path w="158750" h="97154">
                <a:moveTo>
                  <a:pt x="45478" y="0"/>
                </a:moveTo>
                <a:lnTo>
                  <a:pt x="30393" y="16712"/>
                </a:lnTo>
                <a:lnTo>
                  <a:pt x="17510" y="38944"/>
                </a:lnTo>
                <a:lnTo>
                  <a:pt x="7241" y="65872"/>
                </a:lnTo>
                <a:lnTo>
                  <a:pt x="0" y="96672"/>
                </a:lnTo>
                <a:lnTo>
                  <a:pt x="158127" y="96672"/>
                </a:lnTo>
                <a:lnTo>
                  <a:pt x="140617" y="38944"/>
                </a:lnTo>
                <a:lnTo>
                  <a:pt x="79070" y="12915"/>
                </a:lnTo>
                <a:lnTo>
                  <a:pt x="69638" y="12014"/>
                </a:lnTo>
                <a:lnTo>
                  <a:pt x="60807" y="9434"/>
                </a:lnTo>
                <a:lnTo>
                  <a:pt x="52709" y="5366"/>
                </a:lnTo>
                <a:lnTo>
                  <a:pt x="45478" y="0"/>
                </a:lnTo>
                <a:close/>
              </a:path>
              <a:path w="158750" h="97154">
                <a:moveTo>
                  <a:pt x="112648" y="0"/>
                </a:moveTo>
                <a:lnTo>
                  <a:pt x="105419" y="5366"/>
                </a:lnTo>
                <a:lnTo>
                  <a:pt x="97326" y="9434"/>
                </a:lnTo>
                <a:lnTo>
                  <a:pt x="88499" y="12014"/>
                </a:lnTo>
                <a:lnTo>
                  <a:pt x="79070" y="12915"/>
                </a:lnTo>
                <a:lnTo>
                  <a:pt x="124307" y="12915"/>
                </a:lnTo>
                <a:lnTo>
                  <a:pt x="112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300" y="929297"/>
            <a:ext cx="8568100" cy="71814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 algn="ctr">
              <a:lnSpc>
                <a:spcPts val="2470"/>
              </a:lnSpc>
              <a:spcBef>
                <a:spcPts val="600"/>
              </a:spcBef>
            </a:pPr>
            <a:r>
              <a:rPr lang="en-US" spc="-114" dirty="0" smtClean="0"/>
              <a:t>INSTITUTIONAL FUNDING </a:t>
            </a:r>
            <a:r>
              <a:rPr lang="en-US" spc="-114" dirty="0" smtClean="0"/>
              <a:t/>
            </a:r>
            <a:br>
              <a:rPr lang="en-US" spc="-114" dirty="0" smtClean="0"/>
            </a:br>
            <a:r>
              <a:rPr lang="en-US" spc="-114" dirty="0" smtClean="0"/>
              <a:t>OF </a:t>
            </a:r>
            <a:r>
              <a:rPr lang="en-US" spc="-114" dirty="0" smtClean="0"/>
              <a:t>SCIENCE IN THE UNIVERSITIES</a:t>
            </a:r>
            <a:endParaRPr lang="en-US" spc="-70" dirty="0"/>
          </a:p>
        </p:txBody>
      </p:sp>
      <p:sp>
        <p:nvSpPr>
          <p:cNvPr id="3" name="object 3"/>
          <p:cNvSpPr txBox="1"/>
          <p:nvPr/>
        </p:nvSpPr>
        <p:spPr>
          <a:xfrm>
            <a:off x="2133600" y="2263892"/>
            <a:ext cx="6781800" cy="1064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50000"/>
              </a:lnSpc>
            </a:pPr>
            <a:r>
              <a:rPr lang="en-US" sz="2800" b="1" spc="-100" dirty="0" smtClean="0">
                <a:solidFill>
                  <a:srgbClr val="FF0000"/>
                </a:solidFill>
                <a:latin typeface="Arial"/>
                <a:cs typeface="Arial"/>
              </a:rPr>
              <a:t>UAH 100 </a:t>
            </a:r>
            <a:r>
              <a:rPr lang="en-US" sz="2800" b="1" spc="-100" dirty="0" smtClean="0">
                <a:solidFill>
                  <a:srgbClr val="FF0000"/>
                </a:solidFill>
                <a:latin typeface="Arial"/>
                <a:cs typeface="Arial"/>
              </a:rPr>
              <a:t>million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(550 </a:t>
            </a:r>
            <a:r>
              <a:rPr lang="en-US" sz="2800" b="1" spc="-100" dirty="0">
                <a:solidFill>
                  <a:srgbClr val="FF0000"/>
                </a:solidFill>
                <a:latin typeface="Arial"/>
                <a:cs typeface="Arial"/>
              </a:rPr>
              <a:t>million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2020*)</a:t>
            </a:r>
          </a:p>
          <a:p>
            <a:pPr marL="12700">
              <a:lnSpc>
                <a:spcPct val="150000"/>
              </a:lnSpc>
            </a:pPr>
            <a:r>
              <a:rPr lang="en-US" sz="2000" dirty="0" smtClean="0">
                <a:latin typeface="Arial"/>
                <a:cs typeface="Arial"/>
              </a:rPr>
              <a:t>According to the result of state evaluation of universities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8600" y="1968043"/>
            <a:ext cx="1283335" cy="1283335"/>
          </a:xfrm>
          <a:custGeom>
            <a:avLst/>
            <a:gdLst/>
            <a:ahLst/>
            <a:cxnLst/>
            <a:rect l="l" t="t" r="r" b="b"/>
            <a:pathLst>
              <a:path w="1283335" h="1283335">
                <a:moveTo>
                  <a:pt x="641489" y="0"/>
                </a:moveTo>
                <a:lnTo>
                  <a:pt x="593613" y="1759"/>
                </a:lnTo>
                <a:lnTo>
                  <a:pt x="546693" y="6955"/>
                </a:lnTo>
                <a:lnTo>
                  <a:pt x="500853" y="15463"/>
                </a:lnTo>
                <a:lnTo>
                  <a:pt x="456216" y="27159"/>
                </a:lnTo>
                <a:lnTo>
                  <a:pt x="412907" y="41919"/>
                </a:lnTo>
                <a:lnTo>
                  <a:pt x="371050" y="59620"/>
                </a:lnTo>
                <a:lnTo>
                  <a:pt x="330769" y="80137"/>
                </a:lnTo>
                <a:lnTo>
                  <a:pt x="292188" y="103346"/>
                </a:lnTo>
                <a:lnTo>
                  <a:pt x="255431" y="129123"/>
                </a:lnTo>
                <a:lnTo>
                  <a:pt x="220622" y="157344"/>
                </a:lnTo>
                <a:lnTo>
                  <a:pt x="187885" y="187885"/>
                </a:lnTo>
                <a:lnTo>
                  <a:pt x="157344" y="220622"/>
                </a:lnTo>
                <a:lnTo>
                  <a:pt x="129123" y="255431"/>
                </a:lnTo>
                <a:lnTo>
                  <a:pt x="103346" y="292188"/>
                </a:lnTo>
                <a:lnTo>
                  <a:pt x="80137" y="330769"/>
                </a:lnTo>
                <a:lnTo>
                  <a:pt x="59620" y="371050"/>
                </a:lnTo>
                <a:lnTo>
                  <a:pt x="41919" y="412907"/>
                </a:lnTo>
                <a:lnTo>
                  <a:pt x="27159" y="456216"/>
                </a:lnTo>
                <a:lnTo>
                  <a:pt x="15463" y="500853"/>
                </a:lnTo>
                <a:lnTo>
                  <a:pt x="6955" y="546693"/>
                </a:lnTo>
                <a:lnTo>
                  <a:pt x="1759" y="593613"/>
                </a:lnTo>
                <a:lnTo>
                  <a:pt x="0" y="641489"/>
                </a:lnTo>
                <a:lnTo>
                  <a:pt x="1759" y="689364"/>
                </a:lnTo>
                <a:lnTo>
                  <a:pt x="6955" y="736283"/>
                </a:lnTo>
                <a:lnTo>
                  <a:pt x="15463" y="782122"/>
                </a:lnTo>
                <a:lnTo>
                  <a:pt x="27159" y="826758"/>
                </a:lnTo>
                <a:lnTo>
                  <a:pt x="41919" y="870066"/>
                </a:lnTo>
                <a:lnTo>
                  <a:pt x="59620" y="911923"/>
                </a:lnTo>
                <a:lnTo>
                  <a:pt x="80137" y="952203"/>
                </a:lnTo>
                <a:lnTo>
                  <a:pt x="103346" y="990785"/>
                </a:lnTo>
                <a:lnTo>
                  <a:pt x="129123" y="1027542"/>
                </a:lnTo>
                <a:lnTo>
                  <a:pt x="157344" y="1062351"/>
                </a:lnTo>
                <a:lnTo>
                  <a:pt x="187885" y="1095089"/>
                </a:lnTo>
                <a:lnTo>
                  <a:pt x="220622" y="1125630"/>
                </a:lnTo>
                <a:lnTo>
                  <a:pt x="255431" y="1153852"/>
                </a:lnTo>
                <a:lnTo>
                  <a:pt x="292188" y="1179629"/>
                </a:lnTo>
                <a:lnTo>
                  <a:pt x="330769" y="1202839"/>
                </a:lnTo>
                <a:lnTo>
                  <a:pt x="371050" y="1223356"/>
                </a:lnTo>
                <a:lnTo>
                  <a:pt x="412907" y="1241057"/>
                </a:lnTo>
                <a:lnTo>
                  <a:pt x="456216" y="1255818"/>
                </a:lnTo>
                <a:lnTo>
                  <a:pt x="500853" y="1267515"/>
                </a:lnTo>
                <a:lnTo>
                  <a:pt x="546693" y="1276023"/>
                </a:lnTo>
                <a:lnTo>
                  <a:pt x="593613" y="1281219"/>
                </a:lnTo>
                <a:lnTo>
                  <a:pt x="641489" y="1282979"/>
                </a:lnTo>
                <a:lnTo>
                  <a:pt x="689365" y="1281219"/>
                </a:lnTo>
                <a:lnTo>
                  <a:pt x="736285" y="1276023"/>
                </a:lnTo>
                <a:lnTo>
                  <a:pt x="782126" y="1267515"/>
                </a:lnTo>
                <a:lnTo>
                  <a:pt x="826762" y="1255818"/>
                </a:lnTo>
                <a:lnTo>
                  <a:pt x="870071" y="1241057"/>
                </a:lnTo>
                <a:lnTo>
                  <a:pt x="911928" y="1223356"/>
                </a:lnTo>
                <a:lnTo>
                  <a:pt x="952209" y="1202839"/>
                </a:lnTo>
                <a:lnTo>
                  <a:pt x="990790" y="1179629"/>
                </a:lnTo>
                <a:lnTo>
                  <a:pt x="1027547" y="1153852"/>
                </a:lnTo>
                <a:lnTo>
                  <a:pt x="1062356" y="1125630"/>
                </a:lnTo>
                <a:lnTo>
                  <a:pt x="1095094" y="1095089"/>
                </a:lnTo>
                <a:lnTo>
                  <a:pt x="1125635" y="1062351"/>
                </a:lnTo>
                <a:lnTo>
                  <a:pt x="1153856" y="1027542"/>
                </a:lnTo>
                <a:lnTo>
                  <a:pt x="1179633" y="990785"/>
                </a:lnTo>
                <a:lnTo>
                  <a:pt x="1202842" y="952203"/>
                </a:lnTo>
                <a:lnTo>
                  <a:pt x="1223358" y="911923"/>
                </a:lnTo>
                <a:lnTo>
                  <a:pt x="1241059" y="870066"/>
                </a:lnTo>
                <a:lnTo>
                  <a:pt x="1255819" y="826758"/>
                </a:lnTo>
                <a:lnTo>
                  <a:pt x="1267516" y="782122"/>
                </a:lnTo>
                <a:lnTo>
                  <a:pt x="1276024" y="736283"/>
                </a:lnTo>
                <a:lnTo>
                  <a:pt x="1281219" y="689364"/>
                </a:lnTo>
                <a:lnTo>
                  <a:pt x="1282979" y="641489"/>
                </a:lnTo>
                <a:lnTo>
                  <a:pt x="1281219" y="593613"/>
                </a:lnTo>
                <a:lnTo>
                  <a:pt x="1276024" y="546693"/>
                </a:lnTo>
                <a:lnTo>
                  <a:pt x="1267516" y="500853"/>
                </a:lnTo>
                <a:lnTo>
                  <a:pt x="1255819" y="456216"/>
                </a:lnTo>
                <a:lnTo>
                  <a:pt x="1241059" y="412907"/>
                </a:lnTo>
                <a:lnTo>
                  <a:pt x="1223358" y="371050"/>
                </a:lnTo>
                <a:lnTo>
                  <a:pt x="1202842" y="330769"/>
                </a:lnTo>
                <a:lnTo>
                  <a:pt x="1179633" y="292188"/>
                </a:lnTo>
                <a:lnTo>
                  <a:pt x="1153856" y="255431"/>
                </a:lnTo>
                <a:lnTo>
                  <a:pt x="1125635" y="220622"/>
                </a:lnTo>
                <a:lnTo>
                  <a:pt x="1095094" y="187885"/>
                </a:lnTo>
                <a:lnTo>
                  <a:pt x="1062356" y="157344"/>
                </a:lnTo>
                <a:lnTo>
                  <a:pt x="1027547" y="129123"/>
                </a:lnTo>
                <a:lnTo>
                  <a:pt x="990790" y="103346"/>
                </a:lnTo>
                <a:lnTo>
                  <a:pt x="952209" y="80137"/>
                </a:lnTo>
                <a:lnTo>
                  <a:pt x="911928" y="59620"/>
                </a:lnTo>
                <a:lnTo>
                  <a:pt x="870071" y="41919"/>
                </a:lnTo>
                <a:lnTo>
                  <a:pt x="826762" y="27159"/>
                </a:lnTo>
                <a:lnTo>
                  <a:pt x="782126" y="15463"/>
                </a:lnTo>
                <a:lnTo>
                  <a:pt x="736285" y="6955"/>
                </a:lnTo>
                <a:lnTo>
                  <a:pt x="689365" y="1759"/>
                </a:lnTo>
                <a:lnTo>
                  <a:pt x="641489" y="0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4672" y="2125948"/>
            <a:ext cx="631190" cy="347980"/>
          </a:xfrm>
          <a:custGeom>
            <a:avLst/>
            <a:gdLst/>
            <a:ahLst/>
            <a:cxnLst/>
            <a:rect l="l" t="t" r="r" b="b"/>
            <a:pathLst>
              <a:path w="631190" h="347980">
                <a:moveTo>
                  <a:pt x="627735" y="261023"/>
                </a:moveTo>
                <a:lnTo>
                  <a:pt x="3162" y="261023"/>
                </a:lnTo>
                <a:lnTo>
                  <a:pt x="0" y="264172"/>
                </a:lnTo>
                <a:lnTo>
                  <a:pt x="0" y="343827"/>
                </a:lnTo>
                <a:lnTo>
                  <a:pt x="3162" y="347764"/>
                </a:lnTo>
                <a:lnTo>
                  <a:pt x="627735" y="347764"/>
                </a:lnTo>
                <a:lnTo>
                  <a:pt x="630885" y="343827"/>
                </a:lnTo>
                <a:lnTo>
                  <a:pt x="630885" y="264172"/>
                </a:lnTo>
                <a:lnTo>
                  <a:pt x="627735" y="261023"/>
                </a:lnTo>
                <a:close/>
              </a:path>
              <a:path w="631190" h="347980">
                <a:moveTo>
                  <a:pt x="544129" y="80429"/>
                </a:moveTo>
                <a:lnTo>
                  <a:pt x="331216" y="80429"/>
                </a:lnTo>
                <a:lnTo>
                  <a:pt x="388624" y="86435"/>
                </a:lnTo>
                <a:lnTo>
                  <a:pt x="436572" y="103496"/>
                </a:lnTo>
                <a:lnTo>
                  <a:pt x="473164" y="130171"/>
                </a:lnTo>
                <a:lnTo>
                  <a:pt x="496508" y="165020"/>
                </a:lnTo>
                <a:lnTo>
                  <a:pt x="504710" y="206603"/>
                </a:lnTo>
                <a:lnTo>
                  <a:pt x="503404" y="221873"/>
                </a:lnTo>
                <a:lnTo>
                  <a:pt x="499583" y="235885"/>
                </a:lnTo>
                <a:lnTo>
                  <a:pt x="493360" y="248910"/>
                </a:lnTo>
                <a:lnTo>
                  <a:pt x="484987" y="261023"/>
                </a:lnTo>
                <a:lnTo>
                  <a:pt x="589876" y="261023"/>
                </a:lnTo>
                <a:lnTo>
                  <a:pt x="592531" y="248860"/>
                </a:lnTo>
                <a:lnTo>
                  <a:pt x="594509" y="236280"/>
                </a:lnTo>
                <a:lnTo>
                  <a:pt x="595756" y="223207"/>
                </a:lnTo>
                <a:lnTo>
                  <a:pt x="596188" y="209765"/>
                </a:lnTo>
                <a:lnTo>
                  <a:pt x="591173" y="165430"/>
                </a:lnTo>
                <a:lnTo>
                  <a:pt x="576621" y="125088"/>
                </a:lnTo>
                <a:lnTo>
                  <a:pt x="553272" y="89330"/>
                </a:lnTo>
                <a:lnTo>
                  <a:pt x="544129" y="80429"/>
                </a:lnTo>
                <a:close/>
              </a:path>
              <a:path w="631190" h="347980">
                <a:moveTo>
                  <a:pt x="330428" y="0"/>
                </a:moveTo>
                <a:lnTo>
                  <a:pt x="277176" y="3073"/>
                </a:lnTo>
                <a:lnTo>
                  <a:pt x="227210" y="12236"/>
                </a:lnTo>
                <a:lnTo>
                  <a:pt x="180792" y="27401"/>
                </a:lnTo>
                <a:lnTo>
                  <a:pt x="138185" y="48482"/>
                </a:lnTo>
                <a:lnTo>
                  <a:pt x="99652" y="75390"/>
                </a:lnTo>
                <a:lnTo>
                  <a:pt x="65455" y="108038"/>
                </a:lnTo>
                <a:lnTo>
                  <a:pt x="63093" y="111188"/>
                </a:lnTo>
                <a:lnTo>
                  <a:pt x="63093" y="115125"/>
                </a:lnTo>
                <a:lnTo>
                  <a:pt x="65455" y="118287"/>
                </a:lnTo>
                <a:lnTo>
                  <a:pt x="108826" y="173481"/>
                </a:lnTo>
                <a:lnTo>
                  <a:pt x="110401" y="175069"/>
                </a:lnTo>
                <a:lnTo>
                  <a:pt x="112776" y="176644"/>
                </a:lnTo>
                <a:lnTo>
                  <a:pt x="117500" y="176644"/>
                </a:lnTo>
                <a:lnTo>
                  <a:pt x="119875" y="175069"/>
                </a:lnTo>
                <a:lnTo>
                  <a:pt x="121450" y="173481"/>
                </a:lnTo>
                <a:lnTo>
                  <a:pt x="151138" y="141395"/>
                </a:lnTo>
                <a:lnTo>
                  <a:pt x="188244" y="115517"/>
                </a:lnTo>
                <a:lnTo>
                  <a:pt x="231484" y="96377"/>
                </a:lnTo>
                <a:lnTo>
                  <a:pt x="279570" y="84504"/>
                </a:lnTo>
                <a:lnTo>
                  <a:pt x="331216" y="80429"/>
                </a:lnTo>
                <a:lnTo>
                  <a:pt x="544129" y="80429"/>
                </a:lnTo>
                <a:lnTo>
                  <a:pt x="521863" y="58748"/>
                </a:lnTo>
                <a:lnTo>
                  <a:pt x="483135" y="33933"/>
                </a:lnTo>
                <a:lnTo>
                  <a:pt x="437827" y="15475"/>
                </a:lnTo>
                <a:lnTo>
                  <a:pt x="386679" y="3967"/>
                </a:lnTo>
                <a:lnTo>
                  <a:pt x="3304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3746" y="2572200"/>
            <a:ext cx="631190" cy="364490"/>
          </a:xfrm>
          <a:custGeom>
            <a:avLst/>
            <a:gdLst/>
            <a:ahLst/>
            <a:cxnLst/>
            <a:rect l="l" t="t" r="r" b="b"/>
            <a:pathLst>
              <a:path w="631190" h="364489">
                <a:moveTo>
                  <a:pt x="159296" y="86741"/>
                </a:moveTo>
                <a:lnTo>
                  <a:pt x="55206" y="86741"/>
                </a:lnTo>
                <a:lnTo>
                  <a:pt x="51976" y="99051"/>
                </a:lnTo>
                <a:lnTo>
                  <a:pt x="49487" y="112469"/>
                </a:lnTo>
                <a:lnTo>
                  <a:pt x="47886" y="127219"/>
                </a:lnTo>
                <a:lnTo>
                  <a:pt x="47320" y="143522"/>
                </a:lnTo>
                <a:lnTo>
                  <a:pt x="51311" y="186403"/>
                </a:lnTo>
                <a:lnTo>
                  <a:pt x="63014" y="225455"/>
                </a:lnTo>
                <a:lnTo>
                  <a:pt x="82018" y="260353"/>
                </a:lnTo>
                <a:lnTo>
                  <a:pt x="107914" y="290773"/>
                </a:lnTo>
                <a:lnTo>
                  <a:pt x="140295" y="316391"/>
                </a:lnTo>
                <a:lnTo>
                  <a:pt x="178751" y="336880"/>
                </a:lnTo>
                <a:lnTo>
                  <a:pt x="222872" y="351918"/>
                </a:lnTo>
                <a:lnTo>
                  <a:pt x="272251" y="361178"/>
                </a:lnTo>
                <a:lnTo>
                  <a:pt x="326478" y="364337"/>
                </a:lnTo>
                <a:lnTo>
                  <a:pt x="385027" y="361222"/>
                </a:lnTo>
                <a:lnTo>
                  <a:pt x="438668" y="351776"/>
                </a:lnTo>
                <a:lnTo>
                  <a:pt x="487753" y="335846"/>
                </a:lnTo>
                <a:lnTo>
                  <a:pt x="532631" y="313279"/>
                </a:lnTo>
                <a:lnTo>
                  <a:pt x="573655" y="283923"/>
                </a:lnTo>
                <a:lnTo>
                  <a:pt x="575311" y="282321"/>
                </a:lnTo>
                <a:lnTo>
                  <a:pt x="324904" y="282321"/>
                </a:lnTo>
                <a:lnTo>
                  <a:pt x="272569" y="277844"/>
                </a:lnTo>
                <a:lnTo>
                  <a:pt x="227441" y="264912"/>
                </a:lnTo>
                <a:lnTo>
                  <a:pt x="190549" y="244268"/>
                </a:lnTo>
                <a:lnTo>
                  <a:pt x="162922" y="216659"/>
                </a:lnTo>
                <a:lnTo>
                  <a:pt x="139585" y="143522"/>
                </a:lnTo>
                <a:lnTo>
                  <a:pt x="140781" y="128328"/>
                </a:lnTo>
                <a:lnTo>
                  <a:pt x="144416" y="115427"/>
                </a:lnTo>
                <a:lnTo>
                  <a:pt x="150563" y="102378"/>
                </a:lnTo>
                <a:lnTo>
                  <a:pt x="159296" y="86741"/>
                </a:lnTo>
                <a:close/>
              </a:path>
              <a:path w="631190" h="364489">
                <a:moveTo>
                  <a:pt x="560705" y="175856"/>
                </a:moveTo>
                <a:lnTo>
                  <a:pt x="555967" y="175856"/>
                </a:lnTo>
                <a:lnTo>
                  <a:pt x="553605" y="176644"/>
                </a:lnTo>
                <a:lnTo>
                  <a:pt x="552018" y="179006"/>
                </a:lnTo>
                <a:lnTo>
                  <a:pt x="523556" y="208829"/>
                </a:lnTo>
                <a:lnTo>
                  <a:pt x="485932" y="236836"/>
                </a:lnTo>
                <a:lnTo>
                  <a:pt x="439827" y="260262"/>
                </a:lnTo>
                <a:lnTo>
                  <a:pt x="385924" y="276345"/>
                </a:lnTo>
                <a:lnTo>
                  <a:pt x="324904" y="282321"/>
                </a:lnTo>
                <a:lnTo>
                  <a:pt x="575311" y="282321"/>
                </a:lnTo>
                <a:lnTo>
                  <a:pt x="611174" y="247624"/>
                </a:lnTo>
                <a:lnTo>
                  <a:pt x="613537" y="244462"/>
                </a:lnTo>
                <a:lnTo>
                  <a:pt x="613537" y="240525"/>
                </a:lnTo>
                <a:lnTo>
                  <a:pt x="611174" y="237363"/>
                </a:lnTo>
                <a:lnTo>
                  <a:pt x="564642" y="179006"/>
                </a:lnTo>
                <a:lnTo>
                  <a:pt x="563067" y="177431"/>
                </a:lnTo>
                <a:lnTo>
                  <a:pt x="560705" y="175856"/>
                </a:lnTo>
                <a:close/>
              </a:path>
              <a:path w="631190" h="364489">
                <a:moveTo>
                  <a:pt x="627735" y="0"/>
                </a:moveTo>
                <a:lnTo>
                  <a:pt x="3162" y="0"/>
                </a:lnTo>
                <a:lnTo>
                  <a:pt x="0" y="3149"/>
                </a:lnTo>
                <a:lnTo>
                  <a:pt x="0" y="82804"/>
                </a:lnTo>
                <a:lnTo>
                  <a:pt x="3162" y="86741"/>
                </a:lnTo>
                <a:lnTo>
                  <a:pt x="627735" y="86741"/>
                </a:lnTo>
                <a:lnTo>
                  <a:pt x="630885" y="82804"/>
                </a:lnTo>
                <a:lnTo>
                  <a:pt x="630885" y="3149"/>
                </a:lnTo>
                <a:lnTo>
                  <a:pt x="6277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300" y="929297"/>
            <a:ext cx="4422775" cy="1038746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ts val="2470"/>
              </a:lnSpc>
              <a:spcBef>
                <a:spcPts val="600"/>
              </a:spcBef>
            </a:pPr>
            <a:r>
              <a:rPr lang="en-US" sz="2450" b="1" spc="-105" dirty="0" smtClean="0">
                <a:solidFill>
                  <a:srgbClr val="231F20"/>
                </a:solidFill>
                <a:latin typeface="Arial"/>
                <a:cs typeface="Arial"/>
              </a:rPr>
              <a:t>15 CENTERS OF COLLECTIVE USE OF RESEARCH </a:t>
            </a:r>
            <a:r>
              <a:rPr lang="en-US" sz="2450" b="1" spc="-105" dirty="0" smtClean="0">
                <a:solidFill>
                  <a:srgbClr val="231F20"/>
                </a:solidFill>
                <a:latin typeface="Arial"/>
                <a:cs typeface="Arial"/>
              </a:rPr>
              <a:t>FACILITIES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429775"/>
            <a:ext cx="1317041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7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lang="en-US" sz="2400" b="1" spc="-70" dirty="0" smtClean="0">
                <a:solidFill>
                  <a:srgbClr val="231F20"/>
                </a:solidFill>
                <a:latin typeface="Arial"/>
                <a:cs typeface="Arial"/>
              </a:rPr>
              <a:t>enters in 2018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8612" y="2323571"/>
            <a:ext cx="1655445" cy="933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950" b="1" spc="665" dirty="0" smtClean="0">
                <a:solidFill>
                  <a:srgbClr val="1357A8"/>
                </a:solidFill>
                <a:latin typeface="Arial"/>
                <a:cs typeface="Arial"/>
              </a:rPr>
              <a:t>9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3182262"/>
            <a:ext cx="111506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7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lang="en-US" sz="2400" b="1" spc="-70" dirty="0" smtClean="0">
                <a:solidFill>
                  <a:srgbClr val="231F20"/>
                </a:solidFill>
                <a:latin typeface="Arial"/>
                <a:cs typeface="Arial"/>
              </a:rPr>
              <a:t>enters in 2019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5589" y="3053466"/>
            <a:ext cx="1658620" cy="933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950" b="1" spc="665" dirty="0" smtClean="0">
                <a:solidFill>
                  <a:srgbClr val="1B998B"/>
                </a:solidFill>
                <a:latin typeface="Arial"/>
                <a:cs typeface="Arial"/>
              </a:rPr>
              <a:t>6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63255" y="3946391"/>
            <a:ext cx="3746945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100" dirty="0" smtClean="0">
                <a:solidFill>
                  <a:srgbClr val="231F20"/>
                </a:solidFill>
                <a:latin typeface="Arial"/>
                <a:cs typeface="Arial"/>
              </a:rPr>
              <a:t>million </a:t>
            </a:r>
            <a:r>
              <a:rPr lang="en-US" sz="2400" b="1" spc="-100" dirty="0" smtClean="0">
                <a:solidFill>
                  <a:srgbClr val="231F20"/>
                </a:solidFill>
                <a:latin typeface="Arial"/>
                <a:cs typeface="Arial"/>
              </a:rPr>
              <a:t>UAH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100" dirty="0" smtClean="0">
                <a:solidFill>
                  <a:srgbClr val="231F20"/>
                </a:solidFill>
                <a:latin typeface="Arial"/>
                <a:cs typeface="Arial"/>
              </a:rPr>
              <a:t>(55 million UAH – </a:t>
            </a:r>
            <a:r>
              <a:rPr lang="en-US" sz="2400" b="1" spc="-100" dirty="0" smtClean="0">
                <a:solidFill>
                  <a:srgbClr val="231F20"/>
                </a:solidFill>
                <a:latin typeface="Arial"/>
                <a:cs typeface="Arial"/>
              </a:rPr>
              <a:t>2020)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5589" y="3858592"/>
            <a:ext cx="3637915" cy="916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850" b="1" spc="-60" dirty="0" smtClean="0">
                <a:solidFill>
                  <a:srgbClr val="E12B35"/>
                </a:solidFill>
                <a:latin typeface="Arial"/>
                <a:cs typeface="Arial"/>
              </a:rPr>
              <a:t>3</a:t>
            </a:r>
            <a:r>
              <a:rPr sz="5850" b="1" spc="525" dirty="0" smtClean="0">
                <a:solidFill>
                  <a:srgbClr val="E12B35"/>
                </a:solidFill>
                <a:latin typeface="Arial"/>
                <a:cs typeface="Arial"/>
              </a:rPr>
              <a:t>3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72571" y="0"/>
            <a:ext cx="4371429" cy="51444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03303" y="962049"/>
            <a:ext cx="1802764" cy="89154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>
              <a:lnSpc>
                <a:spcPts val="1330"/>
              </a:lnSpc>
              <a:spcBef>
                <a:spcPts val="280"/>
              </a:spcBef>
            </a:pPr>
            <a:r>
              <a:rPr sz="1250" b="1" spc="-30" dirty="0">
                <a:solidFill>
                  <a:srgbClr val="231F20"/>
                </a:solidFill>
                <a:latin typeface="Arial"/>
                <a:cs typeface="Arial"/>
              </a:rPr>
              <a:t>Центр </a:t>
            </a:r>
            <a:r>
              <a:rPr sz="1250" b="1" spc="-25" dirty="0">
                <a:solidFill>
                  <a:srgbClr val="231F20"/>
                </a:solidFill>
                <a:latin typeface="Arial"/>
                <a:cs typeface="Arial"/>
              </a:rPr>
              <a:t>колективного  </a:t>
            </a:r>
            <a:r>
              <a:rPr sz="1250" b="1" spc="-40" dirty="0">
                <a:solidFill>
                  <a:srgbClr val="231F20"/>
                </a:solidFill>
                <a:latin typeface="Arial"/>
                <a:cs typeface="Arial"/>
              </a:rPr>
              <a:t>користування  матеріалознавства  </a:t>
            </a:r>
            <a:r>
              <a:rPr sz="1250" b="1" spc="-45" dirty="0">
                <a:solidFill>
                  <a:srgbClr val="231F20"/>
                </a:solidFill>
                <a:latin typeface="Arial"/>
                <a:cs typeface="Arial"/>
              </a:rPr>
              <a:t>інтерметалічних</a:t>
            </a:r>
            <a:r>
              <a:rPr sz="1250" b="1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50" b="1" spc="-40" dirty="0">
                <a:solidFill>
                  <a:srgbClr val="231F20"/>
                </a:solidFill>
                <a:latin typeface="Arial"/>
                <a:cs typeface="Arial"/>
              </a:rPr>
              <a:t>сполук  </a:t>
            </a:r>
            <a:r>
              <a:rPr sz="1250" b="1" spc="-60" dirty="0">
                <a:solidFill>
                  <a:srgbClr val="231F20"/>
                </a:solidFill>
                <a:latin typeface="Arial"/>
                <a:cs typeface="Arial"/>
              </a:rPr>
              <a:t>у </a:t>
            </a:r>
            <a:r>
              <a:rPr sz="1250" b="1" spc="20" dirty="0">
                <a:solidFill>
                  <a:srgbClr val="231F20"/>
                </a:solidFill>
                <a:latin typeface="Arial"/>
                <a:cs typeface="Arial"/>
              </a:rPr>
              <a:t>ЛНУ </a:t>
            </a:r>
            <a:r>
              <a:rPr sz="1250" b="1" spc="-45" dirty="0">
                <a:solidFill>
                  <a:srgbClr val="231F20"/>
                </a:solidFill>
                <a:latin typeface="Arial"/>
                <a:cs typeface="Arial"/>
              </a:rPr>
              <a:t>ім</a:t>
            </a:r>
            <a:r>
              <a:rPr sz="1250" b="1" spc="-6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50" b="1" spc="-15" dirty="0">
                <a:solidFill>
                  <a:srgbClr val="231F20"/>
                </a:solidFill>
                <a:latin typeface="Arial"/>
                <a:cs typeface="Arial"/>
              </a:rPr>
              <a:t>Франка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94089" y="3291746"/>
            <a:ext cx="536989" cy="53251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300" y="929297"/>
            <a:ext cx="8568100" cy="39754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 algn="ctr">
              <a:lnSpc>
                <a:spcPts val="2470"/>
              </a:lnSpc>
              <a:spcBef>
                <a:spcPts val="600"/>
              </a:spcBef>
            </a:pPr>
            <a:r>
              <a:rPr lang="en-US" sz="2800" spc="10" dirty="0"/>
              <a:t>SUPPORT FOR YOUNG </a:t>
            </a:r>
            <a:r>
              <a:rPr lang="en-US" sz="2800" spc="10" dirty="0" smtClean="0"/>
              <a:t>RESEARCHERS</a:t>
            </a:r>
            <a:endParaRPr sz="2800" spc="-65" dirty="0"/>
          </a:p>
        </p:txBody>
      </p:sp>
      <p:sp>
        <p:nvSpPr>
          <p:cNvPr id="3" name="object 3"/>
          <p:cNvSpPr txBox="1"/>
          <p:nvPr/>
        </p:nvSpPr>
        <p:spPr>
          <a:xfrm>
            <a:off x="720001" y="1607700"/>
            <a:ext cx="1565999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400" b="1" spc="-405" dirty="0" smtClean="0">
                <a:solidFill>
                  <a:srgbClr val="1357A8"/>
                </a:solidFill>
                <a:latin typeface="Arial"/>
                <a:cs typeface="Arial"/>
              </a:rPr>
              <a:t>0,5</a:t>
            </a:r>
            <a:r>
              <a:rPr lang="en-US" sz="5400" b="1" spc="-405" dirty="0" smtClean="0">
                <a:solidFill>
                  <a:srgbClr val="1357A8"/>
                </a:solidFill>
                <a:latin typeface="Arial"/>
                <a:cs typeface="Arial"/>
              </a:rPr>
              <a:t> </a:t>
            </a:r>
            <a:r>
              <a:rPr sz="5400" b="1" spc="-405" dirty="0" smtClean="0">
                <a:solidFill>
                  <a:srgbClr val="1357A8"/>
                </a:solidFill>
                <a:latin typeface="Arial"/>
                <a:cs typeface="Arial"/>
              </a:rPr>
              <a:t>%</a:t>
            </a:r>
            <a:endParaRPr sz="5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38423" y="2028705"/>
            <a:ext cx="4300900" cy="3913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625"/>
              </a:lnSpc>
              <a:spcBef>
                <a:spcPts val="100"/>
              </a:spcBef>
            </a:pPr>
            <a:r>
              <a:rPr lang="en-US" sz="4400" spc="-80" dirty="0" smtClean="0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sz="4400" spc="-60" dirty="0" smtClean="0">
                <a:solidFill>
                  <a:srgbClr val="231F20"/>
                </a:solidFill>
                <a:latin typeface="Arial"/>
                <a:cs typeface="Arial"/>
              </a:rPr>
              <a:t>2015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3818" y="2926177"/>
            <a:ext cx="1502182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400" b="1" spc="-655" dirty="0" smtClean="0">
                <a:solidFill>
                  <a:srgbClr val="1B998B"/>
                </a:solidFill>
                <a:latin typeface="Arial"/>
                <a:cs typeface="Arial"/>
              </a:rPr>
              <a:t>1,5</a:t>
            </a:r>
            <a:r>
              <a:rPr lang="en-US" sz="5400" b="1" spc="-655" dirty="0" smtClean="0">
                <a:solidFill>
                  <a:srgbClr val="1B998B"/>
                </a:solidFill>
                <a:latin typeface="Arial"/>
                <a:cs typeface="Arial"/>
              </a:rPr>
              <a:t> </a:t>
            </a:r>
            <a:r>
              <a:rPr sz="5400" b="1" spc="-655" dirty="0" smtClean="0">
                <a:solidFill>
                  <a:srgbClr val="1B998B"/>
                </a:solidFill>
                <a:latin typeface="Arial"/>
                <a:cs typeface="Arial"/>
              </a:rPr>
              <a:t>%</a:t>
            </a:r>
            <a:endParaRPr sz="5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20494" y="3331307"/>
            <a:ext cx="4179876" cy="3913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625"/>
              </a:lnSpc>
              <a:spcBef>
                <a:spcPts val="100"/>
              </a:spcBef>
            </a:pPr>
            <a:r>
              <a:rPr lang="en-US" sz="4400" spc="-80" dirty="0" smtClean="0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sz="4400" spc="-60" dirty="0" smtClean="0">
                <a:solidFill>
                  <a:srgbClr val="231F20"/>
                </a:solidFill>
                <a:latin typeface="Arial"/>
                <a:cs typeface="Arial"/>
              </a:rPr>
              <a:t>201</a:t>
            </a:r>
            <a:r>
              <a:rPr lang="en-US" sz="4400" spc="-60" dirty="0" smtClean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sz="4400" spc="-5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685800" y="4098925"/>
            <a:ext cx="1876165" cy="937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>
              <a:spcBef>
                <a:spcPts val="105"/>
              </a:spcBef>
            </a:pPr>
            <a:r>
              <a:rPr lang="uk-UA" sz="5350" b="1" spc="-655" dirty="0" smtClean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lang="en-US" sz="5350" b="1" spc="-655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uk-UA" sz="5350" b="1" spc="-655" dirty="0" smtClean="0">
                <a:solidFill>
                  <a:srgbClr val="FF0000"/>
                </a:solidFill>
                <a:latin typeface="Arial"/>
                <a:cs typeface="Arial"/>
              </a:rPr>
              <a:t>,</a:t>
            </a:r>
            <a:r>
              <a:rPr lang="en-US" sz="5350" b="1" spc="-655" dirty="0" smtClean="0">
                <a:solidFill>
                  <a:srgbClr val="FF0000"/>
                </a:solidFill>
                <a:latin typeface="Arial"/>
                <a:cs typeface="Arial"/>
              </a:rPr>
              <a:t>2 </a:t>
            </a:r>
            <a:r>
              <a:rPr lang="uk-UA" sz="5350" b="1" spc="-655" dirty="0" smtClean="0">
                <a:solidFill>
                  <a:srgbClr val="FF0000"/>
                </a:solidFill>
                <a:latin typeface="Arial"/>
                <a:cs typeface="Arial"/>
              </a:rPr>
              <a:t>%</a:t>
            </a:r>
            <a:endParaRPr lang="uk-UA" sz="535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1964" y="4417332"/>
            <a:ext cx="5820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YOUNG RESEARCHERS CONTEST</a:t>
            </a:r>
            <a:endParaRPr lang="uk-U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09800" y="930916"/>
            <a:ext cx="5291500" cy="39305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US" sz="2450" b="1" spc="-25" dirty="0">
                <a:solidFill>
                  <a:srgbClr val="231F20"/>
                </a:solidFill>
                <a:latin typeface="Arial"/>
                <a:cs typeface="Arial"/>
              </a:rPr>
              <a:t>PUBLIC EXPENDITURE FOR R&amp;D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9376" y="1909356"/>
            <a:ext cx="182181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484" dirty="0">
                <a:solidFill>
                  <a:srgbClr val="1B998B"/>
                </a:solidFill>
              </a:rPr>
              <a:t>5</a:t>
            </a:r>
            <a:r>
              <a:rPr sz="4400" spc="120" dirty="0">
                <a:solidFill>
                  <a:srgbClr val="1B998B"/>
                </a:solidFill>
              </a:rPr>
              <a:t>28</a:t>
            </a:r>
            <a:r>
              <a:rPr sz="4400" spc="25" dirty="0">
                <a:solidFill>
                  <a:srgbClr val="1B998B"/>
                </a:solidFill>
              </a:rPr>
              <a:t>9</a:t>
            </a:r>
            <a:r>
              <a:rPr sz="4400" spc="-50" dirty="0">
                <a:solidFill>
                  <a:srgbClr val="1B998B"/>
                </a:solidFill>
              </a:rPr>
              <a:t>,4</a:t>
            </a:r>
            <a:endParaRPr sz="4400" dirty="0"/>
          </a:p>
        </p:txBody>
      </p:sp>
      <p:sp>
        <p:nvSpPr>
          <p:cNvPr id="4" name="object 4"/>
          <p:cNvSpPr txBox="1"/>
          <p:nvPr/>
        </p:nvSpPr>
        <p:spPr>
          <a:xfrm>
            <a:off x="551115" y="3237674"/>
            <a:ext cx="18097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400" dirty="0">
                <a:solidFill>
                  <a:srgbClr val="1357A8"/>
                </a:solidFill>
                <a:latin typeface="Arial"/>
                <a:cs typeface="Arial"/>
              </a:rPr>
              <a:t>9</a:t>
            </a:r>
            <a:r>
              <a:rPr sz="4400" b="1" spc="35" dirty="0">
                <a:solidFill>
                  <a:srgbClr val="1357A8"/>
                </a:solidFill>
                <a:latin typeface="Arial"/>
                <a:cs typeface="Arial"/>
              </a:rPr>
              <a:t>364,4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2000" y="3901694"/>
            <a:ext cx="164642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200" b="1" dirty="0" smtClean="0">
                <a:latin typeface="Arial"/>
                <a:cs typeface="Arial"/>
              </a:rPr>
              <a:t>million </a:t>
            </a:r>
            <a:r>
              <a:rPr lang="en-US" sz="2200" b="1" dirty="0" smtClean="0">
                <a:latin typeface="Arial"/>
                <a:cs typeface="Arial"/>
              </a:rPr>
              <a:t>UAH</a:t>
            </a:r>
            <a:endParaRPr sz="2200" b="1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67994" y="2466594"/>
            <a:ext cx="1615440" cy="1615440"/>
          </a:xfrm>
          <a:custGeom>
            <a:avLst/>
            <a:gdLst/>
            <a:ahLst/>
            <a:cxnLst/>
            <a:rect l="l" t="t" r="r" b="b"/>
            <a:pathLst>
              <a:path w="1615440" h="1615439">
                <a:moveTo>
                  <a:pt x="1211465" y="807643"/>
                </a:moveTo>
                <a:lnTo>
                  <a:pt x="403821" y="807643"/>
                </a:lnTo>
                <a:lnTo>
                  <a:pt x="403821" y="1615287"/>
                </a:lnTo>
                <a:lnTo>
                  <a:pt x="1211465" y="1615287"/>
                </a:lnTo>
                <a:lnTo>
                  <a:pt x="1211465" y="807643"/>
                </a:lnTo>
                <a:close/>
              </a:path>
              <a:path w="1615440" h="1615439">
                <a:moveTo>
                  <a:pt x="807643" y="0"/>
                </a:moveTo>
                <a:lnTo>
                  <a:pt x="0" y="807643"/>
                </a:lnTo>
                <a:lnTo>
                  <a:pt x="1615287" y="807643"/>
                </a:lnTo>
                <a:lnTo>
                  <a:pt x="807643" y="0"/>
                </a:lnTo>
                <a:close/>
              </a:path>
            </a:pathLst>
          </a:custGeom>
          <a:solidFill>
            <a:srgbClr val="FD49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411580" y="1936559"/>
            <a:ext cx="9810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90" dirty="0">
                <a:solidFill>
                  <a:srgbClr val="231F20"/>
                </a:solidFill>
                <a:latin typeface="Arial"/>
                <a:cs typeface="Arial"/>
              </a:rPr>
              <a:t>+77%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04237" y="1652578"/>
            <a:ext cx="668186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5" dirty="0" smtClean="0">
                <a:solidFill>
                  <a:srgbClr val="231F20"/>
                </a:solidFill>
                <a:latin typeface="Arial"/>
                <a:cs typeface="Arial"/>
              </a:rPr>
              <a:t>2016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2000" y="2269553"/>
            <a:ext cx="1610423" cy="1079142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35"/>
              </a:spcBef>
            </a:pPr>
            <a:r>
              <a:rPr lang="en-US" sz="2200" b="1" spc="-9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2200" b="1" spc="-90" dirty="0" smtClean="0">
                <a:solidFill>
                  <a:srgbClr val="231F20"/>
                </a:solidFill>
                <a:latin typeface="Arial"/>
                <a:cs typeface="Arial"/>
              </a:rPr>
              <a:t>million</a:t>
            </a:r>
            <a:r>
              <a:rPr sz="2200" b="1" spc="-13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2200" b="1" spc="-15" dirty="0" smtClean="0">
                <a:solidFill>
                  <a:srgbClr val="231F20"/>
                </a:solidFill>
                <a:latin typeface="Arial"/>
                <a:cs typeface="Arial"/>
              </a:rPr>
              <a:t>UAH</a:t>
            </a:r>
            <a:endParaRPr sz="2200" dirty="0">
              <a:latin typeface="Arial"/>
              <a:cs typeface="Arial"/>
            </a:endParaRPr>
          </a:p>
          <a:p>
            <a:pPr marL="20955">
              <a:lnSpc>
                <a:spcPct val="100000"/>
              </a:lnSpc>
              <a:spcBef>
                <a:spcPts val="1535"/>
              </a:spcBef>
            </a:pPr>
            <a:r>
              <a:rPr lang="en-US" sz="2200" spc="-55" dirty="0" smtClean="0">
                <a:solidFill>
                  <a:srgbClr val="231F20"/>
                </a:solidFill>
                <a:latin typeface="Arial"/>
                <a:cs typeface="Arial"/>
              </a:rPr>
              <a:t>     </a:t>
            </a:r>
            <a:r>
              <a:rPr lang="en-US" sz="2200" spc="-55" dirty="0" smtClean="0">
                <a:solidFill>
                  <a:srgbClr val="231F20"/>
                </a:solidFill>
                <a:latin typeface="Arial"/>
                <a:cs typeface="Arial"/>
              </a:rPr>
              <a:t>        </a:t>
            </a:r>
            <a:r>
              <a:rPr sz="2200" spc="-55" dirty="0" smtClean="0">
                <a:solidFill>
                  <a:srgbClr val="231F20"/>
                </a:solidFill>
                <a:latin typeface="Arial"/>
                <a:cs typeface="Arial"/>
              </a:rPr>
              <a:t>201</a:t>
            </a:r>
            <a:r>
              <a:rPr lang="en-US" sz="2200" spc="-55" dirty="0" smtClean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sz="2200" spc="-12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85999" y="1796999"/>
            <a:ext cx="2432685" cy="1016000"/>
          </a:xfrm>
          <a:custGeom>
            <a:avLst/>
            <a:gdLst/>
            <a:ahLst/>
            <a:cxnLst/>
            <a:rect l="l" t="t" r="r" b="b"/>
            <a:pathLst>
              <a:path w="2432685" h="1016000">
                <a:moveTo>
                  <a:pt x="0" y="1016000"/>
                </a:moveTo>
                <a:lnTo>
                  <a:pt x="2432253" y="1016000"/>
                </a:lnTo>
                <a:lnTo>
                  <a:pt x="2432253" y="0"/>
                </a:lnTo>
                <a:lnTo>
                  <a:pt x="0" y="0"/>
                </a:lnTo>
                <a:lnTo>
                  <a:pt x="0" y="1016000"/>
                </a:lnTo>
                <a:close/>
              </a:path>
            </a:pathLst>
          </a:custGeom>
          <a:solidFill>
            <a:srgbClr val="1B998B"/>
          </a:solidFill>
        </p:spPr>
        <p:txBody>
          <a:bodyPr wrap="square" lIns="0" tIns="0" rIns="0" bIns="0" rtlCol="0"/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</a:p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    0,22 % of GDP</a:t>
            </a:r>
            <a:endParaRPr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585999" y="3119996"/>
            <a:ext cx="4350385" cy="1016000"/>
          </a:xfrm>
          <a:custGeom>
            <a:avLst/>
            <a:gdLst/>
            <a:ahLst/>
            <a:cxnLst/>
            <a:rect l="l" t="t" r="r" b="b"/>
            <a:pathLst>
              <a:path w="4350384" h="1016000">
                <a:moveTo>
                  <a:pt x="0" y="1015999"/>
                </a:moveTo>
                <a:lnTo>
                  <a:pt x="4350004" y="1015999"/>
                </a:lnTo>
                <a:lnTo>
                  <a:pt x="4350004" y="0"/>
                </a:lnTo>
                <a:lnTo>
                  <a:pt x="0" y="0"/>
                </a:lnTo>
                <a:lnTo>
                  <a:pt x="0" y="1015999"/>
                </a:lnTo>
                <a:close/>
              </a:path>
            </a:pathLst>
          </a:custGeom>
          <a:solidFill>
            <a:srgbClr val="1357A8"/>
          </a:solidFill>
        </p:spPr>
        <p:txBody>
          <a:bodyPr wrap="square" lIns="0" tIns="0" rIns="0" bIns="0" rtlCol="0"/>
          <a:lstStyle/>
          <a:p>
            <a:endParaRPr lang="en-US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                        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0,24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% of GDP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910326"/>
            <a:ext cx="7620000" cy="71814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 algn="ctr">
              <a:lnSpc>
                <a:spcPts val="2470"/>
              </a:lnSpc>
              <a:spcBef>
                <a:spcPts val="600"/>
              </a:spcBef>
            </a:pPr>
            <a:r>
              <a:rPr lang="en-US" spc="-75" dirty="0" smtClean="0"/>
              <a:t>NATIONAL LICENCE </a:t>
            </a:r>
            <a:br>
              <a:rPr lang="en-US" spc="-75" dirty="0" smtClean="0"/>
            </a:br>
            <a:r>
              <a:rPr spc="-75" dirty="0" smtClean="0"/>
              <a:t>SCOPUS </a:t>
            </a:r>
            <a:r>
              <a:rPr lang="en-US" spc="-150" dirty="0" smtClean="0"/>
              <a:t>and</a:t>
            </a:r>
            <a:r>
              <a:rPr spc="-150" dirty="0" smtClean="0"/>
              <a:t> </a:t>
            </a:r>
            <a:r>
              <a:rPr spc="-120" dirty="0"/>
              <a:t>WEB </a:t>
            </a:r>
            <a:r>
              <a:rPr spc="-50" dirty="0"/>
              <a:t>OF</a:t>
            </a:r>
            <a:r>
              <a:rPr spc="110" dirty="0"/>
              <a:t> </a:t>
            </a:r>
            <a:r>
              <a:rPr spc="-95" dirty="0" smtClean="0"/>
              <a:t>SCIENCE</a:t>
            </a:r>
            <a:endParaRPr spc="-95" dirty="0"/>
          </a:p>
        </p:txBody>
      </p:sp>
      <p:sp>
        <p:nvSpPr>
          <p:cNvPr id="6" name="object 6"/>
          <p:cNvSpPr/>
          <p:nvPr/>
        </p:nvSpPr>
        <p:spPr>
          <a:xfrm>
            <a:off x="4643996" y="1949072"/>
            <a:ext cx="3989672" cy="2092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Прямокутник 6"/>
          <p:cNvSpPr/>
          <p:nvPr/>
        </p:nvSpPr>
        <p:spPr>
          <a:xfrm>
            <a:off x="457200" y="2025645"/>
            <a:ext cx="41126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 Ukrainian state and municipal universities and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R&amp;D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institutions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have already got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access to Scopus and Web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447</Words>
  <Application>Microsoft Office PowerPoint</Application>
  <PresentationFormat>Довільний</PresentationFormat>
  <Paragraphs>81</Paragraphs>
  <Slides>15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Times New Roman</vt:lpstr>
      <vt:lpstr>Office Theme</vt:lpstr>
      <vt:lpstr>1_Office Theme</vt:lpstr>
      <vt:lpstr>2_Office Theme</vt:lpstr>
      <vt:lpstr> RESEARCH AND INNOVATION POLICY OF UKRAINE</vt:lpstr>
      <vt:lpstr>Презентація PowerPoint</vt:lpstr>
      <vt:lpstr> 1. NATIONAL RESEARCH FUND                                                             (UAH 262,4 million)  2. INVENTIONS SUPPORT FUND                                                        (UAH 100 million)   3. INNOVATIONS DEVELOPMENT FUND                                                       (UAH 400 million)   </vt:lpstr>
      <vt:lpstr>STATE EVALUATION OF R&amp;D INSTITUTIONS</vt:lpstr>
      <vt:lpstr>INSTITUTIONAL FUNDING  OF SCIENCE IN THE UNIVERSITIES</vt:lpstr>
      <vt:lpstr>Презентація PowerPoint</vt:lpstr>
      <vt:lpstr>SUPPORT FOR YOUNG RESEARCHERS</vt:lpstr>
      <vt:lpstr>5289,4</vt:lpstr>
      <vt:lpstr>NATIONAL LICENCE  SCOPUS and WEB OF SCIENCE</vt:lpstr>
      <vt:lpstr>198</vt:lpstr>
      <vt:lpstr>Презентація PowerPoint</vt:lpstr>
      <vt:lpstr>Презентація PowerPoint</vt:lpstr>
      <vt:lpstr>ROAD MAP OF UKRAINE INTEGRATION TO THE EUROPEAN RESEARCH AREA</vt:lpstr>
      <vt:lpstr>CHALLENGES:</vt:lpstr>
      <vt:lpstr>Thank you for your attention   e-mail: cherniuk@mon.gov.ua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УСПІХИ ТА ВИКЛИКИ  НА ШЛЯХУ  РЕФОРМУВАННЯ  НАУКИ В УКРАЇНІ</dc:title>
  <dc:creator>Жеребчук Софія Валентинівна</dc:creator>
  <cp:lastModifiedBy>Cherniuk V.I.</cp:lastModifiedBy>
  <cp:revision>95</cp:revision>
  <dcterms:created xsi:type="dcterms:W3CDTF">2019-05-17T04:55:39Z</dcterms:created>
  <dcterms:modified xsi:type="dcterms:W3CDTF">2019-06-07T15:27:46Z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2019-05-16T00:00:00Z</vt:filetime>
  </property>
  <property fmtid="{D5CDD505-2E9C-101B-9397-08002B2CF9AE}" pid="3" name="Creator">
    <vt:lpwstr>Adobe InDesign CC 2015 (Windows)</vt:lpwstr>
  </property>
  <property fmtid="{D5CDD505-2E9C-101B-9397-08002B2CF9AE}" pid="4" name="LastSaved">
    <vt:filetime>2019-05-17T00:00:00Z</vt:filetime>
  </property>
</Properties>
</file>