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58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2C1"/>
    <a:srgbClr val="BAD5E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E146B-76CA-448D-B4D9-CB20DCFBDCB4}" type="datetimeFigureOut">
              <a:rPr lang="hu-HU" smtClean="0"/>
              <a:t>2019.06.09.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3FE42-2B79-4B7F-891A-34F333CBD0A4}" type="slidenum">
              <a:rPr lang="hu-HU" smtClean="0"/>
              <a:t>‹Nr.›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731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8" y="0"/>
            <a:ext cx="9050216" cy="452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1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1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hu-HU" dirty="0"/>
              <a:t>Heading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 dirty="0" err="1"/>
              <a:t>Bullet</a:t>
            </a:r>
            <a:r>
              <a:rPr lang="hu-HU" dirty="0"/>
              <a:t> </a:t>
            </a:r>
            <a:r>
              <a:rPr lang="hu-HU" dirty="0" err="1"/>
              <a:t>point</a:t>
            </a:r>
            <a:r>
              <a:rPr lang="hu-HU" dirty="0"/>
              <a:t> </a:t>
            </a:r>
            <a:r>
              <a:rPr lang="hu-HU" dirty="0" err="1"/>
              <a:t>level</a:t>
            </a:r>
            <a:r>
              <a:rPr lang="hu-HU" dirty="0"/>
              <a:t> 1</a:t>
            </a:r>
          </a:p>
          <a:p>
            <a:pPr lvl="1"/>
            <a:r>
              <a:rPr lang="hu-HU" dirty="0" err="1"/>
              <a:t>Level</a:t>
            </a:r>
            <a:r>
              <a:rPr lang="hu-HU" dirty="0"/>
              <a:t> 2</a:t>
            </a:r>
          </a:p>
          <a:p>
            <a:pPr lvl="2"/>
            <a:r>
              <a:rPr lang="hu-HU" dirty="0" err="1"/>
              <a:t>Level</a:t>
            </a:r>
            <a:r>
              <a:rPr lang="hu-HU" dirty="0"/>
              <a:t> 3</a:t>
            </a:r>
          </a:p>
          <a:p>
            <a:pPr lvl="3"/>
            <a:r>
              <a:rPr lang="hu-HU" dirty="0" err="1"/>
              <a:t>Level</a:t>
            </a:r>
            <a:r>
              <a:rPr lang="hu-HU" dirty="0"/>
              <a:t> 4</a:t>
            </a:r>
          </a:p>
          <a:p>
            <a:pPr lvl="4"/>
            <a:r>
              <a:rPr lang="hu-HU" dirty="0" err="1"/>
              <a:t>Level</a:t>
            </a:r>
            <a:r>
              <a:rPr lang="hu-HU" dirty="0"/>
              <a:t> 5</a:t>
            </a:r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u-HU"/>
              <a:t>Name / Institution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2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3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7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8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6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81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3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Name / Institution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‹Nr.›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8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Heading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613" y="5738019"/>
            <a:ext cx="13112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1190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hu-HU" dirty="0" err="1"/>
              <a:t>Name</a:t>
            </a:r>
            <a:r>
              <a:rPr lang="hu-HU" dirty="0"/>
              <a:t> / </a:t>
            </a:r>
            <a:r>
              <a:rPr lang="hu-HU" dirty="0" err="1"/>
              <a:t>Institution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4291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hu-HU" sz="4400" b="1" kern="1200" dirty="0">
          <a:solidFill>
            <a:srgbClr val="65A2C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5A2C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5A2C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5A2C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5A2C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5A2C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mailto:joern.gruenewald@dlr.de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www.eap-plus.e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882708" y="3694439"/>
            <a:ext cx="8410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65A2C1"/>
                </a:solidFill>
              </a:rPr>
              <a:t>Recommendations for the </a:t>
            </a:r>
          </a:p>
          <a:p>
            <a:pPr algn="ctr"/>
            <a:r>
              <a:rPr lang="en-US" sz="3600" b="1" dirty="0" smtClean="0">
                <a:solidFill>
                  <a:srgbClr val="65A2C1"/>
                </a:solidFill>
              </a:rPr>
              <a:t>EU-</a:t>
            </a:r>
            <a:r>
              <a:rPr lang="en-US" sz="3600" b="1" dirty="0" err="1" smtClean="0">
                <a:solidFill>
                  <a:srgbClr val="65A2C1"/>
                </a:solidFill>
              </a:rPr>
              <a:t>EaP</a:t>
            </a:r>
            <a:r>
              <a:rPr lang="en-US" sz="3600" b="1" dirty="0" smtClean="0">
                <a:solidFill>
                  <a:srgbClr val="65A2C1"/>
                </a:solidFill>
              </a:rPr>
              <a:t> STI cooperation</a:t>
            </a:r>
            <a:endParaRPr lang="hu-HU" sz="3600" b="1" kern="1200" dirty="0">
              <a:solidFill>
                <a:srgbClr val="65A2C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616390" y="5021990"/>
            <a:ext cx="2947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65A2C1"/>
                </a:solidFill>
              </a:rPr>
              <a:t>Jörn Grünewald, </a:t>
            </a:r>
            <a:r>
              <a:rPr lang="de-DE" sz="2400" b="1" kern="1200" dirty="0" smtClean="0">
                <a:solidFill>
                  <a:srgbClr val="65A2C1"/>
                </a:solidFill>
                <a:latin typeface="+mn-lt"/>
                <a:ea typeface="+mn-ea"/>
                <a:cs typeface="+mn-cs"/>
              </a:rPr>
              <a:t>DLR</a:t>
            </a:r>
            <a:endParaRPr lang="hu-HU" sz="2400" b="1" kern="1200" dirty="0">
              <a:solidFill>
                <a:srgbClr val="65A2C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3622058" y="5664163"/>
            <a:ext cx="4953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err="1" smtClean="0">
                <a:solidFill>
                  <a:srgbClr val="65A2C1"/>
                </a:solidFill>
              </a:rPr>
              <a:t>EaP</a:t>
            </a:r>
            <a:r>
              <a:rPr lang="en-US" sz="2000" i="1" dirty="0" smtClean="0">
                <a:solidFill>
                  <a:srgbClr val="65A2C1"/>
                </a:solidFill>
              </a:rPr>
              <a:t> </a:t>
            </a:r>
            <a:r>
              <a:rPr lang="en-US" sz="2000" i="1" dirty="0">
                <a:solidFill>
                  <a:srgbClr val="65A2C1"/>
                </a:solidFill>
              </a:rPr>
              <a:t>PLUS </a:t>
            </a:r>
            <a:r>
              <a:rPr lang="en-US" sz="2000" i="1" dirty="0" smtClean="0">
                <a:solidFill>
                  <a:srgbClr val="65A2C1"/>
                </a:solidFill>
              </a:rPr>
              <a:t>Final Conference</a:t>
            </a:r>
            <a:endParaRPr lang="hu-HU" sz="2000" b="0" i="1" kern="1200" dirty="0" smtClean="0">
              <a:solidFill>
                <a:srgbClr val="65A2C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de-DE" sz="2000" i="1" dirty="0" smtClean="0">
                <a:solidFill>
                  <a:srgbClr val="65A2C1"/>
                </a:solidFill>
              </a:rPr>
              <a:t>11 June 2019</a:t>
            </a:r>
          </a:p>
          <a:p>
            <a:pPr algn="ctr"/>
            <a:r>
              <a:rPr lang="de-DE" sz="2000" i="1" dirty="0" err="1" smtClean="0">
                <a:solidFill>
                  <a:srgbClr val="65A2C1"/>
                </a:solidFill>
              </a:rPr>
              <a:t>Brussels</a:t>
            </a:r>
            <a:endParaRPr lang="hu-HU" sz="2000" i="1" dirty="0">
              <a:solidFill>
                <a:srgbClr val="65A2C1"/>
              </a:solidFill>
            </a:endParaRPr>
          </a:p>
        </p:txBody>
      </p:sp>
      <p:sp>
        <p:nvSpPr>
          <p:cNvPr id="7" name="Textfeld 3"/>
          <p:cNvSpPr txBox="1"/>
          <p:nvPr/>
        </p:nvSpPr>
        <p:spPr>
          <a:xfrm>
            <a:off x="132285" y="5854749"/>
            <a:ext cx="1462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1800" b="1" dirty="0">
              <a:solidFill>
                <a:srgbClr val="65A2C1"/>
              </a:solidFill>
            </a:endParaRPr>
          </a:p>
          <a:p>
            <a:pPr algn="ctr"/>
            <a:endParaRPr lang="de-DE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5892800"/>
            <a:ext cx="29956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2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trengthening of the strategic framework for innovation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ilot applications of Smart Specialisation Strategies and Cluster development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EU4Innovation activities tailored to the needs of every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country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Closer cooperation with the European Enterprise Network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D</a:t>
            </a: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. Cooperation in innovation</a:t>
            </a:r>
            <a:endParaRPr lang="en-US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(15 recommendations) 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24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8812" y="543372"/>
            <a:ext cx="10515600" cy="28527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www.eap-plus.eu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hu-HU" dirty="0" smtClean="0"/>
              <a:t>Thank </a:t>
            </a:r>
            <a:r>
              <a:rPr lang="hu-HU" dirty="0"/>
              <a:t>you for your attention!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42380" y="3711801"/>
            <a:ext cx="10515600" cy="1500187"/>
          </a:xfrm>
        </p:spPr>
        <p:txBody>
          <a:bodyPr/>
          <a:lstStyle/>
          <a:p>
            <a:r>
              <a:rPr lang="de-DE" dirty="0" smtClean="0"/>
              <a:t>Dr. Jörn Grünewald</a:t>
            </a:r>
            <a:endParaRPr lang="hu-HU" dirty="0"/>
          </a:p>
          <a:p>
            <a:r>
              <a:rPr lang="de-DE" dirty="0" smtClean="0"/>
              <a:t>DLR Project Management Agency</a:t>
            </a:r>
            <a:endParaRPr lang="hu-HU" dirty="0"/>
          </a:p>
          <a:p>
            <a:r>
              <a:rPr lang="de-DE" dirty="0" smtClean="0">
                <a:hlinkClick r:id="rId3"/>
              </a:rPr>
              <a:t>joern.gruenewald@dlr.de</a:t>
            </a:r>
            <a:r>
              <a:rPr lang="de-DE" dirty="0" smtClean="0"/>
              <a:t> </a:t>
            </a:r>
            <a:endParaRPr lang="hu-HU" dirty="0"/>
          </a:p>
        </p:txBody>
      </p:sp>
      <p:sp>
        <p:nvSpPr>
          <p:cNvPr id="4" name="TextBox 3"/>
          <p:cNvSpPr txBox="1"/>
          <p:nvPr/>
        </p:nvSpPr>
        <p:spPr>
          <a:xfrm>
            <a:off x="2982097" y="6013622"/>
            <a:ext cx="753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may find us on               </a:t>
            </a:r>
            <a:endParaRPr lang="el-GR" dirty="0"/>
          </a:p>
        </p:txBody>
      </p:sp>
      <p:pic>
        <p:nvPicPr>
          <p:cNvPr id="1026" name="Picture 2" descr="Image result for facebook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955" y="5810637"/>
            <a:ext cx="791776" cy="79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twit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771" y="5818874"/>
            <a:ext cx="775301" cy="77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2072" y="5838719"/>
            <a:ext cx="719137" cy="719137"/>
          </a:xfrm>
          <a:prstGeom prst="rect">
            <a:avLst/>
          </a:prstGeom>
        </p:spPr>
      </p:pic>
      <p:pic>
        <p:nvPicPr>
          <p:cNvPr id="1032" name="Picture 8" descr="Image result for youtub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748" y="5838719"/>
            <a:ext cx="907058" cy="54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researchgat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345" y="5838719"/>
            <a:ext cx="572317" cy="57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2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A22E"/>
              </a:buClr>
              <a:defRPr/>
            </a:pPr>
            <a:r>
              <a:rPr lang="en-US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of “Policy </a:t>
            </a:r>
            <a:r>
              <a:rPr lang="en-US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Dialogue &amp; Strategic Priority Setting” (WP 1)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major project contributions of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PLUS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Coinciding with the 10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Anniversary of the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policy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Coinciding with the transition of H2020 to Horizon Europe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STI Policy recommendations: “EU-</a:t>
            </a:r>
            <a:r>
              <a:rPr lang="en-US" sz="2800" b="1" noProof="0" dirty="0" err="1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EaP</a:t>
            </a: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 beyond 2020”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 </a:t>
            </a: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- </a:t>
            </a:r>
            <a:r>
              <a:rPr kumimoji="0" lang="en-US" sz="2800" b="1" i="0" u="none" strike="noStrike" kern="1200" cap="none" spc="-100" normalizeH="0" baseline="0" dirty="0" smtClean="0">
                <a:ln>
                  <a:noFill/>
                </a:ln>
                <a:solidFill>
                  <a:srgbClr val="F0A22E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Background</a:t>
            </a:r>
            <a:endParaRPr kumimoji="0" lang="el-GR" sz="2800" b="1" i="0" u="none" strike="noStrike" kern="1200" cap="none" spc="-100" normalizeH="0" baseline="0" noProof="0" dirty="0">
              <a:ln>
                <a:noFill/>
              </a:ln>
              <a:solidFill>
                <a:srgbClr val="F0A22E">
                  <a:lumMod val="75000"/>
                </a:srgbClr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49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</a:t>
            </a: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existing challenges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Concrete policy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results of fact-finding missions to all six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countries (2017-2018) and on other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PLUS deliverables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also on results of various other reports</a:t>
            </a:r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STI Policy recommendations: “EU-</a:t>
            </a:r>
            <a:r>
              <a:rPr lang="en-US" sz="2800" b="1" noProof="0" dirty="0" err="1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EaP</a:t>
            </a: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 beyond 2020”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  <a:p>
            <a:pPr>
              <a:defRPr/>
            </a:pPr>
            <a:r>
              <a:rPr lang="en-US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 - </a:t>
            </a: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Content and methods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34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strengthening of EU-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 cooperation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Complementing recommendations of earlier reports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Directed to various target groups:</a:t>
            </a:r>
          </a:p>
          <a:p>
            <a:pPr lvl="1"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Commission</a:t>
            </a:r>
          </a:p>
          <a:p>
            <a:pPr lvl="1"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level of EU Member States and </a:t>
            </a:r>
            <a:r>
              <a:rPr lang="en-GB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countries</a:t>
            </a:r>
          </a:p>
          <a:p>
            <a:pPr lvl="1"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stakeholders in the </a:t>
            </a:r>
            <a:r>
              <a:rPr lang="en-GB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countries</a:t>
            </a:r>
            <a:endParaRPr lang="en-GB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STI Policy recommendations: “EU-</a:t>
            </a:r>
            <a:r>
              <a:rPr lang="en-US" sz="2800" b="1" noProof="0" dirty="0" err="1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EaP</a:t>
            </a: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 beyond 2020”</a:t>
            </a:r>
          </a:p>
          <a:p>
            <a:pPr>
              <a:defRPr/>
            </a:pPr>
            <a:r>
              <a:rPr lang="en-US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- </a:t>
            </a: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Focus and target groups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15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Policy issues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Transition from Horizon 2020 to Horizon Europe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Improvement of national STI systems in the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Cooperation in innovation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STI Policy recommendations: “EU-</a:t>
            </a:r>
            <a:r>
              <a:rPr lang="en-US" sz="2800" b="1" noProof="0" dirty="0" err="1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EaP</a:t>
            </a:r>
            <a:r>
              <a:rPr lang="en-US" sz="2800" b="1" noProof="0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 beyond 2020”</a:t>
            </a:r>
          </a:p>
          <a:p>
            <a:pPr>
              <a:defRPr/>
            </a:pPr>
            <a:r>
              <a:rPr lang="en-US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- </a:t>
            </a: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Structure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830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the </a:t>
            </a:r>
            <a:r>
              <a:rPr lang="en-GB" sz="2800" i="1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i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Panel on R&amp;I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 to </a:t>
            </a:r>
            <a:r>
              <a:rPr lang="en-GB" sz="280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 2020</a:t>
            </a: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A. Policy issues (7 recommendations)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88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Continuation of Widening measures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xploitation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COST actions as a networking tool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representation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Programme Committees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Strengthening the NCP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B. Transition from Horizon 2020 to Horizon Europe (1/2) 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(34 recommendations) 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63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ajor </a:t>
            </a: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barriers that exist from the researchers’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</a:t>
            </a:r>
          </a:p>
          <a:p>
            <a:pPr marL="182880" lvl="1"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otential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EU COFUND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lvl="1"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assistance to the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countries</a:t>
            </a:r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B. Transition from Horizon 2020 to Horizon Europe (2/2) 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(34 recommendations) 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350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Jörn Grünewald / DLR</a:t>
            </a:r>
            <a:endParaRPr lang="hu-HU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9157" y="1856158"/>
            <a:ext cx="9803027" cy="309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Consolidating the reforms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national </a:t>
            </a:r>
            <a:r>
              <a:rPr lang="en-GB" sz="2800" dirty="0" err="1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 systems</a:t>
            </a: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the implementation of the recommendations of the Peer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epeating similar reviews </a:t>
            </a:r>
            <a:r>
              <a:rPr lang="en-GB" sz="28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280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</a:t>
            </a:r>
            <a:r>
              <a:rPr lang="en-GB" sz="280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intervals</a:t>
            </a: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0A22E"/>
              </a:buClr>
              <a:defRPr/>
            </a:pPr>
            <a:endParaRPr lang="en-GB" sz="2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0A22E"/>
              </a:buClr>
              <a:buNone/>
              <a:defRPr/>
            </a:pPr>
            <a:endParaRPr lang="de-DE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0A22E"/>
              </a:buClr>
              <a:buNone/>
              <a:defRPr/>
            </a:pPr>
            <a:r>
              <a:rPr lang="en-US" sz="28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/>
              <a:t>	</a:t>
            </a:r>
          </a:p>
          <a:p>
            <a:pPr marL="0" indent="0">
              <a:buClr>
                <a:srgbClr val="F0A22E"/>
              </a:buClr>
              <a:buNone/>
              <a:defRPr/>
            </a:pPr>
            <a:endParaRPr lang="el-GR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95068" y="544788"/>
            <a:ext cx="9803027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C. </a:t>
            </a:r>
            <a:r>
              <a:rPr lang="en-GB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Improvement of national STI systems in the </a:t>
            </a:r>
            <a:r>
              <a:rPr lang="en-GB" sz="2800" b="1" dirty="0" err="1">
                <a:solidFill>
                  <a:srgbClr val="F0A22E">
                    <a:lumMod val="75000"/>
                  </a:srgbClr>
                </a:solidFill>
                <a:latin typeface="Arial"/>
              </a:rPr>
              <a:t>EaP</a:t>
            </a:r>
            <a:r>
              <a:rPr lang="en-GB" sz="2800" b="1" dirty="0">
                <a:solidFill>
                  <a:srgbClr val="F0A22E">
                    <a:lumMod val="75000"/>
                  </a:srgbClr>
                </a:solidFill>
                <a:latin typeface="Arial"/>
              </a:rPr>
              <a:t> region</a:t>
            </a:r>
            <a:endParaRPr lang="en-US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0A22E">
                    <a:lumMod val="75000"/>
                  </a:srgbClr>
                </a:solidFill>
                <a:latin typeface="Arial"/>
              </a:rPr>
              <a:t>(6 recommendations) </a:t>
            </a:r>
            <a:endParaRPr lang="el-GR" sz="2800" b="1" dirty="0">
              <a:solidFill>
                <a:srgbClr val="F0A22E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73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</Words>
  <Application>Microsoft Office PowerPoint</Application>
  <PresentationFormat>Benutzerdefiniert</PresentationFormat>
  <Paragraphs>101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1_Office-téma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www.eap-plus.eu   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András</dc:creator>
  <cp:lastModifiedBy>Grünewald, Jörn</cp:lastModifiedBy>
  <cp:revision>75</cp:revision>
  <dcterms:created xsi:type="dcterms:W3CDTF">2016-11-29T20:08:21Z</dcterms:created>
  <dcterms:modified xsi:type="dcterms:W3CDTF">2019-06-09T14:08:43Z</dcterms:modified>
</cp:coreProperties>
</file>